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98"/>
  </p:notesMasterIdLst>
  <p:sldIdLst>
    <p:sldId id="375" r:id="rId3"/>
    <p:sldId id="430" r:id="rId4"/>
    <p:sldId id="376" r:id="rId5"/>
    <p:sldId id="439" r:id="rId6"/>
    <p:sldId id="377" r:id="rId7"/>
    <p:sldId id="536" r:id="rId8"/>
    <p:sldId id="526" r:id="rId9"/>
    <p:sldId id="502" r:id="rId10"/>
    <p:sldId id="534" r:id="rId11"/>
    <p:sldId id="453" r:id="rId12"/>
    <p:sldId id="455" r:id="rId13"/>
    <p:sldId id="256" r:id="rId14"/>
    <p:sldId id="440" r:id="rId15"/>
    <p:sldId id="387" r:id="rId16"/>
    <p:sldId id="533" r:id="rId17"/>
    <p:sldId id="470" r:id="rId18"/>
    <p:sldId id="469" r:id="rId19"/>
    <p:sldId id="468" r:id="rId20"/>
    <p:sldId id="412" r:id="rId21"/>
    <p:sldId id="456" r:id="rId22"/>
    <p:sldId id="445" r:id="rId23"/>
    <p:sldId id="457" r:id="rId24"/>
    <p:sldId id="490" r:id="rId25"/>
    <p:sldId id="527" r:id="rId26"/>
    <p:sldId id="493" r:id="rId27"/>
    <p:sldId id="491" r:id="rId28"/>
    <p:sldId id="476" r:id="rId29"/>
    <p:sldId id="492" r:id="rId30"/>
    <p:sldId id="528" r:id="rId31"/>
    <p:sldId id="487" r:id="rId32"/>
    <p:sldId id="467" r:id="rId33"/>
    <p:sldId id="495" r:id="rId34"/>
    <p:sldId id="504" r:id="rId35"/>
    <p:sldId id="459" r:id="rId36"/>
    <p:sldId id="529" r:id="rId37"/>
    <p:sldId id="458" r:id="rId38"/>
    <p:sldId id="505" r:id="rId39"/>
    <p:sldId id="475" r:id="rId40"/>
    <p:sldId id="472" r:id="rId41"/>
    <p:sldId id="477" r:id="rId42"/>
    <p:sldId id="478" r:id="rId43"/>
    <p:sldId id="479" r:id="rId44"/>
    <p:sldId id="480" r:id="rId45"/>
    <p:sldId id="481" r:id="rId46"/>
    <p:sldId id="449" r:id="rId47"/>
    <p:sldId id="460" r:id="rId48"/>
    <p:sldId id="462" r:id="rId49"/>
    <p:sldId id="496" r:id="rId50"/>
    <p:sldId id="497" r:id="rId51"/>
    <p:sldId id="498" r:id="rId52"/>
    <p:sldId id="499" r:id="rId53"/>
    <p:sldId id="520" r:id="rId54"/>
    <p:sldId id="503" r:id="rId55"/>
    <p:sldId id="532" r:id="rId56"/>
    <p:sldId id="530" r:id="rId57"/>
    <p:sldId id="539" r:id="rId58"/>
    <p:sldId id="531" r:id="rId59"/>
    <p:sldId id="521" r:id="rId60"/>
    <p:sldId id="508" r:id="rId61"/>
    <p:sldId id="509" r:id="rId62"/>
    <p:sldId id="538" r:id="rId63"/>
    <p:sldId id="500" r:id="rId64"/>
    <p:sldId id="501" r:id="rId65"/>
    <p:sldId id="510" r:id="rId66"/>
    <p:sldId id="513" r:id="rId67"/>
    <p:sldId id="514" r:id="rId68"/>
    <p:sldId id="515" r:id="rId69"/>
    <p:sldId id="390" r:id="rId70"/>
    <p:sldId id="403" r:id="rId71"/>
    <p:sldId id="405" r:id="rId72"/>
    <p:sldId id="406" r:id="rId73"/>
    <p:sldId id="407" r:id="rId74"/>
    <p:sldId id="408" r:id="rId75"/>
    <p:sldId id="409" r:id="rId76"/>
    <p:sldId id="411" r:id="rId77"/>
    <p:sldId id="419" r:id="rId78"/>
    <p:sldId id="522" r:id="rId79"/>
    <p:sldId id="523" r:id="rId80"/>
    <p:sldId id="489" r:id="rId81"/>
    <p:sldId id="516" r:id="rId82"/>
    <p:sldId id="517" r:id="rId83"/>
    <p:sldId id="518" r:id="rId84"/>
    <p:sldId id="537" r:id="rId85"/>
    <p:sldId id="519" r:id="rId86"/>
    <p:sldId id="524" r:id="rId87"/>
    <p:sldId id="535" r:id="rId88"/>
    <p:sldId id="525" r:id="rId89"/>
    <p:sldId id="471" r:id="rId90"/>
    <p:sldId id="454" r:id="rId91"/>
    <p:sldId id="474" r:id="rId92"/>
    <p:sldId id="482" r:id="rId93"/>
    <p:sldId id="483" r:id="rId94"/>
    <p:sldId id="485" r:id="rId95"/>
    <p:sldId id="486" r:id="rId96"/>
    <p:sldId id="488" r:id="rId9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000" autoAdjust="0"/>
    <p:restoredTop sz="94660"/>
  </p:normalViewPr>
  <p:slideViewPr>
    <p:cSldViewPr snapToGrid="0">
      <p:cViewPr varScale="1">
        <p:scale>
          <a:sx n="73" d="100"/>
          <a:sy n="73" d="100"/>
        </p:scale>
        <p:origin x="420" y="4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tableStyles" Target="tableStyles.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presProps" Target="presProps.xml"/><Relationship Id="rId101"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notesMaster" Target="notesMasters/notesMaster1.xml"/><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86F4FF8-B17E-45DF-91B6-16409741F9D3}" type="datetimeFigureOut">
              <a:rPr lang="en-US" smtClean="0"/>
              <a:t>1/7/2026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F6C43AC-2B9A-4084-8180-136029B401D8}" type="slidenum">
              <a:rPr lang="en-US" smtClean="0"/>
              <a:t>‹#›</a:t>
            </a:fld>
            <a:endParaRPr lang="en-US"/>
          </a:p>
        </p:txBody>
      </p:sp>
    </p:spTree>
    <p:extLst>
      <p:ext uri="{BB962C8B-B14F-4D97-AF65-F5344CB8AC3E}">
        <p14:creationId xmlns:p14="http://schemas.microsoft.com/office/powerpoint/2010/main" val="8610528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6C43AC-2B9A-4084-8180-136029B401D8}" type="slidenum">
              <a:rPr lang="en-US" smtClean="0"/>
              <a:t>1</a:t>
            </a:fld>
            <a:endParaRPr lang="en-US"/>
          </a:p>
        </p:txBody>
      </p:sp>
    </p:spTree>
    <p:extLst>
      <p:ext uri="{BB962C8B-B14F-4D97-AF65-F5344CB8AC3E}">
        <p14:creationId xmlns:p14="http://schemas.microsoft.com/office/powerpoint/2010/main" val="25211978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76</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7638564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77</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6090817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78</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1132014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80</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0833669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81</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0191218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82</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7363855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45AB3C-81B1-2E70-BD04-3E210EC9C12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0058523-FEB6-5782-D598-A2BBDBD7D10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652B1EF-C004-E345-04FD-974014E6AFF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E25E2BA-5A80-B438-7DCC-A0BFCF70AF82}"/>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83</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1464691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84</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3835586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6666694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FF99C7-E537-98A8-E016-E982D18C9C1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3BF0DF0-E8A2-C44D-00F1-F602FC4A272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B2B7FCC-F8CC-BA5A-BA8F-BA1DE585DFC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2E2492A-660E-B09F-BBAA-2B0F2A352019}"/>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86</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6622990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793036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87</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8630728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9799381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7087083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6723986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3703922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73</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6745865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7522825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8830105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9FECE4-2D71-4997-910E-14F63FF137F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F56A425-5D83-461D-A7AA-EBD4F63C693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43E4133-0F32-4CD6-9F03-7DE5BBD7E1F6}"/>
              </a:ext>
            </a:extLst>
          </p:cNvPr>
          <p:cNvSpPr>
            <a:spLocks noGrp="1"/>
          </p:cNvSpPr>
          <p:nvPr>
            <p:ph type="dt" sz="half" idx="10"/>
          </p:nvPr>
        </p:nvSpPr>
        <p:spPr/>
        <p:txBody>
          <a:bodyPr/>
          <a:lstStyle/>
          <a:p>
            <a:fld id="{0293064E-CAF0-4246-B8BC-2514CDB109B7}" type="datetimeFigureOut">
              <a:rPr lang="en-US" smtClean="0"/>
              <a:t>1/7/2026</a:t>
            </a:fld>
            <a:endParaRPr lang="en-US" dirty="0"/>
          </a:p>
        </p:txBody>
      </p:sp>
      <p:sp>
        <p:nvSpPr>
          <p:cNvPr id="5" name="Footer Placeholder 4">
            <a:extLst>
              <a:ext uri="{FF2B5EF4-FFF2-40B4-BE49-F238E27FC236}">
                <a16:creationId xmlns:a16="http://schemas.microsoft.com/office/drawing/2014/main" id="{8AEB948B-71BB-450B-934B-8279F7AE2B0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EEA4596-103D-473A-B4EA-03549407D157}"/>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42361540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3F518A-0950-4570-B4AD-07851BE7721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A59AE08-7D7B-4D6A-9449-20896BA330CE}"/>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477C255-AA47-4899-9D00-2D14066A31AF}"/>
              </a:ext>
            </a:extLst>
          </p:cNvPr>
          <p:cNvSpPr>
            <a:spLocks noGrp="1"/>
          </p:cNvSpPr>
          <p:nvPr>
            <p:ph type="dt" sz="half" idx="10"/>
          </p:nvPr>
        </p:nvSpPr>
        <p:spPr/>
        <p:txBody>
          <a:bodyPr/>
          <a:lstStyle/>
          <a:p>
            <a:fld id="{0293064E-CAF0-4246-B8BC-2514CDB109B7}" type="datetimeFigureOut">
              <a:rPr lang="en-US" smtClean="0"/>
              <a:t>1/7/2026</a:t>
            </a:fld>
            <a:endParaRPr lang="en-US" dirty="0"/>
          </a:p>
        </p:txBody>
      </p:sp>
      <p:sp>
        <p:nvSpPr>
          <p:cNvPr id="5" name="Footer Placeholder 4">
            <a:extLst>
              <a:ext uri="{FF2B5EF4-FFF2-40B4-BE49-F238E27FC236}">
                <a16:creationId xmlns:a16="http://schemas.microsoft.com/office/drawing/2014/main" id="{0A802C4A-0239-4CEE-980C-C76AC7793E0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64B1C03-69AE-43BF-8528-9058C811AD81}"/>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16652256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99C1113-455F-4BDC-BE7E-E03D438F55A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14F3ADD-F03E-474A-AE6A-B2B5A18A4DC7}"/>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3D91CC8-9E70-44CB-B22C-991BBF931CD1}"/>
              </a:ext>
            </a:extLst>
          </p:cNvPr>
          <p:cNvSpPr>
            <a:spLocks noGrp="1"/>
          </p:cNvSpPr>
          <p:nvPr>
            <p:ph type="dt" sz="half" idx="10"/>
          </p:nvPr>
        </p:nvSpPr>
        <p:spPr/>
        <p:txBody>
          <a:bodyPr/>
          <a:lstStyle/>
          <a:p>
            <a:fld id="{0293064E-CAF0-4246-B8BC-2514CDB109B7}" type="datetimeFigureOut">
              <a:rPr lang="en-US" smtClean="0"/>
              <a:t>1/7/2026</a:t>
            </a:fld>
            <a:endParaRPr lang="en-US" dirty="0"/>
          </a:p>
        </p:txBody>
      </p:sp>
      <p:sp>
        <p:nvSpPr>
          <p:cNvPr id="5" name="Footer Placeholder 4">
            <a:extLst>
              <a:ext uri="{FF2B5EF4-FFF2-40B4-BE49-F238E27FC236}">
                <a16:creationId xmlns:a16="http://schemas.microsoft.com/office/drawing/2014/main" id="{124BC81A-C592-4309-9164-7F4FE0ACB17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EA0731C-8AA5-4762-97FC-26AB339279BF}"/>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39465615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93271" y="5132437"/>
            <a:ext cx="8579886" cy="1460779"/>
          </a:xfrm>
          <a:prstGeom prst="rect">
            <a:avLst/>
          </a:prstGeom>
        </p:spPr>
        <p:txBody>
          <a:bodyPr lIns="137160" tIns="137160" rIns="137160" bIns="137160" anchor="b" anchorCtr="0">
            <a:normAutofit/>
          </a:bodyPr>
          <a:lstStyle>
            <a:lvl1pPr marL="0" indent="0" algn="l" defTabSz="914052" rtl="0" eaLnBrk="1" latinLnBrk="0" hangingPunct="1">
              <a:lnSpc>
                <a:spcPct val="100000"/>
              </a:lnSpc>
              <a:spcBef>
                <a:spcPts val="0"/>
              </a:spcBef>
              <a:buSzPct val="90000"/>
              <a:buFont typeface="Arial" pitchFamily="34" charset="0"/>
              <a:buNone/>
              <a:defRPr lang="en-US" sz="2400" b="0" kern="0" spc="0" baseline="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457044" indent="0" algn="ctr">
              <a:buNone/>
              <a:defRPr>
                <a:solidFill>
                  <a:schemeClr val="tx1">
                    <a:tint val="75000"/>
                  </a:schemeClr>
                </a:solidFill>
              </a:defRPr>
            </a:lvl2pPr>
            <a:lvl3pPr marL="914088" indent="0" algn="ctr">
              <a:buNone/>
              <a:defRPr>
                <a:solidFill>
                  <a:schemeClr val="tx1">
                    <a:tint val="75000"/>
                  </a:schemeClr>
                </a:solidFill>
              </a:defRPr>
            </a:lvl3pPr>
            <a:lvl4pPr marL="1371133" indent="0" algn="ctr">
              <a:buNone/>
              <a:defRPr>
                <a:solidFill>
                  <a:schemeClr val="tx1">
                    <a:tint val="75000"/>
                  </a:schemeClr>
                </a:solidFill>
              </a:defRPr>
            </a:lvl4pPr>
            <a:lvl5pPr marL="1828178" indent="0" algn="ctr">
              <a:buNone/>
              <a:defRPr>
                <a:solidFill>
                  <a:schemeClr val="tx1">
                    <a:tint val="75000"/>
                  </a:schemeClr>
                </a:solidFill>
              </a:defRPr>
            </a:lvl5pPr>
            <a:lvl6pPr marL="2285222" indent="0" algn="ctr">
              <a:buNone/>
              <a:defRPr>
                <a:solidFill>
                  <a:schemeClr val="tx1">
                    <a:tint val="75000"/>
                  </a:schemeClr>
                </a:solidFill>
              </a:defRPr>
            </a:lvl6pPr>
            <a:lvl7pPr marL="2742267" indent="0" algn="ctr">
              <a:buNone/>
              <a:defRPr>
                <a:solidFill>
                  <a:schemeClr val="tx1">
                    <a:tint val="75000"/>
                  </a:schemeClr>
                </a:solidFill>
              </a:defRPr>
            </a:lvl7pPr>
            <a:lvl8pPr marL="3199311" indent="0" algn="ctr">
              <a:buNone/>
              <a:defRPr>
                <a:solidFill>
                  <a:schemeClr val="tx1">
                    <a:tint val="75000"/>
                  </a:schemeClr>
                </a:solidFill>
              </a:defRPr>
            </a:lvl8pPr>
            <a:lvl9pPr marL="3656358" indent="0" algn="ctr">
              <a:buNone/>
              <a:defRPr>
                <a:solidFill>
                  <a:schemeClr val="tx1">
                    <a:tint val="75000"/>
                  </a:schemeClr>
                </a:solidFill>
              </a:defRPr>
            </a:lvl9pPr>
          </a:lstStyle>
          <a:p>
            <a:r>
              <a:rPr lang="en-US" dirty="0"/>
              <a:t>Click to edit Master subtitle style</a:t>
            </a:r>
          </a:p>
        </p:txBody>
      </p:sp>
      <p:sp>
        <p:nvSpPr>
          <p:cNvPr id="10" name="Title 1"/>
          <p:cNvSpPr>
            <a:spLocks noGrp="1"/>
          </p:cNvSpPr>
          <p:nvPr>
            <p:ph type="ctrTitle" hasCustomPrompt="1"/>
          </p:nvPr>
        </p:nvSpPr>
        <p:spPr>
          <a:xfrm>
            <a:off x="193271" y="2415641"/>
            <a:ext cx="8579886" cy="2603307"/>
          </a:xfrm>
          <a:prstGeom prst="rect">
            <a:avLst/>
          </a:prstGeom>
          <a:noFill/>
          <a:effectLst/>
        </p:spPr>
        <p:txBody>
          <a:bodyPr vert="horz" lIns="137160" tIns="137160" rIns="91409" bIns="137160" rtlCol="0" anchor="b" anchorCtr="0">
            <a:noAutofit/>
          </a:bodyPr>
          <a:lstStyle>
            <a:lvl1pPr>
              <a:defRPr lang="en-US" sz="4800" kern="0" dirty="0">
                <a:ln w="3175">
                  <a:noFill/>
                </a:ln>
                <a:gradFill flip="none" rotWithShape="1">
                  <a:gsLst>
                    <a:gs pos="4583">
                      <a:schemeClr val="tx1"/>
                    </a:gs>
                    <a:gs pos="100000">
                      <a:srgbClr val="FFFFFF"/>
                    </a:gs>
                  </a:gsLst>
                  <a:lin ang="5400000" scaled="0"/>
                  <a:tileRect/>
                </a:gradFill>
              </a:defRPr>
            </a:lvl1pPr>
          </a:lstStyle>
          <a:p>
            <a:pPr lvl="0"/>
            <a:r>
              <a:rPr lang="en-US" dirty="0"/>
              <a:t>Course title style</a:t>
            </a:r>
          </a:p>
        </p:txBody>
      </p:sp>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val="0"/>
              </a:ext>
            </a:extLst>
          </a:blip>
          <a:srcRect l="9720" t="16544" r="7275" b="16691"/>
          <a:stretch/>
        </p:blipFill>
        <p:spPr>
          <a:xfrm>
            <a:off x="10731799" y="4630992"/>
            <a:ext cx="1131688" cy="334740"/>
          </a:xfrm>
          <a:prstGeom prst="rect">
            <a:avLst/>
          </a:prstGeom>
        </p:spPr>
      </p:pic>
    </p:spTree>
    <p:extLst>
      <p:ext uri="{BB962C8B-B14F-4D97-AF65-F5344CB8AC3E}">
        <p14:creationId xmlns:p14="http://schemas.microsoft.com/office/powerpoint/2010/main" val="121192706"/>
      </p:ext>
    </p:extLst>
  </p:cSld>
  <p:clrMapOvr>
    <a:masterClrMapping/>
  </p:clrMapOvr>
  <p:extLst>
    <p:ext uri="{DCECCB84-F9BA-43D5-87BE-67443E8EF086}">
      <p15:sldGuideLst xmlns:p15="http://schemas.microsoft.com/office/powerpoint/2012/main">
        <p15:guide id="1" orient="horz" pos="3792">
          <p15:clr>
            <a:srgbClr val="FBAE40"/>
          </p15:clr>
        </p15:guide>
        <p15:guide id="2" pos="3839">
          <p15:clr>
            <a:srgbClr val="FBAE40"/>
          </p15:clr>
        </p15:guide>
        <p15:guide id="3" orient="horz" pos="72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EMO Layout">
    <p:spTree>
      <p:nvGrpSpPr>
        <p:cNvPr id="1" name=""/>
        <p:cNvGrpSpPr/>
        <p:nvPr/>
      </p:nvGrpSpPr>
      <p:grpSpPr>
        <a:xfrm>
          <a:off x="0" y="0"/>
          <a:ext cx="0" cy="0"/>
          <a:chOff x="0" y="0"/>
          <a:chExt cx="0" cy="0"/>
        </a:xfrm>
      </p:grpSpPr>
      <p:sp>
        <p:nvSpPr>
          <p:cNvPr id="3" name="Title Placeholder 9"/>
          <p:cNvSpPr>
            <a:spLocks noGrp="1"/>
          </p:cNvSpPr>
          <p:nvPr>
            <p:ph type="title"/>
          </p:nvPr>
        </p:nvSpPr>
        <p:spPr>
          <a:xfrm>
            <a:off x="608171" y="4468764"/>
            <a:ext cx="11432977" cy="1676400"/>
          </a:xfrm>
          <a:prstGeom prst="rect">
            <a:avLst/>
          </a:prstGeom>
        </p:spPr>
        <p:txBody>
          <a:bodyPr vert="horz" lIns="91409" tIns="45705" rIns="91409" bIns="45705" rtlCol="0" anchor="t" anchorCtr="0">
            <a:normAutofit/>
          </a:bodyPr>
          <a:lstStyle>
            <a:lvl1pPr>
              <a:defRPr sz="3600"/>
            </a:lvl1pPr>
          </a:lstStyle>
          <a:p>
            <a:r>
              <a:rPr lang="en-US" dirty="0"/>
              <a:t>Click to edit Master title style</a:t>
            </a:r>
          </a:p>
        </p:txBody>
      </p:sp>
      <p:sp>
        <p:nvSpPr>
          <p:cNvPr id="2" name="TextBox 1"/>
          <p:cNvSpPr txBox="1"/>
          <p:nvPr userDrawn="1"/>
        </p:nvSpPr>
        <p:spPr>
          <a:xfrm>
            <a:off x="608171" y="3087325"/>
            <a:ext cx="11356757" cy="1107996"/>
          </a:xfrm>
          <a:prstGeom prst="rect">
            <a:avLst/>
          </a:prstGeom>
          <a:noFill/>
        </p:spPr>
        <p:txBody>
          <a:bodyPr wrap="square" rtlCol="0">
            <a:spAutoFit/>
          </a:bodyPr>
          <a:lstStyle/>
          <a:p>
            <a:pPr defTabSz="914088"/>
            <a:r>
              <a:rPr lang="en-US" sz="6600" dirty="0">
                <a:solidFill>
                  <a:prstClr val="black"/>
                </a:solidFill>
                <a:latin typeface="Segoe UI Light" pitchFamily="34" charset="0"/>
                <a:ea typeface="Segoe UI" pitchFamily="34" charset="0"/>
                <a:cs typeface="Segoe UI" pitchFamily="34" charset="0"/>
              </a:rPr>
              <a:t>DEMO</a:t>
            </a:r>
          </a:p>
        </p:txBody>
      </p:sp>
      <p:cxnSp>
        <p:nvCxnSpPr>
          <p:cNvPr id="6" name="Straight Connector 5"/>
          <p:cNvCxnSpPr/>
          <p:nvPr userDrawn="1"/>
        </p:nvCxnSpPr>
        <p:spPr>
          <a:xfrm>
            <a:off x="608171" y="4077925"/>
            <a:ext cx="11356757" cy="0"/>
          </a:xfrm>
          <a:prstGeom prst="line">
            <a:avLst/>
          </a:prstGeom>
          <a:ln>
            <a:solidFill>
              <a:schemeClr val="tx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6430118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Click to edit Master title style</a:t>
            </a:r>
          </a:p>
        </p:txBody>
      </p:sp>
      <p:sp>
        <p:nvSpPr>
          <p:cNvPr id="6" name="Content Placeholder 5"/>
          <p:cNvSpPr>
            <a:spLocks noGrp="1"/>
          </p:cNvSpPr>
          <p:nvPr>
            <p:ph sz="quarter" idx="10"/>
          </p:nvPr>
        </p:nvSpPr>
        <p:spPr>
          <a:xfrm>
            <a:off x="379413" y="1388226"/>
            <a:ext cx="11525250" cy="5290388"/>
          </a:xfrm>
          <a:prstGeom prst="rect">
            <a:avLst/>
          </a:prstGeom>
        </p:spPr>
        <p:txBody>
          <a:bodyPr/>
          <a:lstStyle>
            <a:lvl1pPr>
              <a:spcBef>
                <a:spcPts val="1400"/>
              </a:spcBef>
              <a:defRPr b="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082759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8" name="Content Placeholder 3"/>
          <p:cNvSpPr>
            <a:spLocks noGrp="1"/>
          </p:cNvSpPr>
          <p:nvPr>
            <p:ph sz="half" idx="2"/>
          </p:nvPr>
        </p:nvSpPr>
        <p:spPr>
          <a:xfrm>
            <a:off x="379511" y="1371601"/>
            <a:ext cx="5616915" cy="4953001"/>
          </a:xfrm>
          <a:prstGeom prst="rect">
            <a:avLst/>
          </a:prstGeom>
        </p:spPr>
        <p:txBody>
          <a:bodyPr>
            <a:normAutofit/>
          </a:bodyPr>
          <a:lstStyle>
            <a:lvl1pPr>
              <a:defRPr sz="3200"/>
            </a:lvl1pPr>
            <a:lvl2pPr>
              <a:defRPr sz="2800"/>
            </a:lvl2pPr>
            <a:lvl3pPr>
              <a:defRPr sz="2400"/>
            </a:lvl3pPr>
            <a:lvl4pPr>
              <a:defRPr sz="2000"/>
            </a:lvl4pPr>
            <a:lvl5pPr>
              <a:defRPr sz="20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5"/>
          <p:cNvSpPr>
            <a:spLocks noGrp="1"/>
          </p:cNvSpPr>
          <p:nvPr>
            <p:ph sz="quarter" idx="4"/>
          </p:nvPr>
        </p:nvSpPr>
        <p:spPr>
          <a:xfrm>
            <a:off x="6275742" y="1371601"/>
            <a:ext cx="5619121" cy="4953001"/>
          </a:xfrm>
          <a:prstGeom prst="rect">
            <a:avLst/>
          </a:prstGeom>
        </p:spPr>
        <p:txBody>
          <a:bodyPr>
            <a:normAutofit/>
          </a:bodyPr>
          <a:lstStyle>
            <a:lvl1pPr>
              <a:defRPr sz="3200"/>
            </a:lvl1pPr>
            <a:lvl2pPr>
              <a:defRPr sz="2800"/>
            </a:lvl2pPr>
            <a:lvl3pPr>
              <a:defRPr sz="2400"/>
            </a:lvl3pPr>
            <a:lvl4pPr>
              <a:defRPr sz="2000"/>
            </a:lvl4pPr>
            <a:lvl5pPr>
              <a:defRPr sz="20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2607386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79511" y="1330656"/>
            <a:ext cx="5616915" cy="639762"/>
          </a:xfrm>
          <a:prstGeom prst="rect">
            <a:avLst/>
          </a:prstGeom>
          <a:solidFill>
            <a:srgbClr val="86C400"/>
          </a:solidFill>
        </p:spPr>
        <p:txBody>
          <a:bodyPr anchor="b">
            <a:normAutofit/>
          </a:bodyPr>
          <a:lstStyle>
            <a:lvl1pPr marL="0" indent="0">
              <a:buNone/>
              <a:defRPr sz="3200" b="1">
                <a:solidFill>
                  <a:schemeClr val="bg1"/>
                </a:solidFill>
                <a:effectLst/>
              </a:defRPr>
            </a:lvl1pPr>
            <a:lvl2pPr marL="457044" indent="0">
              <a:buNone/>
              <a:defRPr sz="2000" b="1"/>
            </a:lvl2pPr>
            <a:lvl3pPr marL="914088" indent="0">
              <a:buNone/>
              <a:defRPr sz="1800" b="1"/>
            </a:lvl3pPr>
            <a:lvl4pPr marL="1371133" indent="0">
              <a:buNone/>
              <a:defRPr sz="1600" b="1"/>
            </a:lvl4pPr>
            <a:lvl5pPr marL="1828178" indent="0">
              <a:buNone/>
              <a:defRPr sz="1600" b="1"/>
            </a:lvl5pPr>
            <a:lvl6pPr marL="2285222" indent="0">
              <a:buNone/>
              <a:defRPr sz="1600" b="1"/>
            </a:lvl6pPr>
            <a:lvl7pPr marL="2742267" indent="0">
              <a:buNone/>
              <a:defRPr sz="1600" b="1"/>
            </a:lvl7pPr>
            <a:lvl8pPr marL="3199311" indent="0">
              <a:buNone/>
              <a:defRPr sz="1600" b="1"/>
            </a:lvl8pPr>
            <a:lvl9pPr marL="3656358"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379511" y="1981200"/>
            <a:ext cx="5616915" cy="4648200"/>
          </a:xfrm>
          <a:prstGeom prst="rect">
            <a:avLst/>
          </a:prstGeom>
        </p:spPr>
        <p:txBody>
          <a:bodyPr/>
          <a:lstStyle>
            <a:lvl1pPr>
              <a:defRPr sz="2800"/>
            </a:lvl1pPr>
            <a:lvl2pPr>
              <a:defRPr sz="24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345807" y="1330656"/>
            <a:ext cx="5619121" cy="639762"/>
          </a:xfrm>
          <a:prstGeom prst="rect">
            <a:avLst/>
          </a:prstGeom>
          <a:solidFill>
            <a:srgbClr val="1F497D"/>
          </a:solidFill>
        </p:spPr>
        <p:txBody>
          <a:bodyPr anchor="b">
            <a:normAutofit/>
          </a:bodyPr>
          <a:lstStyle>
            <a:lvl1pPr marL="0" indent="0">
              <a:buNone/>
              <a:defRPr sz="3200" b="1">
                <a:solidFill>
                  <a:schemeClr val="bg1"/>
                </a:solidFill>
                <a:effectLst/>
              </a:defRPr>
            </a:lvl1pPr>
            <a:lvl2pPr marL="457044" indent="0">
              <a:buNone/>
              <a:defRPr sz="2000" b="1"/>
            </a:lvl2pPr>
            <a:lvl3pPr marL="914088" indent="0">
              <a:buNone/>
              <a:defRPr sz="1800" b="1"/>
            </a:lvl3pPr>
            <a:lvl4pPr marL="1371133" indent="0">
              <a:buNone/>
              <a:defRPr sz="1600" b="1"/>
            </a:lvl4pPr>
            <a:lvl5pPr marL="1828178" indent="0">
              <a:buNone/>
              <a:defRPr sz="1600" b="1"/>
            </a:lvl5pPr>
            <a:lvl6pPr marL="2285222" indent="0">
              <a:buNone/>
              <a:defRPr sz="1600" b="1"/>
            </a:lvl6pPr>
            <a:lvl7pPr marL="2742267" indent="0">
              <a:buNone/>
              <a:defRPr sz="1600" b="1"/>
            </a:lvl7pPr>
            <a:lvl8pPr marL="3199311" indent="0">
              <a:buNone/>
              <a:defRPr sz="1600" b="1"/>
            </a:lvl8pPr>
            <a:lvl9pPr marL="3656358"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345807" y="1981200"/>
            <a:ext cx="5619121" cy="4648200"/>
          </a:xfrm>
          <a:prstGeom prst="rect">
            <a:avLst/>
          </a:prstGeom>
        </p:spPr>
        <p:txBody>
          <a:bodyPr/>
          <a:lstStyle>
            <a:lvl1pPr>
              <a:defRPr sz="2800"/>
            </a:lvl1pPr>
            <a:lvl2pPr>
              <a:defRPr sz="24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4813963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1937238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8272781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5_Blank Color 1 Layout">
    <p:spTree>
      <p:nvGrpSpPr>
        <p:cNvPr id="1" name=""/>
        <p:cNvGrpSpPr/>
        <p:nvPr/>
      </p:nvGrpSpPr>
      <p:grpSpPr>
        <a:xfrm>
          <a:off x="0" y="0"/>
          <a:ext cx="0" cy="0"/>
          <a:chOff x="0" y="0"/>
          <a:chExt cx="0" cy="0"/>
        </a:xfrm>
      </p:grpSpPr>
      <p:sp>
        <p:nvSpPr>
          <p:cNvPr id="6" name="top right small rectangle"/>
          <p:cNvSpPr/>
          <p:nvPr userDrawn="1"/>
        </p:nvSpPr>
        <p:spPr bwMode="auto">
          <a:xfrm>
            <a:off x="0" y="0"/>
            <a:ext cx="12192000" cy="6858000"/>
          </a:xfrm>
          <a:prstGeom prst="rect">
            <a:avLst/>
          </a:prstGeom>
          <a:solidFill>
            <a:srgbClr val="002050"/>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04" tIns="45703" rIns="91404" bIns="45703" numCol="1"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1" name="Rectangle 2"/>
          <p:cNvSpPr>
            <a:spLocks noChangeArrowheads="1"/>
          </p:cNvSpPr>
          <p:nvPr userDrawn="1"/>
        </p:nvSpPr>
        <p:spPr bwMode="auto">
          <a:xfrm>
            <a:off x="530087" y="5960743"/>
            <a:ext cx="11078818" cy="738664"/>
          </a:xfrm>
          <a:prstGeom prst="rect">
            <a:avLst/>
          </a:prstGeom>
          <a:noFill/>
          <a:ln w="9525">
            <a:noFill/>
            <a:miter lim="800000"/>
            <a:headEnd/>
            <a:tailEnd/>
          </a:ln>
        </p:spPr>
        <p:txBody>
          <a:bodyPr wrap="square">
            <a:spAutoFit/>
          </a:bodyPr>
          <a:lstStyle/>
          <a:p>
            <a:pPr marL="0" lvl="1" defTabSz="914088">
              <a:defRPr/>
            </a:pPr>
            <a:r>
              <a:rPr lang="en-US" sz="1050" dirty="0">
                <a:solidFill>
                  <a:schemeClr val="bg1">
                    <a:lumMod val="85000"/>
                  </a:schemeClr>
                </a:solidFill>
              </a:rPr>
              <a:t>©2019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l="9719"/>
          <a:stretch/>
        </p:blipFill>
        <p:spPr>
          <a:xfrm>
            <a:off x="530087" y="2940117"/>
            <a:ext cx="5473148" cy="2229412"/>
          </a:xfrm>
          <a:prstGeom prst="rect">
            <a:avLst/>
          </a:prstGeom>
        </p:spPr>
      </p:pic>
    </p:spTree>
    <p:extLst>
      <p:ext uri="{BB962C8B-B14F-4D97-AF65-F5344CB8AC3E}">
        <p14:creationId xmlns:p14="http://schemas.microsoft.com/office/powerpoint/2010/main" val="37161276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1ACD1-DFD6-45E1-9BCC-C4AC0FF7645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F5EC18C-3733-4FC2-BF54-0F2632A1D449}"/>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A719407-7D19-4C77-8F98-712203D27C0D}"/>
              </a:ext>
            </a:extLst>
          </p:cNvPr>
          <p:cNvSpPr>
            <a:spLocks noGrp="1"/>
          </p:cNvSpPr>
          <p:nvPr>
            <p:ph type="dt" sz="half" idx="10"/>
          </p:nvPr>
        </p:nvSpPr>
        <p:spPr/>
        <p:txBody>
          <a:bodyPr/>
          <a:lstStyle/>
          <a:p>
            <a:fld id="{0293064E-CAF0-4246-B8BC-2514CDB109B7}" type="datetimeFigureOut">
              <a:rPr lang="en-US" smtClean="0"/>
              <a:t>1/7/2026</a:t>
            </a:fld>
            <a:endParaRPr lang="en-US" dirty="0"/>
          </a:p>
        </p:txBody>
      </p:sp>
      <p:sp>
        <p:nvSpPr>
          <p:cNvPr id="5" name="Footer Placeholder 4">
            <a:extLst>
              <a:ext uri="{FF2B5EF4-FFF2-40B4-BE49-F238E27FC236}">
                <a16:creationId xmlns:a16="http://schemas.microsoft.com/office/drawing/2014/main" id="{15B28F32-0F3C-4B29-898E-8AF0DA63B4C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9642975-A069-4DB5-B7D0-9F2FF591FCA3}"/>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293704692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2_Section Header">
    <p:spTree>
      <p:nvGrpSpPr>
        <p:cNvPr id="1" name=""/>
        <p:cNvGrpSpPr/>
        <p:nvPr/>
      </p:nvGrpSpPr>
      <p:grpSpPr>
        <a:xfrm>
          <a:off x="0" y="0"/>
          <a:ext cx="0" cy="0"/>
          <a:chOff x="0" y="0"/>
          <a:chExt cx="0" cy="0"/>
        </a:xfrm>
      </p:grpSpPr>
      <p:sp>
        <p:nvSpPr>
          <p:cNvPr id="11" name="Subtitle 2"/>
          <p:cNvSpPr>
            <a:spLocks noGrp="1"/>
          </p:cNvSpPr>
          <p:nvPr>
            <p:ph type="subTitle" idx="1"/>
          </p:nvPr>
        </p:nvSpPr>
        <p:spPr>
          <a:xfrm>
            <a:off x="193273" y="5132441"/>
            <a:ext cx="8409867" cy="1460779"/>
          </a:xfrm>
          <a:prstGeom prst="rect">
            <a:avLst/>
          </a:prstGeom>
        </p:spPr>
        <p:txBody>
          <a:bodyPr lIns="137160" tIns="137160" rIns="137160" bIns="137160" anchor="b" anchorCtr="0">
            <a:normAutofit/>
          </a:bodyPr>
          <a:lstStyle>
            <a:lvl1pPr marL="0" indent="0" algn="l" defTabSz="914052" rtl="0" eaLnBrk="1" latinLnBrk="0" hangingPunct="1">
              <a:lnSpc>
                <a:spcPct val="100000"/>
              </a:lnSpc>
              <a:spcBef>
                <a:spcPts val="0"/>
              </a:spcBef>
              <a:buSzPct val="90000"/>
              <a:buFont typeface="Arial" pitchFamily="34" charset="0"/>
              <a:buNone/>
              <a:defRPr lang="en-US" sz="2400" b="0" kern="0" spc="0" baseline="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457044" indent="0" algn="ctr">
              <a:buNone/>
              <a:defRPr>
                <a:solidFill>
                  <a:schemeClr val="tx1">
                    <a:tint val="75000"/>
                  </a:schemeClr>
                </a:solidFill>
              </a:defRPr>
            </a:lvl2pPr>
            <a:lvl3pPr marL="914088" indent="0" algn="ctr">
              <a:buNone/>
              <a:defRPr>
                <a:solidFill>
                  <a:schemeClr val="tx1">
                    <a:tint val="75000"/>
                  </a:schemeClr>
                </a:solidFill>
              </a:defRPr>
            </a:lvl3pPr>
            <a:lvl4pPr marL="1371133" indent="0" algn="ctr">
              <a:buNone/>
              <a:defRPr>
                <a:solidFill>
                  <a:schemeClr val="tx1">
                    <a:tint val="75000"/>
                  </a:schemeClr>
                </a:solidFill>
              </a:defRPr>
            </a:lvl4pPr>
            <a:lvl5pPr marL="1828178" indent="0" algn="ctr">
              <a:buNone/>
              <a:defRPr>
                <a:solidFill>
                  <a:schemeClr val="tx1">
                    <a:tint val="75000"/>
                  </a:schemeClr>
                </a:solidFill>
              </a:defRPr>
            </a:lvl5pPr>
            <a:lvl6pPr marL="2285222" indent="0" algn="ctr">
              <a:buNone/>
              <a:defRPr>
                <a:solidFill>
                  <a:schemeClr val="tx1">
                    <a:tint val="75000"/>
                  </a:schemeClr>
                </a:solidFill>
              </a:defRPr>
            </a:lvl6pPr>
            <a:lvl7pPr marL="2742267" indent="0" algn="ctr">
              <a:buNone/>
              <a:defRPr>
                <a:solidFill>
                  <a:schemeClr val="tx1">
                    <a:tint val="75000"/>
                  </a:schemeClr>
                </a:solidFill>
              </a:defRPr>
            </a:lvl7pPr>
            <a:lvl8pPr marL="3199311" indent="0" algn="ctr">
              <a:buNone/>
              <a:defRPr>
                <a:solidFill>
                  <a:schemeClr val="tx1">
                    <a:tint val="75000"/>
                  </a:schemeClr>
                </a:solidFill>
              </a:defRPr>
            </a:lvl8pPr>
            <a:lvl9pPr marL="3656358"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787106943"/>
      </p:ext>
    </p:extLst>
  </p:cSld>
  <p:clrMapOvr>
    <a:masterClrMapping/>
  </p:clrMapOvr>
  <p:extLst>
    <p:ext uri="{DCECCB84-F9BA-43D5-87BE-67443E8EF086}">
      <p15:sldGuideLst xmlns:p15="http://schemas.microsoft.com/office/powerpoint/2012/main">
        <p15:guide id="1" orient="horz" pos="2160">
          <p15:clr>
            <a:srgbClr val="FBAE40"/>
          </p15:clr>
        </p15:guide>
        <p15:guide id="2" pos="512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0CBD87-9830-4447-9A42-E70DBB0CC54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DFAC98E-45EF-45BA-976D-099EB8DA420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8D6A0C5-2664-4154-9CF3-A792DC121CFF}"/>
              </a:ext>
            </a:extLst>
          </p:cNvPr>
          <p:cNvSpPr>
            <a:spLocks noGrp="1"/>
          </p:cNvSpPr>
          <p:nvPr>
            <p:ph type="dt" sz="half" idx="10"/>
          </p:nvPr>
        </p:nvSpPr>
        <p:spPr/>
        <p:txBody>
          <a:bodyPr/>
          <a:lstStyle/>
          <a:p>
            <a:fld id="{6E4A31BF-7266-4BEB-918B-ADC21C630A6F}" type="datetimeFigureOut">
              <a:rPr lang="en-US" smtClean="0"/>
              <a:t>1/7/2026</a:t>
            </a:fld>
            <a:endParaRPr lang="en-US"/>
          </a:p>
        </p:txBody>
      </p:sp>
      <p:sp>
        <p:nvSpPr>
          <p:cNvPr id="5" name="Footer Placeholder 4">
            <a:extLst>
              <a:ext uri="{FF2B5EF4-FFF2-40B4-BE49-F238E27FC236}">
                <a16:creationId xmlns:a16="http://schemas.microsoft.com/office/drawing/2014/main" id="{303AC4A1-FBD2-4367-957A-935CAAE2C2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4564DFC-3150-4671-90C7-B0ED2580A242}"/>
              </a:ext>
            </a:extLst>
          </p:cNvPr>
          <p:cNvSpPr>
            <a:spLocks noGrp="1"/>
          </p:cNvSpPr>
          <p:nvPr>
            <p:ph type="sldNum" sz="quarter" idx="12"/>
          </p:nvPr>
        </p:nvSpPr>
        <p:spPr/>
        <p:txBody>
          <a:bodyPr/>
          <a:lstStyle/>
          <a:p>
            <a:fld id="{7B75037E-CA28-4CDA-B6A5-29C59D4F2894}" type="slidenum">
              <a:rPr lang="en-US" smtClean="0"/>
              <a:t>‹#›</a:t>
            </a:fld>
            <a:endParaRPr lang="en-US"/>
          </a:p>
        </p:txBody>
      </p:sp>
    </p:spTree>
    <p:extLst>
      <p:ext uri="{BB962C8B-B14F-4D97-AF65-F5344CB8AC3E}">
        <p14:creationId xmlns:p14="http://schemas.microsoft.com/office/powerpoint/2010/main" val="402866395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F57C92-11A8-4C83-B068-88329CB35EE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ED06FFF-0A30-40D0-B308-02E50BFCC94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C63A7A29-9E45-4FE7-9200-E4A15EBCDE61}"/>
              </a:ext>
            </a:extLst>
          </p:cNvPr>
          <p:cNvSpPr>
            <a:spLocks noGrp="1"/>
          </p:cNvSpPr>
          <p:nvPr>
            <p:ph type="dt" sz="half" idx="10"/>
          </p:nvPr>
        </p:nvSpPr>
        <p:spPr/>
        <p:txBody>
          <a:bodyPr/>
          <a:lstStyle/>
          <a:p>
            <a:fld id="{0293064E-CAF0-4246-B8BC-2514CDB109B7}" type="datetimeFigureOut">
              <a:rPr lang="en-US" smtClean="0"/>
              <a:t>1/7/2026</a:t>
            </a:fld>
            <a:endParaRPr lang="en-US" dirty="0"/>
          </a:p>
        </p:txBody>
      </p:sp>
      <p:sp>
        <p:nvSpPr>
          <p:cNvPr id="5" name="Footer Placeholder 4">
            <a:extLst>
              <a:ext uri="{FF2B5EF4-FFF2-40B4-BE49-F238E27FC236}">
                <a16:creationId xmlns:a16="http://schemas.microsoft.com/office/drawing/2014/main" id="{AE198C67-F4A1-4A24-976C-9437ACC6A22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2AD4E57-C7BE-4643-B2F9-884F8812598B}"/>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6632646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F57C92-11A8-4C83-B068-88329CB35EE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ED06FFF-0A30-40D0-B308-02E50BFCC94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C63A7A29-9E45-4FE7-9200-E4A15EBCDE61}"/>
              </a:ext>
            </a:extLst>
          </p:cNvPr>
          <p:cNvSpPr>
            <a:spLocks noGrp="1"/>
          </p:cNvSpPr>
          <p:nvPr>
            <p:ph type="dt" sz="half" idx="10"/>
          </p:nvPr>
        </p:nvSpPr>
        <p:spPr/>
        <p:txBody>
          <a:bodyPr/>
          <a:lstStyle/>
          <a:p>
            <a:fld id="{0293064E-CAF0-4246-B8BC-2514CDB109B7}" type="datetimeFigureOut">
              <a:rPr lang="en-US" smtClean="0"/>
              <a:t>1/7/2026</a:t>
            </a:fld>
            <a:endParaRPr lang="en-US" dirty="0"/>
          </a:p>
        </p:txBody>
      </p:sp>
      <p:sp>
        <p:nvSpPr>
          <p:cNvPr id="5" name="Footer Placeholder 4">
            <a:extLst>
              <a:ext uri="{FF2B5EF4-FFF2-40B4-BE49-F238E27FC236}">
                <a16:creationId xmlns:a16="http://schemas.microsoft.com/office/drawing/2014/main" id="{AE198C67-F4A1-4A24-976C-9437ACC6A22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2AD4E57-C7BE-4643-B2F9-884F8812598B}"/>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35241807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3830E4-BB50-42F8-859E-D705AAE80BC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D9649E-8B2A-4F8F-9067-0ABEE2E0BAAE}"/>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3071610-9679-4408-983B-E9EB695E0E7B}"/>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FC83934-10D4-480A-AB71-4E452E5CE7CF}"/>
              </a:ext>
            </a:extLst>
          </p:cNvPr>
          <p:cNvSpPr>
            <a:spLocks noGrp="1"/>
          </p:cNvSpPr>
          <p:nvPr>
            <p:ph type="dt" sz="half" idx="10"/>
          </p:nvPr>
        </p:nvSpPr>
        <p:spPr/>
        <p:txBody>
          <a:bodyPr/>
          <a:lstStyle/>
          <a:p>
            <a:fld id="{0293064E-CAF0-4246-B8BC-2514CDB109B7}" type="datetimeFigureOut">
              <a:rPr lang="en-US" smtClean="0"/>
              <a:t>1/7/2026</a:t>
            </a:fld>
            <a:endParaRPr lang="en-US" dirty="0"/>
          </a:p>
        </p:txBody>
      </p:sp>
      <p:sp>
        <p:nvSpPr>
          <p:cNvPr id="6" name="Footer Placeholder 5">
            <a:extLst>
              <a:ext uri="{FF2B5EF4-FFF2-40B4-BE49-F238E27FC236}">
                <a16:creationId xmlns:a16="http://schemas.microsoft.com/office/drawing/2014/main" id="{2D32C962-6737-490F-A825-E3EAF90007F2}"/>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65BA8512-3C22-424D-8299-6A1A94D19227}"/>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19753021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F86DEA-3339-4E52-8FBC-0ECFC2BC955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5EE7DCD-F820-40FA-A98D-4BA6C04CB0D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204C5C25-1178-4748-8FD1-78B9AB52282B}"/>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1A85259-6817-4A39-A430-877B85D7987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406A821E-5F23-4176-AB48-19D7E965B638}"/>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B7D64DB-060A-43C1-88F7-4AA176FB1D9D}"/>
              </a:ext>
            </a:extLst>
          </p:cNvPr>
          <p:cNvSpPr>
            <a:spLocks noGrp="1"/>
          </p:cNvSpPr>
          <p:nvPr>
            <p:ph type="dt" sz="half" idx="10"/>
          </p:nvPr>
        </p:nvSpPr>
        <p:spPr/>
        <p:txBody>
          <a:bodyPr/>
          <a:lstStyle/>
          <a:p>
            <a:fld id="{0293064E-CAF0-4246-B8BC-2514CDB109B7}" type="datetimeFigureOut">
              <a:rPr lang="en-US" smtClean="0"/>
              <a:t>1/7/2026</a:t>
            </a:fld>
            <a:endParaRPr lang="en-US" dirty="0"/>
          </a:p>
        </p:txBody>
      </p:sp>
      <p:sp>
        <p:nvSpPr>
          <p:cNvPr id="8" name="Footer Placeholder 7">
            <a:extLst>
              <a:ext uri="{FF2B5EF4-FFF2-40B4-BE49-F238E27FC236}">
                <a16:creationId xmlns:a16="http://schemas.microsoft.com/office/drawing/2014/main" id="{6BF63854-8256-46EB-8406-3D2D9EE7F197}"/>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8195487-ED63-4C52-8309-A10C11116A92}"/>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38887762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756DA-93F9-45B1-BC2C-AE257722DCC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7C1D26C-D338-4148-8915-1874BF701F70}"/>
              </a:ext>
            </a:extLst>
          </p:cNvPr>
          <p:cNvSpPr>
            <a:spLocks noGrp="1"/>
          </p:cNvSpPr>
          <p:nvPr>
            <p:ph type="dt" sz="half" idx="10"/>
          </p:nvPr>
        </p:nvSpPr>
        <p:spPr/>
        <p:txBody>
          <a:bodyPr/>
          <a:lstStyle/>
          <a:p>
            <a:fld id="{0293064E-CAF0-4246-B8BC-2514CDB109B7}" type="datetimeFigureOut">
              <a:rPr lang="en-US" smtClean="0"/>
              <a:t>1/7/2026</a:t>
            </a:fld>
            <a:endParaRPr lang="en-US" dirty="0"/>
          </a:p>
        </p:txBody>
      </p:sp>
      <p:sp>
        <p:nvSpPr>
          <p:cNvPr id="4" name="Footer Placeholder 3">
            <a:extLst>
              <a:ext uri="{FF2B5EF4-FFF2-40B4-BE49-F238E27FC236}">
                <a16:creationId xmlns:a16="http://schemas.microsoft.com/office/drawing/2014/main" id="{B68B5D62-6C49-44D4-B8B3-0FC776911C42}"/>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357680C1-7D03-45C7-8E4E-D5D4FB1DFA45}"/>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41394885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1ED23C5-188C-4509-B246-B421F620DFD6}"/>
              </a:ext>
            </a:extLst>
          </p:cNvPr>
          <p:cNvSpPr>
            <a:spLocks noGrp="1"/>
          </p:cNvSpPr>
          <p:nvPr>
            <p:ph type="dt" sz="half" idx="10"/>
          </p:nvPr>
        </p:nvSpPr>
        <p:spPr/>
        <p:txBody>
          <a:bodyPr/>
          <a:lstStyle/>
          <a:p>
            <a:fld id="{0293064E-CAF0-4246-B8BC-2514CDB109B7}" type="datetimeFigureOut">
              <a:rPr lang="en-US" smtClean="0"/>
              <a:t>1/7/2026</a:t>
            </a:fld>
            <a:endParaRPr lang="en-US" dirty="0"/>
          </a:p>
        </p:txBody>
      </p:sp>
      <p:sp>
        <p:nvSpPr>
          <p:cNvPr id="3" name="Footer Placeholder 2">
            <a:extLst>
              <a:ext uri="{FF2B5EF4-FFF2-40B4-BE49-F238E27FC236}">
                <a16:creationId xmlns:a16="http://schemas.microsoft.com/office/drawing/2014/main" id="{86D6147E-F6D0-4308-AAAB-FFBD3014F8B4}"/>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F2626C55-BC74-47C7-9065-747CC104EF13}"/>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38642068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B2C917-34FF-464D-A739-07C9522A289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3AA62EC-CDEF-404C-A263-E7691A35A01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1A1D06B-2608-4AB2-980B-323AB6B67B2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843749B2-75EE-4673-8F5F-63BE9FEAC5B2}"/>
              </a:ext>
            </a:extLst>
          </p:cNvPr>
          <p:cNvSpPr>
            <a:spLocks noGrp="1"/>
          </p:cNvSpPr>
          <p:nvPr>
            <p:ph type="dt" sz="half" idx="10"/>
          </p:nvPr>
        </p:nvSpPr>
        <p:spPr/>
        <p:txBody>
          <a:bodyPr/>
          <a:lstStyle/>
          <a:p>
            <a:fld id="{0293064E-CAF0-4246-B8BC-2514CDB109B7}" type="datetimeFigureOut">
              <a:rPr lang="en-US" smtClean="0"/>
              <a:t>1/7/2026</a:t>
            </a:fld>
            <a:endParaRPr lang="en-US" dirty="0"/>
          </a:p>
        </p:txBody>
      </p:sp>
      <p:sp>
        <p:nvSpPr>
          <p:cNvPr id="6" name="Footer Placeholder 5">
            <a:extLst>
              <a:ext uri="{FF2B5EF4-FFF2-40B4-BE49-F238E27FC236}">
                <a16:creationId xmlns:a16="http://schemas.microsoft.com/office/drawing/2014/main" id="{CF5EED86-20E1-4382-819C-27B8E8F75F2B}"/>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8ED806B9-1C02-4EA6-BA68-2DB6B091FF6A}"/>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16210107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A621AD-0234-4395-953E-B8FD5A3C6A9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693B0C7-7DA0-4CA0-8410-81A4F1ACA82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CB5DCA3A-5FBA-4ABF-9D1A-FD9577C3A94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1AA40E2-BF03-44F2-A28B-C349DB2CC5FB}"/>
              </a:ext>
            </a:extLst>
          </p:cNvPr>
          <p:cNvSpPr>
            <a:spLocks noGrp="1"/>
          </p:cNvSpPr>
          <p:nvPr>
            <p:ph type="dt" sz="half" idx="10"/>
          </p:nvPr>
        </p:nvSpPr>
        <p:spPr/>
        <p:txBody>
          <a:bodyPr/>
          <a:lstStyle/>
          <a:p>
            <a:fld id="{0293064E-CAF0-4246-B8BC-2514CDB109B7}" type="datetimeFigureOut">
              <a:rPr lang="en-US" smtClean="0"/>
              <a:t>1/7/2026</a:t>
            </a:fld>
            <a:endParaRPr lang="en-US" dirty="0"/>
          </a:p>
        </p:txBody>
      </p:sp>
      <p:sp>
        <p:nvSpPr>
          <p:cNvPr id="6" name="Footer Placeholder 5">
            <a:extLst>
              <a:ext uri="{FF2B5EF4-FFF2-40B4-BE49-F238E27FC236}">
                <a16:creationId xmlns:a16="http://schemas.microsoft.com/office/drawing/2014/main" id="{D2566096-7C87-45AA-969D-518DDD4A4B9E}"/>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FEED63A2-7E31-4C41-9216-B987D745C666}"/>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27762098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0577739-B4DC-41F2-860B-98354234278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8283E0B-D61A-4401-B514-BFCFB9388AA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4A1E97D-DB87-431A-83CD-0E756E0DBDB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93064E-CAF0-4246-B8BC-2514CDB109B7}" type="datetimeFigureOut">
              <a:rPr lang="en-US" smtClean="0"/>
              <a:t>1/7/2026</a:t>
            </a:fld>
            <a:endParaRPr lang="en-US" dirty="0"/>
          </a:p>
        </p:txBody>
      </p:sp>
      <p:sp>
        <p:nvSpPr>
          <p:cNvPr id="5" name="Footer Placeholder 4">
            <a:extLst>
              <a:ext uri="{FF2B5EF4-FFF2-40B4-BE49-F238E27FC236}">
                <a16:creationId xmlns:a16="http://schemas.microsoft.com/office/drawing/2014/main" id="{5E37CC2C-6AB9-49EB-B410-DD3DE72979A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10192665-E4E2-4193-B70C-546F0231483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D84D140-DC80-4415-9465-D961D787618A}" type="slidenum">
              <a:rPr lang="en-US" smtClean="0"/>
              <a:t>‹#›</a:t>
            </a:fld>
            <a:endParaRPr lang="en-US" dirty="0"/>
          </a:p>
        </p:txBody>
      </p:sp>
    </p:spTree>
    <p:extLst>
      <p:ext uri="{BB962C8B-B14F-4D97-AF65-F5344CB8AC3E}">
        <p14:creationId xmlns:p14="http://schemas.microsoft.com/office/powerpoint/2010/main" val="283393571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 name="Title Placeholder 9"/>
          <p:cNvSpPr>
            <a:spLocks noGrp="1"/>
          </p:cNvSpPr>
          <p:nvPr>
            <p:ph type="title"/>
          </p:nvPr>
        </p:nvSpPr>
        <p:spPr>
          <a:xfrm>
            <a:off x="379514" y="182215"/>
            <a:ext cx="11524432" cy="1063487"/>
          </a:xfrm>
          <a:prstGeom prst="rect">
            <a:avLst/>
          </a:prstGeom>
        </p:spPr>
        <p:txBody>
          <a:bodyPr vert="horz" lIns="91409" tIns="45705" rIns="91409" bIns="45705" rtlCol="0" anchor="t" anchorCtr="0">
            <a:normAutofit/>
          </a:bodyPr>
          <a:lstStyle/>
          <a:p>
            <a:r>
              <a:rPr lang="en-US" dirty="0"/>
              <a:t>Click to edit Master title style</a:t>
            </a:r>
          </a:p>
        </p:txBody>
      </p:sp>
    </p:spTree>
    <p:extLst>
      <p:ext uri="{BB962C8B-B14F-4D97-AF65-F5344CB8AC3E}">
        <p14:creationId xmlns:p14="http://schemas.microsoft.com/office/powerpoint/2010/main" val="46638377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088" rtl="0" eaLnBrk="1" latinLnBrk="0" hangingPunct="1">
        <a:lnSpc>
          <a:spcPct val="80000"/>
        </a:lnSpc>
        <a:spcBef>
          <a:spcPct val="0"/>
        </a:spcBef>
        <a:buNone/>
        <a:defRPr sz="4400" kern="120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p:titleStyle>
    <p:bodyStyle>
      <a:lvl1pPr marL="342783" indent="-342783" algn="l" defTabSz="914088" rtl="0" eaLnBrk="1" latinLnBrk="0" hangingPunct="1">
        <a:spcBef>
          <a:spcPts val="1200"/>
        </a:spcBef>
        <a:buFont typeface="Arial" pitchFamily="34" charset="0"/>
        <a:buChar char="•"/>
        <a:defRPr sz="3200" b="1"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088" rtl="0" eaLnBrk="1" latinLnBrk="0" hangingPunct="1">
        <a:defRPr sz="1800" kern="1200">
          <a:solidFill>
            <a:schemeClr val="tx1"/>
          </a:solidFill>
          <a:latin typeface="+mn-lt"/>
          <a:ea typeface="+mn-ea"/>
          <a:cs typeface="+mn-cs"/>
        </a:defRPr>
      </a:lvl1pPr>
      <a:lvl2pPr marL="457044" algn="l" defTabSz="914088" rtl="0" eaLnBrk="1" latinLnBrk="0" hangingPunct="1">
        <a:defRPr sz="1800" kern="1200">
          <a:solidFill>
            <a:schemeClr val="tx1"/>
          </a:solidFill>
          <a:latin typeface="+mn-lt"/>
          <a:ea typeface="+mn-ea"/>
          <a:cs typeface="+mn-cs"/>
        </a:defRPr>
      </a:lvl2pPr>
      <a:lvl3pPr marL="914088" algn="l" defTabSz="914088" rtl="0" eaLnBrk="1" latinLnBrk="0" hangingPunct="1">
        <a:defRPr sz="1800" kern="1200">
          <a:solidFill>
            <a:schemeClr val="tx1"/>
          </a:solidFill>
          <a:latin typeface="+mn-lt"/>
          <a:ea typeface="+mn-ea"/>
          <a:cs typeface="+mn-cs"/>
        </a:defRPr>
      </a:lvl3pPr>
      <a:lvl4pPr marL="1371133" algn="l" defTabSz="914088" rtl="0" eaLnBrk="1" latinLnBrk="0" hangingPunct="1">
        <a:defRPr sz="1800" kern="1200">
          <a:solidFill>
            <a:schemeClr val="tx1"/>
          </a:solidFill>
          <a:latin typeface="+mn-lt"/>
          <a:ea typeface="+mn-ea"/>
          <a:cs typeface="+mn-cs"/>
        </a:defRPr>
      </a:lvl4pPr>
      <a:lvl5pPr marL="1828178" algn="l" defTabSz="914088" rtl="0" eaLnBrk="1" latinLnBrk="0" hangingPunct="1">
        <a:defRPr sz="1800" kern="1200">
          <a:solidFill>
            <a:schemeClr val="tx1"/>
          </a:solidFill>
          <a:latin typeface="+mn-lt"/>
          <a:ea typeface="+mn-ea"/>
          <a:cs typeface="+mn-cs"/>
        </a:defRPr>
      </a:lvl5pPr>
      <a:lvl6pPr marL="2285222" algn="l" defTabSz="914088" rtl="0" eaLnBrk="1" latinLnBrk="0" hangingPunct="1">
        <a:defRPr sz="1800" kern="1200">
          <a:solidFill>
            <a:schemeClr val="tx1"/>
          </a:solidFill>
          <a:latin typeface="+mn-lt"/>
          <a:ea typeface="+mn-ea"/>
          <a:cs typeface="+mn-cs"/>
        </a:defRPr>
      </a:lvl6pPr>
      <a:lvl7pPr marL="2742267" algn="l" defTabSz="914088" rtl="0" eaLnBrk="1" latinLnBrk="0" hangingPunct="1">
        <a:defRPr sz="1800" kern="1200">
          <a:solidFill>
            <a:schemeClr val="tx1"/>
          </a:solidFill>
          <a:latin typeface="+mn-lt"/>
          <a:ea typeface="+mn-ea"/>
          <a:cs typeface="+mn-cs"/>
        </a:defRPr>
      </a:lvl7pPr>
      <a:lvl8pPr marL="3199311" algn="l" defTabSz="914088" rtl="0" eaLnBrk="1" latinLnBrk="0" hangingPunct="1">
        <a:defRPr sz="1800" kern="1200">
          <a:solidFill>
            <a:schemeClr val="tx1"/>
          </a:solidFill>
          <a:latin typeface="+mn-lt"/>
          <a:ea typeface="+mn-ea"/>
          <a:cs typeface="+mn-cs"/>
        </a:defRPr>
      </a:lvl8pPr>
      <a:lvl9pPr marL="3656358" algn="l" defTabSz="914088"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lilianweng.github.io/posts/2021-07-11-diffusion-models/"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hyperlink" Target="https://beckham.nz/2021/06/28/training-gans.html"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paperswithcode.com/method/normalizing-flows#:~:text=Normalizing%20Flows%20are%20a%20method,the%20sequence%20of%20invertible%20mappings." TargetMode="Externa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s://arxiv.org/abs/2006.11239"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s://arxiv.org/abs/2010.02502"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41.png"/><Relationship Id="rId1" Type="http://schemas.openxmlformats.org/officeDocument/2006/relationships/slideLayout" Target="../slideLayouts/slideLayout2.xml"/><Relationship Id="rId5" Type="http://schemas.openxmlformats.org/officeDocument/2006/relationships/image" Target="../media/image110.png"/><Relationship Id="rId4" Type="http://schemas.openxmlformats.org/officeDocument/2006/relationships/image" Target="../media/image100.png"/></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180.png"/><Relationship Id="rId2" Type="http://schemas.openxmlformats.org/officeDocument/2006/relationships/image" Target="../media/image160.png"/><Relationship Id="rId1" Type="http://schemas.openxmlformats.org/officeDocument/2006/relationships/slideLayout" Target="../slideLayouts/slideLayout2.xml"/><Relationship Id="rId6" Type="http://schemas.openxmlformats.org/officeDocument/2006/relationships/image" Target="../media/image171.png"/><Relationship Id="rId5" Type="http://schemas.openxmlformats.org/officeDocument/2006/relationships/image" Target="../media/image300.png"/><Relationship Id="rId4" Type="http://schemas.openxmlformats.org/officeDocument/2006/relationships/image" Target="../media/image292.png"/></Relationships>
</file>

<file path=ppt/slides/_rels/slide24.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image" Target="../media/image20.png"/><Relationship Id="rId1" Type="http://schemas.openxmlformats.org/officeDocument/2006/relationships/slideLayout" Target="../slideLayouts/slideLayout2.xml"/><Relationship Id="rId5" Type="http://schemas.openxmlformats.org/officeDocument/2006/relationships/image" Target="../media/image201.png"/><Relationship Id="rId4" Type="http://schemas.openxmlformats.org/officeDocument/2006/relationships/image" Target="../media/image190.png"/></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1.png"/><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0.png"/><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27.xml.rels><?xml version="1.0" encoding="UTF-8" standalone="yes"?>
<Relationships xmlns="http://schemas.openxmlformats.org/package/2006/relationships"><Relationship Id="rId3" Type="http://schemas.openxmlformats.org/officeDocument/2006/relationships/hyperlink" Target="https://arxiv.org/abs/2006.11239" TargetMode="External"/><Relationship Id="rId2" Type="http://schemas.openxmlformats.org/officeDocument/2006/relationships/hyperlink" Target="https://arxiv.org/abs/1503.03585" TargetMode="External"/><Relationship Id="rId1" Type="http://schemas.openxmlformats.org/officeDocument/2006/relationships/slideLayout" Target="../slideLayouts/slideLayout2.xml"/><Relationship Id="rId4" Type="http://schemas.openxmlformats.org/officeDocument/2006/relationships/image" Target="../media/image202.png"/></Relationships>
</file>

<file path=ppt/slides/_rels/slide28.xml.rels><?xml version="1.0" encoding="UTF-8" standalone="yes"?>
<Relationships xmlns="http://schemas.openxmlformats.org/package/2006/relationships"><Relationship Id="rId3" Type="http://schemas.openxmlformats.org/officeDocument/2006/relationships/image" Target="../media/image200.png"/><Relationship Id="rId7" Type="http://schemas.openxmlformats.org/officeDocument/2006/relationships/image" Target="../media/image220.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10.png"/><Relationship Id="rId5" Type="http://schemas.openxmlformats.org/officeDocument/2006/relationships/image" Target="../media/image37.png"/><Relationship Id="rId4" Type="http://schemas.openxmlformats.org/officeDocument/2006/relationships/image" Target="../media/image2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5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hyperlink" Target="https://en.wikipedia.org/wiki/Chain_rule_(probability)" TargetMode="Externa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7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hyperlink" Target="https://en.wikipedia.org/wiki/Jensen%27s_inequality" TargetMode="Externa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hyperlink" Target="https://yang-song.net/blog/2021/score/" TargetMode="Externa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hyperlink" Target="https://arxiv.org/abs/2006.11239" TargetMode="Externa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hyperlink" Target="https://arxiv.org/abs/2006.11239" TargetMode="Externa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5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hyperlink" Target="https://arxiv.org/abs/2006.11239" TargetMode="Externa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5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hyperlink" Target="https://arxiv.org/abs/2006.11239" TargetMode="External"/><Relationship Id="rId1" Type="http://schemas.openxmlformats.org/officeDocument/2006/relationships/slideLayout" Target="../slideLayouts/slideLayout2.xml"/><Relationship Id="rId4" Type="http://schemas.openxmlformats.org/officeDocument/2006/relationships/image" Target="../media/image533.png"/></Relationships>
</file>

<file path=ppt/slides/_rels/slide58.xml.rels><?xml version="1.0" encoding="UTF-8" standalone="yes"?>
<Relationships xmlns="http://schemas.openxmlformats.org/package/2006/relationships"><Relationship Id="rId3" Type="http://schemas.openxmlformats.org/officeDocument/2006/relationships/hyperlink" Target="https://arxiv.org/pdf/1505.04597.pdf" TargetMode="External"/><Relationship Id="rId2" Type="http://schemas.openxmlformats.org/officeDocument/2006/relationships/hyperlink" Target="https://arxiv.org/abs/2006.11239" TargetMode="External"/><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491.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hyperlink" Target="https://arxiv.org/abs/2010.02502" TargetMode="External"/><Relationship Id="rId7" Type="http://schemas.openxmlformats.org/officeDocument/2006/relationships/hyperlink" Target="https://arxiv.org/abs/1905.07088" TargetMode="External"/><Relationship Id="rId2" Type="http://schemas.openxmlformats.org/officeDocument/2006/relationships/hyperlink" Target="https://arxiv.org/abs/2006.11239" TargetMode="External"/><Relationship Id="rId1" Type="http://schemas.openxmlformats.org/officeDocument/2006/relationships/slideLayout" Target="../slideLayouts/slideLayout2.xml"/><Relationship Id="rId6" Type="http://schemas.openxmlformats.org/officeDocument/2006/relationships/hyperlink" Target="https://lilianweng.github.io/posts/2021-07-11-diffusion-models/" TargetMode="External"/><Relationship Id="rId5" Type="http://schemas.openxmlformats.org/officeDocument/2006/relationships/hyperlink" Target="https://arxiv.org/abs/2208.11970" TargetMode="External"/><Relationship Id="rId4" Type="http://schemas.openxmlformats.org/officeDocument/2006/relationships/hyperlink" Target="https://arxiv.org/abs/2207.12598" TargetMode="External"/></Relationships>
</file>

<file path=ppt/slides/_rels/slide60.xml.rels><?xml version="1.0" encoding="UTF-8" standalone="yes"?>
<Relationships xmlns="http://schemas.openxmlformats.org/package/2006/relationships"><Relationship Id="rId3" Type="http://schemas.openxmlformats.org/officeDocument/2006/relationships/hyperlink" Target="https://arxiv.org/abs/2010.02502" TargetMode="External"/><Relationship Id="rId2" Type="http://schemas.openxmlformats.org/officeDocument/2006/relationships/hyperlink" Target="https://arxiv.org/abs/2006.11239" TargetMode="External"/><Relationship Id="rId1" Type="http://schemas.openxmlformats.org/officeDocument/2006/relationships/slideLayout" Target="../slideLayouts/slideLayout2.xml"/><Relationship Id="rId4" Type="http://schemas.openxmlformats.org/officeDocument/2006/relationships/hyperlink" Target="https://arxiv.org/abs/2202.00512" TargetMode="External"/></Relationships>
</file>

<file path=ppt/slides/_rels/slide6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hyperlink" Target="https://arxiv.org/abs/2010.02502" TargetMode="Externa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6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520.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hyperlink" Target="https://arxiv.org/pdf/2010.02502.pdf" TargetMode="Externa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3" Type="http://schemas.openxmlformats.org/officeDocument/2006/relationships/hyperlink" Target="https://arxiv.org/abs/1606.03498" TargetMode="External"/><Relationship Id="rId2" Type="http://schemas.openxmlformats.org/officeDocument/2006/relationships/notesSlide" Target="../notesSlides/notesSlide2.xml"/><Relationship Id="rId1" Type="http://schemas.openxmlformats.org/officeDocument/2006/relationships/slideLayout" Target="../slideLayouts/slideLayout14.xml"/><Relationship Id="rId5" Type="http://schemas.openxmlformats.org/officeDocument/2006/relationships/hyperlink" Target="https://arxiv.org/abs/1801.01401" TargetMode="External"/><Relationship Id="rId4" Type="http://schemas.openxmlformats.org/officeDocument/2006/relationships/hyperlink" Target="https://arxiv.org/abs/1706.08500" TargetMode="External"/></Relationships>
</file>

<file path=ppt/slides/_rels/slide69.xml.rels><?xml version="1.0" encoding="UTF-8" standalone="yes"?>
<Relationships xmlns="http://schemas.openxmlformats.org/package/2006/relationships"><Relationship Id="rId3" Type="http://schemas.openxmlformats.org/officeDocument/2006/relationships/hyperlink" Target="https://arxiv.org/pdf/1409.4842.pdf" TargetMode="External"/><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532.png"/><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71.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72.xml.rels><?xml version="1.0" encoding="UTF-8" standalone="yes"?>
<Relationships xmlns="http://schemas.openxmlformats.org/package/2006/relationships"><Relationship Id="rId3" Type="http://schemas.openxmlformats.org/officeDocument/2006/relationships/hyperlink" Target="https://image-net.org/challenges/LSVRC/2014/" TargetMode="External"/><Relationship Id="rId2" Type="http://schemas.openxmlformats.org/officeDocument/2006/relationships/notesSlide" Target="../notesSlides/notesSlide6.xml"/><Relationship Id="rId1" Type="http://schemas.openxmlformats.org/officeDocument/2006/relationships/slideLayout" Target="../slideLayouts/slideLayout14.xml"/><Relationship Id="rId4" Type="http://schemas.openxmlformats.org/officeDocument/2006/relationships/image" Target="../media/image59.png"/></Relationships>
</file>

<file path=ppt/slides/_rels/slide73.xml.rels><?xml version="1.0" encoding="UTF-8" standalone="yes"?>
<Relationships xmlns="http://schemas.openxmlformats.org/package/2006/relationships"><Relationship Id="rId3" Type="http://schemas.openxmlformats.org/officeDocument/2006/relationships/hyperlink" Target="https://en.wikipedia.org/wiki/Fr%C3%A9chet_inception_distance" TargetMode="External"/><Relationship Id="rId2" Type="http://schemas.openxmlformats.org/officeDocument/2006/relationships/notesSlide" Target="../notesSlides/notesSlide7.xml"/><Relationship Id="rId1" Type="http://schemas.openxmlformats.org/officeDocument/2006/relationships/slideLayout" Target="../slideLayouts/slideLayout14.xml"/><Relationship Id="rId5" Type="http://schemas.openxmlformats.org/officeDocument/2006/relationships/image" Target="../media/image550.png"/><Relationship Id="rId4" Type="http://schemas.openxmlformats.org/officeDocument/2006/relationships/hyperlink" Target="https://en.wikipedia.org/wiki/Wasserstein_metric" TargetMode="External"/></Relationships>
</file>

<file path=ppt/slides/_rels/slide74.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75.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7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77.xml.rels><?xml version="1.0" encoding="UTF-8" standalone="yes"?>
<Relationships xmlns="http://schemas.openxmlformats.org/package/2006/relationships"><Relationship Id="rId3" Type="http://schemas.openxmlformats.org/officeDocument/2006/relationships/hyperlink" Target="https://arxiv.org/abs/1801.01401" TargetMode="External"/><Relationship Id="rId2" Type="http://schemas.openxmlformats.org/officeDocument/2006/relationships/notesSlide" Target="../notesSlides/notesSlide11.xml"/><Relationship Id="rId1" Type="http://schemas.openxmlformats.org/officeDocument/2006/relationships/slideLayout" Target="../slideLayouts/slideLayout14.xml"/><Relationship Id="rId4" Type="http://schemas.openxmlformats.org/officeDocument/2006/relationships/image" Target="../media/image61.png"/></Relationships>
</file>

<file path=ppt/slides/_rels/slide78.xml.rels><?xml version="1.0" encoding="UTF-8" standalone="yes"?>
<Relationships xmlns="http://schemas.openxmlformats.org/package/2006/relationships"><Relationship Id="rId3" Type="http://schemas.openxmlformats.org/officeDocument/2006/relationships/hyperlink" Target="https://arxiv.org/abs/1801.01401" TargetMode="External"/><Relationship Id="rId2" Type="http://schemas.openxmlformats.org/officeDocument/2006/relationships/notesSlide" Target="../notesSlides/notesSlide12.xml"/><Relationship Id="rId1" Type="http://schemas.openxmlformats.org/officeDocument/2006/relationships/slideLayout" Target="../slideLayouts/slideLayout14.xml"/><Relationship Id="rId4" Type="http://schemas.openxmlformats.org/officeDocument/2006/relationships/image" Target="../media/image581.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hyperlink" Target="https://arxiv.org/abs/1406.2661" TargetMode="Externa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590.png"/><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81.xml.rels><?xml version="1.0" encoding="UTF-8" standalone="yes"?>
<Relationships xmlns="http://schemas.openxmlformats.org/package/2006/relationships"><Relationship Id="rId3" Type="http://schemas.openxmlformats.org/officeDocument/2006/relationships/image" Target="../media/image600.png"/><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82.xml.rels><?xml version="1.0" encoding="UTF-8" standalone="yes"?>
<Relationships xmlns="http://schemas.openxmlformats.org/package/2006/relationships"><Relationship Id="rId3" Type="http://schemas.openxmlformats.org/officeDocument/2006/relationships/image" Target="../media/image610.png"/><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83.xml.rels><?xml version="1.0" encoding="UTF-8" standalone="yes"?>
<Relationships xmlns="http://schemas.openxmlformats.org/package/2006/relationships"><Relationship Id="rId3" Type="http://schemas.openxmlformats.org/officeDocument/2006/relationships/hyperlink" Target="https://openreview.net/forum?id=qw8AKxfYbI" TargetMode="External"/><Relationship Id="rId2" Type="http://schemas.openxmlformats.org/officeDocument/2006/relationships/notesSlide" Target="../notesSlides/notesSlide16.xml"/><Relationship Id="rId1" Type="http://schemas.openxmlformats.org/officeDocument/2006/relationships/slideLayout" Target="../slideLayouts/slideLayout14.xml"/><Relationship Id="rId5" Type="http://schemas.openxmlformats.org/officeDocument/2006/relationships/hyperlink" Target="https://arxiv.org/abs/2206.05836" TargetMode="External"/><Relationship Id="rId4" Type="http://schemas.openxmlformats.org/officeDocument/2006/relationships/hyperlink" Target="https://arxiv.org/abs/2112.03857" TargetMode="External"/></Relationships>
</file>

<file path=ppt/slides/_rels/slide8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85.xml.rels><?xml version="1.0" encoding="UTF-8" standalone="yes"?>
<Relationships xmlns="http://schemas.openxmlformats.org/package/2006/relationships"><Relationship Id="rId3" Type="http://schemas.openxmlformats.org/officeDocument/2006/relationships/hyperlink" Target="https://openreview.net/forum?id=qw8AKxfYbI" TargetMode="External"/><Relationship Id="rId2" Type="http://schemas.openxmlformats.org/officeDocument/2006/relationships/notesSlide" Target="../notesSlides/notesSlide18.xml"/><Relationship Id="rId1" Type="http://schemas.openxmlformats.org/officeDocument/2006/relationships/slideLayout" Target="../slideLayouts/slideLayout14.xml"/><Relationship Id="rId4" Type="http://schemas.openxmlformats.org/officeDocument/2006/relationships/image" Target="../media/image63.png"/></Relationships>
</file>

<file path=ppt/slides/_rels/slide86.xml.rels><?xml version="1.0" encoding="UTF-8" standalone="yes"?>
<Relationships xmlns="http://schemas.openxmlformats.org/package/2006/relationships"><Relationship Id="rId3" Type="http://schemas.openxmlformats.org/officeDocument/2006/relationships/hyperlink" Target="https://arxiv.org/abs/2205.11487" TargetMode="External"/><Relationship Id="rId2" Type="http://schemas.openxmlformats.org/officeDocument/2006/relationships/notesSlide" Target="../notesSlides/notesSlide19.xml"/><Relationship Id="rId1" Type="http://schemas.openxmlformats.org/officeDocument/2006/relationships/slideLayout" Target="../slideLayouts/slideLayout14.xml"/><Relationship Id="rId5" Type="http://schemas.openxmlformats.org/officeDocument/2006/relationships/hyperlink" Target="https://arxiv.org/abs/2204.06125" TargetMode="External"/><Relationship Id="rId4" Type="http://schemas.openxmlformats.org/officeDocument/2006/relationships/hyperlink" Target="https://arxiv.org/abs/2205.15996" TargetMode="Externa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8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261.png"/><Relationship Id="rId1" Type="http://schemas.openxmlformats.org/officeDocument/2006/relationships/slideLayout" Target="../slideLayouts/slideLayout21.xml"/><Relationship Id="rId4" Type="http://schemas.openxmlformats.org/officeDocument/2006/relationships/hyperlink" Target="https://lilianweng.github.io/posts/2018-08-12-vae/"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390.png"/><Relationship Id="rId1" Type="http://schemas.openxmlformats.org/officeDocument/2006/relationships/slideLayout" Target="../slideLayouts/slideLayout21.xml"/><Relationship Id="rId4" Type="http://schemas.openxmlformats.org/officeDocument/2006/relationships/hyperlink" Target="https://lilianweng.github.io/posts/2018-08-12-vae/" TargetMode="External"/></Relationships>
</file>

<file path=ppt/slides/_rels/slide91.xml.rels><?xml version="1.0" encoding="UTF-8" standalone="yes"?>
<Relationships xmlns="http://schemas.openxmlformats.org/package/2006/relationships"><Relationship Id="rId2" Type="http://schemas.openxmlformats.org/officeDocument/2006/relationships/image" Target="../media/image521.png"/><Relationship Id="rId1" Type="http://schemas.openxmlformats.org/officeDocument/2006/relationships/slideLayout" Target="../slideLayouts/slideLayout21.xml"/></Relationships>
</file>

<file path=ppt/slides/_rels/slide92.xml.rels><?xml version="1.0" encoding="UTF-8" standalone="yes"?>
<Relationships xmlns="http://schemas.openxmlformats.org/package/2006/relationships"><Relationship Id="rId2" Type="http://schemas.openxmlformats.org/officeDocument/2006/relationships/image" Target="../media/image530.png"/><Relationship Id="rId1" Type="http://schemas.openxmlformats.org/officeDocument/2006/relationships/slideLayout" Target="../slideLayouts/slideLayout21.xml"/></Relationships>
</file>

<file path=ppt/slides/_rels/slide93.xml.rels><?xml version="1.0" encoding="UTF-8" standalone="yes"?>
<Relationships xmlns="http://schemas.openxmlformats.org/package/2006/relationships"><Relationship Id="rId2" Type="http://schemas.openxmlformats.org/officeDocument/2006/relationships/image" Target="../media/image560.png"/><Relationship Id="rId1" Type="http://schemas.openxmlformats.org/officeDocument/2006/relationships/slideLayout" Target="../slideLayouts/slideLayout21.xml"/></Relationships>
</file>

<file path=ppt/slides/_rels/slide94.xml.rels><?xml version="1.0" encoding="UTF-8" standalone="yes"?>
<Relationships xmlns="http://schemas.openxmlformats.org/package/2006/relationships"><Relationship Id="rId2" Type="http://schemas.openxmlformats.org/officeDocument/2006/relationships/image" Target="../media/image570.png"/><Relationship Id="rId1" Type="http://schemas.openxmlformats.org/officeDocument/2006/relationships/slideLayout" Target="../slideLayouts/slideLayout21.xml"/></Relationships>
</file>

<file path=ppt/slides/_rels/slide95.xml.rels><?xml version="1.0" encoding="UTF-8" standalone="yes"?>
<Relationships xmlns="http://schemas.openxmlformats.org/package/2006/relationships"><Relationship Id="rId3" Type="http://schemas.openxmlformats.org/officeDocument/2006/relationships/image" Target="../media/image251.png"/><Relationship Id="rId2" Type="http://schemas.openxmlformats.org/officeDocument/2006/relationships/image" Target="../media/image580.png"/><Relationship Id="rId1" Type="http://schemas.openxmlformats.org/officeDocument/2006/relationships/slideLayout" Target="../slideLayouts/slideLayout21.xml"/><Relationship Id="rId5" Type="http://schemas.openxmlformats.org/officeDocument/2006/relationships/hyperlink" Target="https://www.cs.toronto.edu/~duvenaud/courses/csc2541/slides/structured-encoders-decoders.pdf" TargetMode="External"/><Relationship Id="rId4" Type="http://schemas.openxmlformats.org/officeDocument/2006/relationships/image" Target="../media/image6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EAD34-FE4D-4A41-82A2-223615631262}"/>
              </a:ext>
            </a:extLst>
          </p:cNvPr>
          <p:cNvSpPr>
            <a:spLocks noGrp="1"/>
          </p:cNvSpPr>
          <p:nvPr>
            <p:ph type="ctrTitle"/>
          </p:nvPr>
        </p:nvSpPr>
        <p:spPr>
          <a:xfrm>
            <a:off x="1248955" y="273713"/>
            <a:ext cx="9601200" cy="2387600"/>
          </a:xfrm>
        </p:spPr>
        <p:txBody>
          <a:bodyPr>
            <a:normAutofit/>
          </a:bodyPr>
          <a:lstStyle/>
          <a:p>
            <a:r>
              <a:rPr lang="en-US" dirty="0">
                <a:latin typeface="+mn-lt"/>
              </a:rPr>
              <a:t>CSCI E-25</a:t>
            </a:r>
            <a:br>
              <a:rPr lang="en-US" dirty="0">
                <a:latin typeface="+mn-lt"/>
              </a:rPr>
            </a:br>
            <a:r>
              <a:rPr lang="en-US" dirty="0">
                <a:latin typeface="+mn-lt"/>
              </a:rPr>
              <a:t>Computer Vision</a:t>
            </a:r>
          </a:p>
        </p:txBody>
      </p:sp>
      <p:sp>
        <p:nvSpPr>
          <p:cNvPr id="3" name="Subtitle 2">
            <a:extLst>
              <a:ext uri="{FF2B5EF4-FFF2-40B4-BE49-F238E27FC236}">
                <a16:creationId xmlns:a16="http://schemas.microsoft.com/office/drawing/2014/main" id="{B25A855A-A2B4-41D5-81C1-CAA6D45AA9D5}"/>
              </a:ext>
            </a:extLst>
          </p:cNvPr>
          <p:cNvSpPr>
            <a:spLocks noGrp="1"/>
          </p:cNvSpPr>
          <p:nvPr>
            <p:ph type="subTitle" idx="1"/>
          </p:nvPr>
        </p:nvSpPr>
        <p:spPr>
          <a:xfrm>
            <a:off x="1477555" y="3946867"/>
            <a:ext cx="9144000" cy="494102"/>
          </a:xfrm>
        </p:spPr>
        <p:txBody>
          <a:bodyPr/>
          <a:lstStyle/>
          <a:p>
            <a:r>
              <a:rPr lang="en-US" dirty="0"/>
              <a:t>Steve Elston</a:t>
            </a:r>
          </a:p>
          <a:p>
            <a:endParaRPr lang="en-US" dirty="0"/>
          </a:p>
        </p:txBody>
      </p:sp>
      <p:pic>
        <p:nvPicPr>
          <p:cNvPr id="1026" name="Picture 2" descr="Image result for harvard extension school logo">
            <a:extLst>
              <a:ext uri="{FF2B5EF4-FFF2-40B4-BE49-F238E27FC236}">
                <a16:creationId xmlns:a16="http://schemas.microsoft.com/office/drawing/2014/main" id="{0512F5AD-ED64-4E88-80AB-F8D75DDF28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49093" y="4750441"/>
            <a:ext cx="3333750" cy="1371600"/>
          </a:xfrm>
          <a:prstGeom prst="rect">
            <a:avLst/>
          </a:prstGeom>
          <a:noFill/>
          <a:extLst>
            <a:ext uri="{909E8E84-426E-40DD-AFC4-6F175D3DCCD1}">
              <a14:hiddenFill xmlns:a14="http://schemas.microsoft.com/office/drawing/2010/main">
                <a:solidFill>
                  <a:srgbClr val="FFFFFF"/>
                </a:solidFill>
              </a14:hiddenFill>
            </a:ext>
          </a:extLst>
        </p:spPr>
      </p:pic>
      <p:sp>
        <p:nvSpPr>
          <p:cNvPr id="6" name="Subtitle 2">
            <a:extLst>
              <a:ext uri="{FF2B5EF4-FFF2-40B4-BE49-F238E27FC236}">
                <a16:creationId xmlns:a16="http://schemas.microsoft.com/office/drawing/2014/main" id="{169F207C-EF37-41D2-8510-622FD323B072}"/>
              </a:ext>
            </a:extLst>
          </p:cNvPr>
          <p:cNvSpPr txBox="1">
            <a:spLocks/>
          </p:cNvSpPr>
          <p:nvPr/>
        </p:nvSpPr>
        <p:spPr>
          <a:xfrm>
            <a:off x="1382693" y="6306671"/>
            <a:ext cx="9144000" cy="49410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Copyright 2022, 2023, </a:t>
            </a: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2024, 2025, 2026,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Stephen F Elston. All rights reserved.</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F6C37018-A4F9-4B1C-806D-0E7F64A950E8}"/>
              </a:ext>
            </a:extLst>
          </p:cNvPr>
          <p:cNvSpPr txBox="1"/>
          <p:nvPr/>
        </p:nvSpPr>
        <p:spPr>
          <a:xfrm>
            <a:off x="788724" y="2851645"/>
            <a:ext cx="11036368"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prstClr val="black"/>
                </a:solidFill>
                <a:effectLst/>
                <a:uLnTx/>
                <a:uFillTx/>
                <a:latin typeface="Calibri" panose="020F0502020204030204"/>
                <a:ea typeface="+mn-ea"/>
                <a:cs typeface="+mn-cs"/>
              </a:rPr>
              <a:t>Generative Diffusion Models</a:t>
            </a:r>
          </a:p>
        </p:txBody>
      </p:sp>
    </p:spTree>
    <p:extLst>
      <p:ext uri="{BB962C8B-B14F-4D97-AF65-F5344CB8AC3E}">
        <p14:creationId xmlns:p14="http://schemas.microsoft.com/office/powerpoint/2010/main" val="22610687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Alternatives to GANs </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12197"/>
            <a:ext cx="11082826" cy="509199"/>
          </a:xfrm>
        </p:spPr>
        <p:txBody>
          <a:bodyPr>
            <a:normAutofit/>
          </a:bodyPr>
          <a:lstStyle/>
          <a:p>
            <a:pPr marL="0" indent="0">
              <a:buNone/>
            </a:pPr>
            <a:r>
              <a:rPr lang="en-US" dirty="0">
                <a:hlinkClick r:id="rId2"/>
              </a:rPr>
              <a:t>Lilian Weng’s blog post </a:t>
            </a:r>
            <a:r>
              <a:rPr lang="en-US" dirty="0"/>
              <a:t>compares 4 approaches to image generative models</a:t>
            </a:r>
          </a:p>
        </p:txBody>
      </p:sp>
      <p:pic>
        <p:nvPicPr>
          <p:cNvPr id="10" name="Picture 9">
            <a:extLst>
              <a:ext uri="{FF2B5EF4-FFF2-40B4-BE49-F238E27FC236}">
                <a16:creationId xmlns:a16="http://schemas.microsoft.com/office/drawing/2014/main" id="{EB5F1F0E-9C22-01B2-E940-594E25029FC0}"/>
              </a:ext>
            </a:extLst>
          </p:cNvPr>
          <p:cNvPicPr>
            <a:picLocks noChangeAspect="1"/>
          </p:cNvPicPr>
          <p:nvPr/>
        </p:nvPicPr>
        <p:blipFill>
          <a:blip r:embed="rId3"/>
          <a:stretch>
            <a:fillRect/>
          </a:stretch>
        </p:blipFill>
        <p:spPr>
          <a:xfrm>
            <a:off x="1354313" y="1521396"/>
            <a:ext cx="7797642" cy="5274090"/>
          </a:xfrm>
          <a:prstGeom prst="rect">
            <a:avLst/>
          </a:prstGeom>
        </p:spPr>
      </p:pic>
    </p:spTree>
    <p:extLst>
      <p:ext uri="{BB962C8B-B14F-4D97-AF65-F5344CB8AC3E}">
        <p14:creationId xmlns:p14="http://schemas.microsoft.com/office/powerpoint/2010/main" val="2845585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Generative Adversarial Networks, GANs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2844209"/>
                <a:ext cx="10515600" cy="3944680"/>
              </a:xfrm>
            </p:spPr>
            <p:txBody>
              <a:bodyPr>
                <a:normAutofit/>
              </a:bodyPr>
              <a:lstStyle/>
              <a:p>
                <a:pPr marL="0" indent="0">
                  <a:buNone/>
                </a:pPr>
                <a:r>
                  <a:rPr lang="en-US" dirty="0"/>
                  <a:t>GANs are known to produce high quality images</a:t>
                </a:r>
              </a:p>
              <a:p>
                <a:r>
                  <a:rPr lang="en-US" dirty="0"/>
                  <a:t>A </a:t>
                </a:r>
                <a:r>
                  <a:rPr lang="en-US" b="1" dirty="0"/>
                  <a:t>generator</a:t>
                </a:r>
                <a:r>
                  <a:rPr lang="en-US" dirty="0"/>
                  <a:t> creates new data instances starting from random noise, </a:t>
                </a:r>
                <a14:m>
                  <m:oMath xmlns:m="http://schemas.openxmlformats.org/officeDocument/2006/math">
                    <m:r>
                      <a:rPr lang="en-US" b="0" i="1" smtClean="0">
                        <a:latin typeface="Cambria Math" panose="02040503050406030204" pitchFamily="18" charset="0"/>
                      </a:rPr>
                      <m:t>𝑧</m:t>
                    </m:r>
                  </m:oMath>
                </a14:m>
                <a:endParaRPr lang="en-US" dirty="0"/>
              </a:p>
              <a:p>
                <a:r>
                  <a:rPr lang="en-US" dirty="0"/>
                  <a:t>A discriminator attempts to differentiate between actual data instances, </a:t>
                </a:r>
                <a14:m>
                  <m:oMath xmlns:m="http://schemas.openxmlformats.org/officeDocument/2006/math">
                    <m:r>
                      <a:rPr lang="en-US" b="0" i="1" smtClean="0">
                        <a:latin typeface="Cambria Math" panose="02040503050406030204" pitchFamily="18" charset="0"/>
                      </a:rPr>
                      <m:t>𝑥</m:t>
                    </m:r>
                  </m:oMath>
                </a14:m>
                <a:r>
                  <a:rPr lang="en-US" dirty="0"/>
                  <a:t>, and generated data, </a:t>
                </a: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oMath>
                </a14:m>
                <a:r>
                  <a:rPr lang="en-US" dirty="0"/>
                  <a:t>   </a:t>
                </a:r>
              </a:p>
              <a:p>
                <a:r>
                  <a:rPr lang="en-US" dirty="0"/>
                  <a:t>The generator and discriminator engage in a </a:t>
                </a:r>
                <a:r>
                  <a:rPr lang="en-US" b="1" dirty="0"/>
                  <a:t>two player non-cooperative zero-sum game</a:t>
                </a:r>
                <a:r>
                  <a:rPr lang="en-US" dirty="0"/>
                  <a:t> where the generator and discriminator learn in opposition to each other </a:t>
                </a:r>
              </a:p>
              <a:p>
                <a:r>
                  <a:rPr lang="en-US" dirty="0"/>
                  <a:t>Training GANs can be tricky and results can be erratic   </a:t>
                </a:r>
              </a:p>
              <a:p>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2844209"/>
                <a:ext cx="10515600" cy="3944680"/>
              </a:xfrm>
              <a:blipFill>
                <a:blip r:embed="rId2"/>
                <a:stretch>
                  <a:fillRect l="-1159" t="-2628"/>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AAAE5BAE-7399-3A81-D42F-3F5F8D13DD58}"/>
              </a:ext>
            </a:extLst>
          </p:cNvPr>
          <p:cNvPicPr>
            <a:picLocks noChangeAspect="1"/>
          </p:cNvPicPr>
          <p:nvPr/>
        </p:nvPicPr>
        <p:blipFill>
          <a:blip r:embed="rId3"/>
          <a:stretch>
            <a:fillRect/>
          </a:stretch>
        </p:blipFill>
        <p:spPr>
          <a:xfrm>
            <a:off x="839246" y="954222"/>
            <a:ext cx="9560816" cy="1677336"/>
          </a:xfrm>
          <a:prstGeom prst="rect">
            <a:avLst/>
          </a:prstGeom>
        </p:spPr>
      </p:pic>
    </p:spTree>
    <p:extLst>
      <p:ext uri="{BB962C8B-B14F-4D97-AF65-F5344CB8AC3E}">
        <p14:creationId xmlns:p14="http://schemas.microsoft.com/office/powerpoint/2010/main" val="26144189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F7CE1BF-EC3C-4DEB-BA86-F3AF8EFACEF9}"/>
              </a:ext>
            </a:extLst>
          </p:cNvPr>
          <p:cNvSpPr/>
          <p:nvPr/>
        </p:nvSpPr>
        <p:spPr>
          <a:xfrm>
            <a:off x="5993180" y="1897928"/>
            <a:ext cx="2128935" cy="1546287"/>
          </a:xfrm>
          <a:prstGeom prst="rect">
            <a:avLst/>
          </a:prstGeom>
          <a:noFill/>
          <a:ln w="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Discriminator</a:t>
            </a:r>
          </a:p>
        </p:txBody>
      </p:sp>
      <p:sp>
        <p:nvSpPr>
          <p:cNvPr id="3" name="Rectangle 2">
            <a:extLst>
              <a:ext uri="{FF2B5EF4-FFF2-40B4-BE49-F238E27FC236}">
                <a16:creationId xmlns:a16="http://schemas.microsoft.com/office/drawing/2014/main" id="{CE36AC8A-AD17-4117-8F33-4A8E2E891ED1}"/>
              </a:ext>
            </a:extLst>
          </p:cNvPr>
          <p:cNvSpPr/>
          <p:nvPr/>
        </p:nvSpPr>
        <p:spPr>
          <a:xfrm>
            <a:off x="2913395" y="4358172"/>
            <a:ext cx="2128935" cy="1546287"/>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Generator</a:t>
            </a:r>
          </a:p>
        </p:txBody>
      </p:sp>
      <p:sp>
        <p:nvSpPr>
          <p:cNvPr id="4" name="Oval 3">
            <a:extLst>
              <a:ext uri="{FF2B5EF4-FFF2-40B4-BE49-F238E27FC236}">
                <a16:creationId xmlns:a16="http://schemas.microsoft.com/office/drawing/2014/main" id="{EAEDD26F-7811-4E49-AE08-A4381CAFFC4E}"/>
              </a:ext>
            </a:extLst>
          </p:cNvPr>
          <p:cNvSpPr/>
          <p:nvPr/>
        </p:nvSpPr>
        <p:spPr>
          <a:xfrm>
            <a:off x="9632850" y="2035391"/>
            <a:ext cx="1388714" cy="1271359"/>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Loss</a:t>
            </a:r>
          </a:p>
        </p:txBody>
      </p:sp>
      <p:sp>
        <p:nvSpPr>
          <p:cNvPr id="5" name="Rectangle 4">
            <a:extLst>
              <a:ext uri="{FF2B5EF4-FFF2-40B4-BE49-F238E27FC236}">
                <a16:creationId xmlns:a16="http://schemas.microsoft.com/office/drawing/2014/main" id="{ED59E893-D1AE-4426-A7B9-E24F76B7C2CF}"/>
              </a:ext>
            </a:extLst>
          </p:cNvPr>
          <p:cNvSpPr/>
          <p:nvPr/>
        </p:nvSpPr>
        <p:spPr>
          <a:xfrm rot="16200000">
            <a:off x="1021623" y="4769136"/>
            <a:ext cx="1546287" cy="724358"/>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Noise</a:t>
            </a:r>
          </a:p>
        </p:txBody>
      </p:sp>
      <p:cxnSp>
        <p:nvCxnSpPr>
          <p:cNvPr id="7" name="Straight Arrow Connector 6">
            <a:extLst>
              <a:ext uri="{FF2B5EF4-FFF2-40B4-BE49-F238E27FC236}">
                <a16:creationId xmlns:a16="http://schemas.microsoft.com/office/drawing/2014/main" id="{EC19F950-70E4-47D9-AEB4-3EDB46473FAE}"/>
              </a:ext>
            </a:extLst>
          </p:cNvPr>
          <p:cNvCxnSpPr>
            <a:cxnSpLocks/>
          </p:cNvCxnSpPr>
          <p:nvPr/>
        </p:nvCxnSpPr>
        <p:spPr>
          <a:xfrm>
            <a:off x="2196009" y="5131315"/>
            <a:ext cx="756449"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36F08534-9738-432C-AA43-59328FAFA6D8}"/>
              </a:ext>
            </a:extLst>
          </p:cNvPr>
          <p:cNvCxnSpPr>
            <a:cxnSpLocks/>
            <a:stCxn id="2" idx="3"/>
            <a:endCxn id="4" idx="2"/>
          </p:cNvCxnSpPr>
          <p:nvPr/>
        </p:nvCxnSpPr>
        <p:spPr>
          <a:xfrm flipV="1">
            <a:off x="8122115" y="2671071"/>
            <a:ext cx="1510735"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8444CE54-DFF7-49CC-BBAC-568E4B07C1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56185" y="4329852"/>
            <a:ext cx="1602926" cy="1602926"/>
          </a:xfrm>
          <a:prstGeom prst="rect">
            <a:avLst/>
          </a:prstGeom>
        </p:spPr>
      </p:pic>
      <p:cxnSp>
        <p:nvCxnSpPr>
          <p:cNvPr id="14" name="Straight Arrow Connector 13">
            <a:extLst>
              <a:ext uri="{FF2B5EF4-FFF2-40B4-BE49-F238E27FC236}">
                <a16:creationId xmlns:a16="http://schemas.microsoft.com/office/drawing/2014/main" id="{FAC11EB2-AC1B-48E9-B124-AEA980B4FBE1}"/>
              </a:ext>
            </a:extLst>
          </p:cNvPr>
          <p:cNvCxnSpPr>
            <a:cxnSpLocks/>
            <a:stCxn id="3" idx="3"/>
            <a:endCxn id="13" idx="1"/>
          </p:cNvCxnSpPr>
          <p:nvPr/>
        </p:nvCxnSpPr>
        <p:spPr>
          <a:xfrm flipV="1">
            <a:off x="5042330" y="5131315"/>
            <a:ext cx="1213855"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47737D29-3328-4B53-B6F5-7DB3EB03C89B}"/>
              </a:ext>
            </a:extLst>
          </p:cNvPr>
          <p:cNvCxnSpPr>
            <a:cxnSpLocks/>
            <a:stCxn id="13" idx="0"/>
            <a:endCxn id="2" idx="2"/>
          </p:cNvCxnSpPr>
          <p:nvPr/>
        </p:nvCxnSpPr>
        <p:spPr>
          <a:xfrm flipV="1">
            <a:off x="7057648" y="3444215"/>
            <a:ext cx="0" cy="88563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ABD8C283-1D34-4DAC-99AA-95AC9517B323}"/>
              </a:ext>
            </a:extLst>
          </p:cNvPr>
          <p:cNvCxnSpPr>
            <a:cxnSpLocks/>
            <a:endCxn id="3" idx="2"/>
          </p:cNvCxnSpPr>
          <p:nvPr/>
        </p:nvCxnSpPr>
        <p:spPr>
          <a:xfrm flipV="1">
            <a:off x="3977863" y="5904459"/>
            <a:ext cx="0" cy="687555"/>
          </a:xfrm>
          <a:prstGeom prst="straightConnector1">
            <a:avLst/>
          </a:prstGeom>
          <a:ln w="381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62979F90-CA30-4BC0-B77B-17C52543CD6D}"/>
              </a:ext>
            </a:extLst>
          </p:cNvPr>
          <p:cNvCxnSpPr>
            <a:cxnSpLocks/>
          </p:cNvCxnSpPr>
          <p:nvPr/>
        </p:nvCxnSpPr>
        <p:spPr>
          <a:xfrm flipH="1">
            <a:off x="3977862" y="6592014"/>
            <a:ext cx="6349345" cy="0"/>
          </a:xfrm>
          <a:prstGeom prst="straightConnector1">
            <a:avLst/>
          </a:prstGeom>
          <a:ln w="38100">
            <a:prstDash val="dash"/>
            <a:tailEnd type="non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5C368CEB-0821-4441-96B9-492F54A78210}"/>
              </a:ext>
            </a:extLst>
          </p:cNvPr>
          <p:cNvCxnSpPr>
            <a:cxnSpLocks/>
            <a:stCxn id="4" idx="4"/>
          </p:cNvCxnSpPr>
          <p:nvPr/>
        </p:nvCxnSpPr>
        <p:spPr>
          <a:xfrm>
            <a:off x="10327207" y="3306750"/>
            <a:ext cx="52740" cy="3285264"/>
          </a:xfrm>
          <a:prstGeom prst="straightConnector1">
            <a:avLst/>
          </a:prstGeom>
          <a:ln w="38100">
            <a:prstDash val="dash"/>
            <a:tailEnd type="non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9C42D0EC-1157-486B-9E0F-2DF35E75F8D9}"/>
              </a:ext>
            </a:extLst>
          </p:cNvPr>
          <p:cNvSpPr txBox="1"/>
          <p:nvPr/>
        </p:nvSpPr>
        <p:spPr>
          <a:xfrm>
            <a:off x="5821585" y="5932780"/>
            <a:ext cx="2528747" cy="461665"/>
          </a:xfrm>
          <a:prstGeom prst="rect">
            <a:avLst/>
          </a:prstGeom>
          <a:noFill/>
        </p:spPr>
        <p:txBody>
          <a:bodyPr wrap="square" rtlCol="0">
            <a:spAutoFit/>
          </a:bodyPr>
          <a:lstStyle/>
          <a:p>
            <a:pPr algn="ctr"/>
            <a:r>
              <a:rPr lang="en-US" sz="2400" b="1" dirty="0"/>
              <a:t>Generated Images</a:t>
            </a:r>
          </a:p>
        </p:txBody>
      </p:sp>
      <p:pic>
        <p:nvPicPr>
          <p:cNvPr id="9" name="Picture 8">
            <a:extLst>
              <a:ext uri="{FF2B5EF4-FFF2-40B4-BE49-F238E27FC236}">
                <a16:creationId xmlns:a16="http://schemas.microsoft.com/office/drawing/2014/main" id="{DC84B161-DCF0-46D5-86D0-BD53FAF688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99435" y="1907841"/>
            <a:ext cx="1556853" cy="1526457"/>
          </a:xfrm>
          <a:prstGeom prst="rect">
            <a:avLst/>
          </a:prstGeom>
        </p:spPr>
      </p:pic>
      <p:cxnSp>
        <p:nvCxnSpPr>
          <p:cNvPr id="17" name="Straight Arrow Connector 16">
            <a:extLst>
              <a:ext uri="{FF2B5EF4-FFF2-40B4-BE49-F238E27FC236}">
                <a16:creationId xmlns:a16="http://schemas.microsoft.com/office/drawing/2014/main" id="{771B171A-BA07-421C-9625-E8588B8FE699}"/>
              </a:ext>
            </a:extLst>
          </p:cNvPr>
          <p:cNvCxnSpPr>
            <a:cxnSpLocks/>
            <a:stCxn id="9" idx="3"/>
            <a:endCxn id="2" idx="1"/>
          </p:cNvCxnSpPr>
          <p:nvPr/>
        </p:nvCxnSpPr>
        <p:spPr>
          <a:xfrm>
            <a:off x="4756288" y="2671070"/>
            <a:ext cx="1236892" cy="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193932B7-DF62-460A-BABA-1FDD7B15C28B}"/>
              </a:ext>
            </a:extLst>
          </p:cNvPr>
          <p:cNvSpPr txBox="1"/>
          <p:nvPr/>
        </p:nvSpPr>
        <p:spPr>
          <a:xfrm>
            <a:off x="2713487" y="3434298"/>
            <a:ext cx="2528747" cy="461665"/>
          </a:xfrm>
          <a:prstGeom prst="rect">
            <a:avLst/>
          </a:prstGeom>
          <a:noFill/>
        </p:spPr>
        <p:txBody>
          <a:bodyPr wrap="square" rtlCol="0">
            <a:spAutoFit/>
          </a:bodyPr>
          <a:lstStyle/>
          <a:p>
            <a:pPr algn="ctr"/>
            <a:r>
              <a:rPr lang="en-US" sz="2400" b="1" dirty="0"/>
              <a:t>Real Images</a:t>
            </a:r>
          </a:p>
        </p:txBody>
      </p:sp>
      <p:sp>
        <p:nvSpPr>
          <p:cNvPr id="22" name="Rectangle 21">
            <a:extLst>
              <a:ext uri="{FF2B5EF4-FFF2-40B4-BE49-F238E27FC236}">
                <a16:creationId xmlns:a16="http://schemas.microsoft.com/office/drawing/2014/main" id="{DD2ABB77-5DD1-4482-8F54-3090DF8966AF}"/>
              </a:ext>
            </a:extLst>
          </p:cNvPr>
          <p:cNvSpPr/>
          <p:nvPr/>
        </p:nvSpPr>
        <p:spPr>
          <a:xfrm rot="16200000">
            <a:off x="999645" y="2318806"/>
            <a:ext cx="1546287" cy="724358"/>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Training Data</a:t>
            </a:r>
          </a:p>
        </p:txBody>
      </p:sp>
      <p:cxnSp>
        <p:nvCxnSpPr>
          <p:cNvPr id="24" name="Straight Arrow Connector 23">
            <a:extLst>
              <a:ext uri="{FF2B5EF4-FFF2-40B4-BE49-F238E27FC236}">
                <a16:creationId xmlns:a16="http://schemas.microsoft.com/office/drawing/2014/main" id="{DD8F01C8-C32C-46F3-B86C-3B0C5B7D2447}"/>
              </a:ext>
            </a:extLst>
          </p:cNvPr>
          <p:cNvCxnSpPr>
            <a:cxnSpLocks/>
            <a:stCxn id="22" idx="2"/>
            <a:endCxn id="9" idx="1"/>
          </p:cNvCxnSpPr>
          <p:nvPr/>
        </p:nvCxnSpPr>
        <p:spPr>
          <a:xfrm flipV="1">
            <a:off x="2134968" y="2671070"/>
            <a:ext cx="1064467" cy="991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11FE6E92-9E6E-4170-8FE6-4A2133AF3EBC}"/>
              </a:ext>
            </a:extLst>
          </p:cNvPr>
          <p:cNvCxnSpPr>
            <a:cxnSpLocks/>
            <a:endCxn id="2" idx="0"/>
          </p:cNvCxnSpPr>
          <p:nvPr/>
        </p:nvCxnSpPr>
        <p:spPr>
          <a:xfrm>
            <a:off x="7057647" y="1425261"/>
            <a:ext cx="1" cy="472667"/>
          </a:xfrm>
          <a:prstGeom prst="straightConnector1">
            <a:avLst/>
          </a:prstGeom>
          <a:ln w="381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2B808D9E-E6D6-4EE0-96AB-FB0C9EB0F50C}"/>
              </a:ext>
            </a:extLst>
          </p:cNvPr>
          <p:cNvCxnSpPr>
            <a:cxnSpLocks/>
          </p:cNvCxnSpPr>
          <p:nvPr/>
        </p:nvCxnSpPr>
        <p:spPr>
          <a:xfrm flipH="1">
            <a:off x="7057647" y="1350432"/>
            <a:ext cx="3269560" cy="0"/>
          </a:xfrm>
          <a:prstGeom prst="straightConnector1">
            <a:avLst/>
          </a:prstGeom>
          <a:ln w="38100">
            <a:prstDash val="dash"/>
            <a:tailEnd type="non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9F7B8736-B15B-4442-9B83-C3AA32AB0611}"/>
              </a:ext>
            </a:extLst>
          </p:cNvPr>
          <p:cNvCxnSpPr>
            <a:cxnSpLocks/>
            <a:endCxn id="4" idx="0"/>
          </p:cNvCxnSpPr>
          <p:nvPr/>
        </p:nvCxnSpPr>
        <p:spPr>
          <a:xfrm>
            <a:off x="10327207" y="1350432"/>
            <a:ext cx="0" cy="684959"/>
          </a:xfrm>
          <a:prstGeom prst="straightConnector1">
            <a:avLst/>
          </a:prstGeom>
          <a:ln w="38100">
            <a:prstDash val="dash"/>
            <a:tailEnd type="none"/>
          </a:ln>
        </p:spPr>
        <p:style>
          <a:lnRef idx="1">
            <a:schemeClr val="accent1"/>
          </a:lnRef>
          <a:fillRef idx="0">
            <a:schemeClr val="accent1"/>
          </a:fillRef>
          <a:effectRef idx="0">
            <a:schemeClr val="accent1"/>
          </a:effectRef>
          <a:fontRef idx="minor">
            <a:schemeClr val="tx1"/>
          </a:fontRef>
        </p:style>
      </p:cxnSp>
      <p:sp>
        <p:nvSpPr>
          <p:cNvPr id="25" name="Title 1">
            <a:extLst>
              <a:ext uri="{FF2B5EF4-FFF2-40B4-BE49-F238E27FC236}">
                <a16:creationId xmlns:a16="http://schemas.microsoft.com/office/drawing/2014/main" id="{57E49037-B90A-495A-BEB9-D04F406BCF09}"/>
              </a:ext>
            </a:extLst>
          </p:cNvPr>
          <p:cNvSpPr txBox="1">
            <a:spLocks/>
          </p:cNvSpPr>
          <p:nvPr/>
        </p:nvSpPr>
        <p:spPr>
          <a:xfrm>
            <a:off x="789301" y="140193"/>
            <a:ext cx="10515600" cy="872004"/>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latin typeface="+mn-lt"/>
              </a:rPr>
              <a:t>Basic GAN architecture  </a:t>
            </a:r>
          </a:p>
        </p:txBody>
      </p:sp>
    </p:spTree>
    <p:extLst>
      <p:ext uri="{BB962C8B-B14F-4D97-AF65-F5344CB8AC3E}">
        <p14:creationId xmlns:p14="http://schemas.microsoft.com/office/powerpoint/2010/main" val="33312626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Game theory and GAN training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0" y="1124339"/>
                <a:ext cx="11280780" cy="5593468"/>
              </a:xfrm>
            </p:spPr>
            <p:txBody>
              <a:bodyPr>
                <a:normAutofit fontScale="92500"/>
              </a:bodyPr>
              <a:lstStyle/>
              <a:p>
                <a:pPr marL="0" indent="0">
                  <a:buNone/>
                </a:pPr>
                <a:r>
                  <a:rPr lang="en-US" dirty="0"/>
                  <a:t>The generator and discriminator engage in a </a:t>
                </a:r>
                <a:r>
                  <a:rPr lang="en-US" b="1" dirty="0"/>
                  <a:t>two player non-cooperative zero-sum game  </a:t>
                </a:r>
              </a:p>
              <a:p>
                <a:pPr>
                  <a:lnSpc>
                    <a:spcPct val="110000"/>
                  </a:lnSpc>
                </a:pPr>
                <a:r>
                  <a:rPr lang="en-US" dirty="0"/>
                  <a:t>Define the value function given parameter vectors for the discriminator,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rPr>
                          <m:t>𝐷</m:t>
                        </m:r>
                      </m:sub>
                    </m:sSub>
                  </m:oMath>
                </a14:m>
                <a:r>
                  <a:rPr lang="en-US" dirty="0"/>
                  <a:t>, and generator,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ea typeface="Cambria Math" panose="02040503050406030204" pitchFamily="18" charset="0"/>
                          </a:rPr>
                          <m:t>𝐺</m:t>
                        </m:r>
                      </m:sub>
                    </m:sSub>
                  </m:oMath>
                </a14:m>
                <a:r>
                  <a:rPr lang="en-US" dirty="0"/>
                  <a:t>: </a:t>
                </a:r>
              </a:p>
              <a:p>
                <a:pPr marL="0" indent="0">
                  <a:lnSpc>
                    <a:spcPct val="110000"/>
                  </a:lnSpc>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rPr>
                                <m:t>𝐷</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𝐺</m:t>
                              </m:r>
                            </m:sub>
                          </m:sSub>
                        </m:e>
                      </m:d>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𝐽</m:t>
                          </m:r>
                        </m:e>
                        <m:sup>
                          <m:d>
                            <m:dPr>
                              <m:ctrlPr>
                                <a:rPr lang="en-US" i="1">
                                  <a:latin typeface="Cambria Math" panose="02040503050406030204" pitchFamily="18" charset="0"/>
                                </a:rPr>
                              </m:ctrlPr>
                            </m:dPr>
                            <m:e>
                              <m:r>
                                <a:rPr lang="en-US" i="1">
                                  <a:latin typeface="Cambria Math" panose="02040503050406030204" pitchFamily="18" charset="0"/>
                                </a:rPr>
                                <m:t>𝐷</m:t>
                              </m:r>
                            </m:e>
                          </m:d>
                        </m:sup>
                      </m:sSup>
                      <m:d>
                        <m:dPr>
                          <m:ctrlPr>
                            <a:rPr lang="en-US"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rPr>
                                <m:t>𝐷</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𝐺</m:t>
                              </m:r>
                            </m:sub>
                          </m:sSub>
                        </m:e>
                      </m:d>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𝐽</m:t>
                          </m:r>
                        </m:e>
                        <m:sup>
                          <m:d>
                            <m:dPr>
                              <m:ctrlPr>
                                <a:rPr lang="en-US" i="1">
                                  <a:latin typeface="Cambria Math" panose="02040503050406030204" pitchFamily="18" charset="0"/>
                                </a:rPr>
                              </m:ctrlPr>
                            </m:dPr>
                            <m:e>
                              <m:r>
                                <a:rPr lang="en-US" b="0" i="1" smtClean="0">
                                  <a:latin typeface="Cambria Math" panose="02040503050406030204" pitchFamily="18" charset="0"/>
                                </a:rPr>
                                <m:t>𝐺</m:t>
                              </m:r>
                            </m:e>
                          </m:d>
                        </m:sup>
                      </m:sSup>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rPr>
                                <m:t>𝐷</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𝐺</m:t>
                              </m:r>
                            </m:sub>
                          </m:sSub>
                        </m:e>
                      </m:d>
                    </m:oMath>
                  </m:oMathPara>
                </a14:m>
                <a:endParaRPr lang="en-US" dirty="0"/>
              </a:p>
              <a:p>
                <a:pPr>
                  <a:lnSpc>
                    <a:spcPct val="110000"/>
                  </a:lnSpc>
                </a:pPr>
                <a:r>
                  <a:rPr lang="en-US" dirty="0"/>
                  <a:t>Write a </a:t>
                </a:r>
                <a:r>
                  <a:rPr lang="en-US" b="1" dirty="0"/>
                  <a:t>min-max loss function </a:t>
                </a:r>
                <a:r>
                  <a:rPr lang="en-US" dirty="0"/>
                  <a:t>using expectations with respect to the probability distributions of the real data,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𝑝</m:t>
                        </m:r>
                      </m:e>
                      <m:sub>
                        <m:r>
                          <a:rPr lang="en-US" i="1">
                            <a:latin typeface="Cambria Math" panose="02040503050406030204" pitchFamily="18" charset="0"/>
                            <a:ea typeface="Cambria Math" panose="02040503050406030204" pitchFamily="18" charset="0"/>
                          </a:rPr>
                          <m:t>𝑟</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oMath>
                </a14:m>
                <a:r>
                  <a:rPr lang="en-US" dirty="0"/>
                  <a:t>, and the generated data,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𝑝</m:t>
                        </m:r>
                      </m:e>
                      <m:sub>
                        <m:r>
                          <a:rPr lang="en-US" i="1">
                            <a:latin typeface="Cambria Math" panose="02040503050406030204" pitchFamily="18" charset="0"/>
                            <a:ea typeface="Cambria Math" panose="02040503050406030204" pitchFamily="18" charset="0"/>
                          </a:rPr>
                          <m:t>𝑔</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𝑧</m:t>
                    </m:r>
                    <m:r>
                      <a:rPr lang="en-US" i="1">
                        <a:latin typeface="Cambria Math" panose="02040503050406030204" pitchFamily="18" charset="0"/>
                        <a:ea typeface="Cambria Math" panose="02040503050406030204" pitchFamily="18" charset="0"/>
                      </a:rPr>
                      <m:t>)</m:t>
                    </m:r>
                  </m:oMath>
                </a14:m>
                <a:r>
                  <a:rPr lang="en-US" dirty="0"/>
                  <a:t>, where </a:t>
                </a:r>
                <a:r>
                  <a:rPr lang="en-US" i="1" dirty="0"/>
                  <a:t>z</a:t>
                </a:r>
                <a:r>
                  <a:rPr lang="en-US" dirty="0"/>
                  <a:t> is a random noise variable:</a:t>
                </a:r>
                <a:endParaRPr lang="en-US" sz="1100" dirty="0"/>
              </a:p>
              <a:p>
                <a:pPr marL="0" indent="0">
                  <a:lnSpc>
                    <a:spcPct val="140000"/>
                  </a:lnSpc>
                  <a:buNone/>
                </a:pPr>
                <a14:m>
                  <m:oMathPara xmlns:m="http://schemas.openxmlformats.org/officeDocument/2006/math">
                    <m:oMathParaPr>
                      <m:jc m:val="centerGroup"/>
                    </m:oMathParaPr>
                    <m:oMath xmlns:m="http://schemas.openxmlformats.org/officeDocument/2006/math">
                      <m:func>
                        <m:funcPr>
                          <m:ctrlPr>
                            <a:rPr lang="en-US" i="1" smtClean="0">
                              <a:latin typeface="Cambria Math" panose="02040503050406030204" pitchFamily="18" charset="0"/>
                            </a:rPr>
                          </m:ctrlPr>
                        </m:funcPr>
                        <m:fName>
                          <m:limLow>
                            <m:limLowPr>
                              <m:ctrlPr>
                                <a:rPr lang="en-US" i="1" smtClean="0">
                                  <a:latin typeface="Cambria Math" panose="02040503050406030204" pitchFamily="18" charset="0"/>
                                </a:rPr>
                              </m:ctrlPr>
                            </m:limLowPr>
                            <m:e>
                              <m:r>
                                <m:rPr>
                                  <m:sty m:val="p"/>
                                </m:rPr>
                                <a:rPr lang="en-US" i="0" smtClean="0">
                                  <a:latin typeface="Cambria Math" panose="02040503050406030204" pitchFamily="18" charset="0"/>
                                </a:rPr>
                                <m:t>min</m:t>
                              </m:r>
                            </m:e>
                            <m:lim>
                              <m:r>
                                <a:rPr lang="en-US" b="0" i="1" smtClean="0">
                                  <a:latin typeface="Cambria Math" panose="02040503050406030204" pitchFamily="18" charset="0"/>
                                </a:rPr>
                                <m:t>𝐺</m:t>
                              </m:r>
                            </m:lim>
                          </m:limLow>
                        </m:fName>
                        <m:e>
                          <m:func>
                            <m:funcPr>
                              <m:ctrlPr>
                                <a:rPr lang="en-US" i="1" smtClean="0">
                                  <a:latin typeface="Cambria Math" panose="02040503050406030204" pitchFamily="18" charset="0"/>
                                </a:rPr>
                              </m:ctrlPr>
                            </m:funcPr>
                            <m:fName>
                              <m:limLow>
                                <m:limLowPr>
                                  <m:ctrlPr>
                                    <a:rPr lang="en-US" i="1" smtClean="0">
                                      <a:latin typeface="Cambria Math" panose="02040503050406030204" pitchFamily="18" charset="0"/>
                                    </a:rPr>
                                  </m:ctrlPr>
                                </m:limLowPr>
                                <m:e>
                                  <m:r>
                                    <m:rPr>
                                      <m:sty m:val="p"/>
                                    </m:rPr>
                                    <a:rPr lang="en-US" i="0" smtClean="0">
                                      <a:latin typeface="Cambria Math" panose="02040503050406030204" pitchFamily="18" charset="0"/>
                                    </a:rPr>
                                    <m:t>max</m:t>
                                  </m:r>
                                </m:e>
                                <m:lim>
                                  <m:r>
                                    <a:rPr lang="en-US" b="0" i="1" smtClean="0">
                                      <a:latin typeface="Cambria Math" panose="02040503050406030204" pitchFamily="18" charset="0"/>
                                    </a:rPr>
                                    <m:t>𝐷</m:t>
                                  </m:r>
                                </m:lim>
                              </m:limLow>
                            </m:fName>
                            <m:e>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rPr>
                                        <m:t>𝐷</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𝐺</m:t>
                                      </m:r>
                                    </m:sub>
                                  </m:sSub>
                                </m:e>
                              </m:d>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𝐸</m:t>
                                  </m:r>
                                </m:e>
                                <m:sub>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𝑝</m:t>
                                      </m:r>
                                    </m:e>
                                    <m:sub>
                                      <m:r>
                                        <a:rPr lang="en-US" i="1">
                                          <a:latin typeface="Cambria Math" panose="02040503050406030204" pitchFamily="18" charset="0"/>
                                          <a:ea typeface="Cambria Math" panose="02040503050406030204" pitchFamily="18" charset="0"/>
                                        </a:rPr>
                                        <m:t>𝑟</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sub>
                              </m:sSub>
                              <m:d>
                                <m:dPr>
                                  <m:begChr m:val="["/>
                                  <m:endChr m:val="]"/>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𝑙𝑜𝑔</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𝐷</m:t>
                                          </m:r>
                                        </m:e>
                                        <m:sub>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𝐷</m:t>
                                              </m:r>
                                            </m:sub>
                                          </m:sSub>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e>
                                  </m:d>
                                </m:e>
                              </m:d>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𝐸</m:t>
                                  </m:r>
                                </m:e>
                                <m:sub>
                                  <m:r>
                                    <a:rPr lang="en-US" i="1">
                                      <a:latin typeface="Cambria Math" panose="02040503050406030204" pitchFamily="18" charset="0"/>
                                      <a:ea typeface="Cambria Math" panose="02040503050406030204" pitchFamily="18" charset="0"/>
                                    </a:rPr>
                                    <m:t>𝑧</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𝑝</m:t>
                                      </m:r>
                                    </m:e>
                                    <m:sub>
                                      <m:r>
                                        <a:rPr lang="en-US" i="1">
                                          <a:latin typeface="Cambria Math" panose="02040503050406030204" pitchFamily="18" charset="0"/>
                                          <a:ea typeface="Cambria Math" panose="02040503050406030204" pitchFamily="18" charset="0"/>
                                        </a:rPr>
                                        <m:t>𝑔</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𝑧</m:t>
                                  </m:r>
                                  <m:r>
                                    <a:rPr lang="en-US" i="1">
                                      <a:latin typeface="Cambria Math" panose="02040503050406030204" pitchFamily="18" charset="0"/>
                                      <a:ea typeface="Cambria Math" panose="02040503050406030204" pitchFamily="18" charset="0"/>
                                    </a:rPr>
                                    <m:t>)</m:t>
                                  </m:r>
                                </m:sub>
                              </m:sSub>
                              <m:d>
                                <m:dPr>
                                  <m:begChr m:val="["/>
                                  <m:endChr m:val="]"/>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𝑙𝑜𝑔</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1−</m:t>
                                          </m:r>
                                          <m:r>
                                            <a:rPr lang="en-US" i="1">
                                              <a:latin typeface="Cambria Math" panose="02040503050406030204" pitchFamily="18" charset="0"/>
                                              <a:ea typeface="Cambria Math" panose="02040503050406030204" pitchFamily="18" charset="0"/>
                                            </a:rPr>
                                            <m:t>𝐷</m:t>
                                          </m:r>
                                        </m:e>
                                        <m:sub>
                                          <m:r>
                                            <a:rPr lang="en-US" i="1">
                                              <a:latin typeface="Cambria Math" panose="02040503050406030204" pitchFamily="18" charset="0"/>
                                              <a:ea typeface="Cambria Math" panose="02040503050406030204" pitchFamily="18" charset="0"/>
                                            </a:rPr>
                                            <m:t> </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𝑥</m:t>
                                          </m:r>
                                        </m:e>
                                        <m:sub>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𝐺</m:t>
                                              </m:r>
                                            </m:sub>
                                          </m:sSub>
                                        </m:sub>
                                      </m:sSub>
                                      <m:r>
                                        <a:rPr lang="en-US" i="1">
                                          <a:latin typeface="Cambria Math" panose="02040503050406030204" pitchFamily="18" charset="0"/>
                                          <a:ea typeface="Cambria Math" panose="02040503050406030204" pitchFamily="18" charset="0"/>
                                        </a:rPr>
                                        <m:t>)</m:t>
                                      </m:r>
                                    </m:e>
                                  </m:d>
                                </m:e>
                              </m:d>
                              <m:r>
                                <m:rPr>
                                  <m:nor/>
                                </m:rPr>
                                <a:rPr lang="en-US" sz="1100" dirty="0"/>
                                <m:t> </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a:rPr lang="en-US" b="0" i="1" smtClean="0">
                                          <a:latin typeface="Cambria Math" panose="02040503050406030204" pitchFamily="18" charset="0"/>
                                        </a:rPr>
                                        <m:t>                   </m:t>
                                      </m:r>
                                    </m:e>
                                    <m:lim>
                                      <m:r>
                                        <a:rPr lang="en-US" b="0" i="1" smtClean="0">
                                          <a:latin typeface="Cambria Math" panose="02040503050406030204" pitchFamily="18" charset="0"/>
                                        </a:rPr>
                                        <m:t> </m:t>
                                      </m:r>
                                    </m:lim>
                                  </m:limLow>
                                </m:fName>
                                <m:e>
                                  <m:func>
                                    <m:funcPr>
                                      <m:ctrlPr>
                                        <a:rPr lang="en-US" i="1">
                                          <a:latin typeface="Cambria Math" panose="02040503050406030204" pitchFamily="18" charset="0"/>
                                        </a:rPr>
                                      </m:ctrlPr>
                                    </m:funcPr>
                                    <m:fName>
                                      <m:r>
                                        <a:rPr lang="en-US" b="0" i="1" smtClean="0">
                                          <a:latin typeface="Cambria Math" panose="02040503050406030204" pitchFamily="18" charset="0"/>
                                        </a:rPr>
                                        <m:t> </m:t>
                                      </m:r>
                                    </m:fName>
                                    <m:e>
                                      <m:r>
                                        <a:rPr lang="en-US" b="0" i="1" smtClean="0">
                                          <a:latin typeface="Cambria Math" panose="02040503050406030204" pitchFamily="18" charset="0"/>
                                        </a:rPr>
                                        <m:t>                </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𝐸</m:t>
                                          </m:r>
                                        </m:e>
                                        <m:sub>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𝑝</m:t>
                                              </m:r>
                                            </m:e>
                                            <m:sub>
                                              <m:r>
                                                <a:rPr lang="en-US" i="1">
                                                  <a:latin typeface="Cambria Math" panose="02040503050406030204" pitchFamily="18" charset="0"/>
                                                  <a:ea typeface="Cambria Math" panose="02040503050406030204" pitchFamily="18" charset="0"/>
                                                </a:rPr>
                                                <m:t>𝑟</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sub>
                                      </m:sSub>
                                      <m:d>
                                        <m:dPr>
                                          <m:begChr m:val="["/>
                                          <m:endChr m:val="]"/>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𝑙𝑜𝑔</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𝐷</m:t>
                                                  </m:r>
                                                </m:e>
                                                <m:sub>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𝐷</m:t>
                                                      </m:r>
                                                    </m:sub>
                                                  </m:sSub>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e>
                                          </m:d>
                                        </m:e>
                                      </m:d>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𝐸</m:t>
                                          </m:r>
                                        </m:e>
                                        <m:sub>
                                          <m:r>
                                            <a:rPr lang="en-US" i="1">
                                              <a:latin typeface="Cambria Math" panose="02040503050406030204" pitchFamily="18" charset="0"/>
                                              <a:ea typeface="Cambria Math" panose="02040503050406030204" pitchFamily="18" charset="0"/>
                                            </a:rPr>
                                            <m:t>𝑧</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𝑝</m:t>
                                              </m:r>
                                            </m:e>
                                            <m:sub>
                                              <m:r>
                                                <a:rPr lang="en-US" i="1">
                                                  <a:latin typeface="Cambria Math" panose="02040503050406030204" pitchFamily="18" charset="0"/>
                                                  <a:ea typeface="Cambria Math" panose="02040503050406030204" pitchFamily="18" charset="0"/>
                                                </a:rPr>
                                                <m:t>𝑔</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𝑧</m:t>
                                          </m:r>
                                          <m:r>
                                            <a:rPr lang="en-US" i="1">
                                              <a:latin typeface="Cambria Math" panose="02040503050406030204" pitchFamily="18" charset="0"/>
                                              <a:ea typeface="Cambria Math" panose="02040503050406030204" pitchFamily="18" charset="0"/>
                                            </a:rPr>
                                            <m:t>)</m:t>
                                          </m:r>
                                        </m:sub>
                                      </m:sSub>
                                      <m:d>
                                        <m:dPr>
                                          <m:begChr m:val="["/>
                                          <m:endChr m:val="]"/>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𝑙𝑜𝑔</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1−</m:t>
                                                  </m:r>
                                                  <m:r>
                                                    <a:rPr lang="en-US" i="1">
                                                      <a:latin typeface="Cambria Math" panose="02040503050406030204" pitchFamily="18" charset="0"/>
                                                      <a:ea typeface="Cambria Math" panose="02040503050406030204" pitchFamily="18" charset="0"/>
                                                    </a:rPr>
                                                    <m:t>𝐷</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𝐺</m:t>
                                                          </m:r>
                                                        </m:e>
                                                        <m:sub>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𝐺</m:t>
                                                              </m:r>
                                                            </m:sub>
                                                          </m:sSub>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𝑧</m:t>
                                                          </m:r>
                                                        </m:e>
                                                      </m:d>
                                                    </m:e>
                                                  </m:d>
                                                </m:e>
                                                <m:sub>
                                                  <m:r>
                                                    <a:rPr lang="en-US" i="1">
                                                      <a:latin typeface="Cambria Math" panose="02040503050406030204" pitchFamily="18" charset="0"/>
                                                      <a:ea typeface="Cambria Math" panose="02040503050406030204" pitchFamily="18" charset="0"/>
                                                    </a:rPr>
                                                    <m:t> </m:t>
                                                  </m:r>
                                                </m:sub>
                                              </m:sSub>
                                            </m:e>
                                          </m:d>
                                        </m:e>
                                      </m:d>
                                    </m:e>
                                  </m:func>
                                </m:e>
                              </m:func>
                            </m:e>
                          </m:func>
                        </m:e>
                      </m:func>
                    </m:oMath>
                  </m:oMathPara>
                </a14:m>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0" y="1124339"/>
                <a:ext cx="11280780" cy="5593468"/>
              </a:xfrm>
              <a:blipFill>
                <a:blip r:embed="rId2"/>
                <a:stretch>
                  <a:fillRect l="-972" t="-1634" r="-918"/>
                </a:stretch>
              </a:blipFill>
            </p:spPr>
            <p:txBody>
              <a:bodyPr/>
              <a:lstStyle/>
              <a:p>
                <a:r>
                  <a:rPr lang="en-US">
                    <a:noFill/>
                  </a:rPr>
                  <a:t> </a:t>
                </a:r>
              </a:p>
            </p:txBody>
          </p:sp>
        </mc:Fallback>
      </mc:AlternateContent>
    </p:spTree>
    <p:extLst>
      <p:ext uri="{BB962C8B-B14F-4D97-AF65-F5344CB8AC3E}">
        <p14:creationId xmlns:p14="http://schemas.microsoft.com/office/powerpoint/2010/main" val="3083280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Game theory and GAN training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9"/>
                <a:ext cx="10992391" cy="5593468"/>
              </a:xfrm>
            </p:spPr>
            <p:txBody>
              <a:bodyPr>
                <a:normAutofit fontScale="70000" lnSpcReduction="20000"/>
              </a:bodyPr>
              <a:lstStyle/>
              <a:p>
                <a:pPr marL="0" indent="0">
                  <a:buNone/>
                </a:pPr>
                <a:r>
                  <a:rPr lang="en-US" sz="4000" dirty="0"/>
                  <a:t>The generator and discriminator engage in a </a:t>
                </a:r>
                <a:r>
                  <a:rPr lang="en-US" sz="4000" b="1" dirty="0"/>
                  <a:t>two player non-cooperative zero sum game  </a:t>
                </a:r>
              </a:p>
              <a:p>
                <a:pPr>
                  <a:lnSpc>
                    <a:spcPct val="120000"/>
                  </a:lnSpc>
                </a:pPr>
                <a:r>
                  <a:rPr lang="en-US" sz="3400" dirty="0"/>
                  <a:t>How can we understand this intimidating  loss function?  </a:t>
                </a:r>
              </a:p>
              <a:p>
                <a:pPr marL="0" indent="0">
                  <a:lnSpc>
                    <a:spcPct val="120000"/>
                  </a:lnSpc>
                  <a:buNone/>
                </a:pPr>
                <a14:m>
                  <m:oMathPara xmlns:m="http://schemas.openxmlformats.org/officeDocument/2006/math">
                    <m:oMathParaPr>
                      <m:jc m:val="centerGroup"/>
                    </m:oMathParaPr>
                    <m:oMath xmlns:m="http://schemas.openxmlformats.org/officeDocument/2006/math">
                      <m:func>
                        <m:funcPr>
                          <m:ctrlPr>
                            <a:rPr lang="en-US" sz="3300" i="1" smtClean="0">
                              <a:latin typeface="Cambria Math" panose="02040503050406030204" pitchFamily="18" charset="0"/>
                            </a:rPr>
                          </m:ctrlPr>
                        </m:funcPr>
                        <m:fName>
                          <m:limLow>
                            <m:limLowPr>
                              <m:ctrlPr>
                                <a:rPr lang="en-US" sz="3300" i="1" smtClean="0">
                                  <a:latin typeface="Cambria Math" panose="02040503050406030204" pitchFamily="18" charset="0"/>
                                </a:rPr>
                              </m:ctrlPr>
                            </m:limLowPr>
                            <m:e>
                              <m:r>
                                <m:rPr>
                                  <m:sty m:val="p"/>
                                </m:rPr>
                                <a:rPr lang="en-US" sz="3300" i="0" smtClean="0">
                                  <a:latin typeface="Cambria Math" panose="02040503050406030204" pitchFamily="18" charset="0"/>
                                </a:rPr>
                                <m:t>min</m:t>
                              </m:r>
                            </m:e>
                            <m:lim>
                              <m:r>
                                <a:rPr lang="en-US" sz="3300" b="0" i="1" smtClean="0">
                                  <a:latin typeface="Cambria Math" panose="02040503050406030204" pitchFamily="18" charset="0"/>
                                </a:rPr>
                                <m:t>𝐺</m:t>
                              </m:r>
                            </m:lim>
                          </m:limLow>
                        </m:fName>
                        <m:e>
                          <m:func>
                            <m:funcPr>
                              <m:ctrlPr>
                                <a:rPr lang="en-US" sz="3300" i="1" smtClean="0">
                                  <a:latin typeface="Cambria Math" panose="02040503050406030204" pitchFamily="18" charset="0"/>
                                </a:rPr>
                              </m:ctrlPr>
                            </m:funcPr>
                            <m:fName>
                              <m:limLow>
                                <m:limLowPr>
                                  <m:ctrlPr>
                                    <a:rPr lang="en-US" sz="3300" i="1" smtClean="0">
                                      <a:latin typeface="Cambria Math" panose="02040503050406030204" pitchFamily="18" charset="0"/>
                                    </a:rPr>
                                  </m:ctrlPr>
                                </m:limLowPr>
                                <m:e>
                                  <m:r>
                                    <m:rPr>
                                      <m:sty m:val="p"/>
                                    </m:rPr>
                                    <a:rPr lang="en-US" sz="3300" i="0" smtClean="0">
                                      <a:latin typeface="Cambria Math" panose="02040503050406030204" pitchFamily="18" charset="0"/>
                                    </a:rPr>
                                    <m:t>max</m:t>
                                  </m:r>
                                </m:e>
                                <m:lim>
                                  <m:r>
                                    <a:rPr lang="en-US" sz="3300" b="0" i="1" smtClean="0">
                                      <a:latin typeface="Cambria Math" panose="02040503050406030204" pitchFamily="18" charset="0"/>
                                    </a:rPr>
                                    <m:t>𝐷</m:t>
                                  </m:r>
                                </m:lim>
                              </m:limLow>
                            </m:fName>
                            <m:e>
                              <m:r>
                                <a:rPr lang="en-US" sz="3300" i="1">
                                  <a:latin typeface="Cambria Math" panose="02040503050406030204" pitchFamily="18" charset="0"/>
                                </a:rPr>
                                <m:t>𝑉</m:t>
                              </m:r>
                              <m:d>
                                <m:dPr>
                                  <m:ctrlPr>
                                    <a:rPr lang="en-US" sz="3300" i="1">
                                      <a:latin typeface="Cambria Math" panose="02040503050406030204" pitchFamily="18" charset="0"/>
                                    </a:rPr>
                                  </m:ctrlPr>
                                </m:dPr>
                                <m:e>
                                  <m:sSub>
                                    <m:sSubPr>
                                      <m:ctrlPr>
                                        <a:rPr lang="en-US" sz="3300" i="1">
                                          <a:latin typeface="Cambria Math" panose="02040503050406030204" pitchFamily="18" charset="0"/>
                                        </a:rPr>
                                      </m:ctrlPr>
                                    </m:sSubPr>
                                    <m:e>
                                      <m:r>
                                        <a:rPr lang="en-US" sz="3300" i="1">
                                          <a:latin typeface="Cambria Math" panose="02040503050406030204" pitchFamily="18" charset="0"/>
                                          <a:ea typeface="Cambria Math" panose="02040503050406030204" pitchFamily="18" charset="0"/>
                                        </a:rPr>
                                        <m:t>𝜃</m:t>
                                      </m:r>
                                    </m:e>
                                    <m:sub>
                                      <m:r>
                                        <a:rPr lang="en-US" sz="3300" i="1">
                                          <a:latin typeface="Cambria Math" panose="02040503050406030204" pitchFamily="18" charset="0"/>
                                        </a:rPr>
                                        <m:t>𝐷</m:t>
                                      </m:r>
                                    </m:sub>
                                  </m:sSub>
                                  <m:r>
                                    <a:rPr lang="en-US" sz="3300" i="1">
                                      <a:latin typeface="Cambria Math" panose="02040503050406030204" pitchFamily="18" charset="0"/>
                                    </a:rPr>
                                    <m:t>,</m:t>
                                  </m:r>
                                  <m:sSub>
                                    <m:sSubPr>
                                      <m:ctrlPr>
                                        <a:rPr lang="en-US" sz="3300" i="1">
                                          <a:latin typeface="Cambria Math" panose="02040503050406030204" pitchFamily="18" charset="0"/>
                                        </a:rPr>
                                      </m:ctrlPr>
                                    </m:sSubPr>
                                    <m:e>
                                      <m:r>
                                        <a:rPr lang="en-US" sz="3300" i="1">
                                          <a:latin typeface="Cambria Math" panose="02040503050406030204" pitchFamily="18" charset="0"/>
                                          <a:ea typeface="Cambria Math" panose="02040503050406030204" pitchFamily="18" charset="0"/>
                                        </a:rPr>
                                        <m:t>𝜃</m:t>
                                      </m:r>
                                    </m:e>
                                    <m:sub>
                                      <m:r>
                                        <a:rPr lang="en-US" sz="3300" i="1">
                                          <a:latin typeface="Cambria Math" panose="02040503050406030204" pitchFamily="18" charset="0"/>
                                          <a:ea typeface="Cambria Math" panose="02040503050406030204" pitchFamily="18" charset="0"/>
                                        </a:rPr>
                                        <m:t>𝐺</m:t>
                                      </m:r>
                                    </m:sub>
                                  </m:sSub>
                                </m:e>
                              </m:d>
                              <m:r>
                                <a:rPr lang="en-US" sz="3300" b="0" i="1" smtClean="0">
                                  <a:latin typeface="Cambria Math" panose="02040503050406030204" pitchFamily="18" charset="0"/>
                                  <a:ea typeface="Cambria Math" panose="02040503050406030204" pitchFamily="18" charset="0"/>
                                </a:rPr>
                                <m:t>=</m:t>
                              </m:r>
                              <m:sSub>
                                <m:sSubPr>
                                  <m:ctrlPr>
                                    <a:rPr lang="en-US" sz="3300" b="0" i="1" smtClean="0">
                                      <a:latin typeface="Cambria Math" panose="02040503050406030204" pitchFamily="18" charset="0"/>
                                      <a:ea typeface="Cambria Math" panose="02040503050406030204" pitchFamily="18" charset="0"/>
                                    </a:rPr>
                                  </m:ctrlPr>
                                </m:sSubPr>
                                <m:e>
                                  <m:r>
                                    <a:rPr lang="en-US" sz="3300" b="0" i="1" smtClean="0">
                                      <a:latin typeface="Cambria Math" panose="02040503050406030204" pitchFamily="18" charset="0"/>
                                      <a:ea typeface="Cambria Math" panose="02040503050406030204" pitchFamily="18" charset="0"/>
                                    </a:rPr>
                                    <m:t>𝐸</m:t>
                                  </m:r>
                                </m:e>
                                <m:sub>
                                  <m:r>
                                    <a:rPr lang="en-US" sz="3300" b="0" i="1" smtClean="0">
                                      <a:latin typeface="Cambria Math" panose="02040503050406030204" pitchFamily="18" charset="0"/>
                                      <a:ea typeface="Cambria Math" panose="02040503050406030204" pitchFamily="18" charset="0"/>
                                    </a:rPr>
                                    <m:t>𝑥</m:t>
                                  </m:r>
                                  <m:r>
                                    <a:rPr lang="en-US" sz="3300" b="0" i="1" smtClean="0">
                                      <a:latin typeface="Cambria Math" panose="02040503050406030204" pitchFamily="18" charset="0"/>
                                      <a:ea typeface="Cambria Math" panose="02040503050406030204" pitchFamily="18" charset="0"/>
                                    </a:rPr>
                                    <m:t>~</m:t>
                                  </m:r>
                                  <m:sSub>
                                    <m:sSubPr>
                                      <m:ctrlPr>
                                        <a:rPr lang="en-US" sz="3300" b="0" i="1" smtClean="0">
                                          <a:latin typeface="Cambria Math" panose="02040503050406030204" pitchFamily="18" charset="0"/>
                                          <a:ea typeface="Cambria Math" panose="02040503050406030204" pitchFamily="18" charset="0"/>
                                        </a:rPr>
                                      </m:ctrlPr>
                                    </m:sSubPr>
                                    <m:e>
                                      <m:r>
                                        <a:rPr lang="en-US" sz="3300" b="0" i="1" smtClean="0">
                                          <a:latin typeface="Cambria Math" panose="02040503050406030204" pitchFamily="18" charset="0"/>
                                          <a:ea typeface="Cambria Math" panose="02040503050406030204" pitchFamily="18" charset="0"/>
                                        </a:rPr>
                                        <m:t>𝑝</m:t>
                                      </m:r>
                                    </m:e>
                                    <m:sub>
                                      <m:r>
                                        <a:rPr lang="en-US" sz="3300" b="0" i="1" smtClean="0">
                                          <a:latin typeface="Cambria Math" panose="02040503050406030204" pitchFamily="18" charset="0"/>
                                          <a:ea typeface="Cambria Math" panose="02040503050406030204" pitchFamily="18" charset="0"/>
                                        </a:rPr>
                                        <m:t>𝑟</m:t>
                                      </m:r>
                                    </m:sub>
                                  </m:sSub>
                                  <m:r>
                                    <a:rPr lang="en-US" sz="3300" b="0" i="1" smtClean="0">
                                      <a:latin typeface="Cambria Math" panose="02040503050406030204" pitchFamily="18" charset="0"/>
                                      <a:ea typeface="Cambria Math" panose="02040503050406030204" pitchFamily="18" charset="0"/>
                                    </a:rPr>
                                    <m:t>(</m:t>
                                  </m:r>
                                  <m:r>
                                    <a:rPr lang="en-US" sz="3300" b="0" i="1" smtClean="0">
                                      <a:latin typeface="Cambria Math" panose="02040503050406030204" pitchFamily="18" charset="0"/>
                                      <a:ea typeface="Cambria Math" panose="02040503050406030204" pitchFamily="18" charset="0"/>
                                    </a:rPr>
                                    <m:t>𝑥</m:t>
                                  </m:r>
                                  <m:r>
                                    <a:rPr lang="en-US" sz="3300" b="0" i="1" smtClean="0">
                                      <a:latin typeface="Cambria Math" panose="02040503050406030204" pitchFamily="18" charset="0"/>
                                      <a:ea typeface="Cambria Math" panose="02040503050406030204" pitchFamily="18" charset="0"/>
                                    </a:rPr>
                                    <m:t>)</m:t>
                                  </m:r>
                                </m:sub>
                              </m:sSub>
                              <m:d>
                                <m:dPr>
                                  <m:begChr m:val="["/>
                                  <m:endChr m:val="]"/>
                                  <m:ctrlPr>
                                    <a:rPr lang="en-US" sz="3300" b="0" i="1" smtClean="0">
                                      <a:latin typeface="Cambria Math" panose="02040503050406030204" pitchFamily="18" charset="0"/>
                                      <a:ea typeface="Cambria Math" panose="02040503050406030204" pitchFamily="18" charset="0"/>
                                    </a:rPr>
                                  </m:ctrlPr>
                                </m:dPr>
                                <m:e>
                                  <m:r>
                                    <a:rPr lang="en-US" sz="3300" b="0" i="1" smtClean="0">
                                      <a:latin typeface="Cambria Math" panose="02040503050406030204" pitchFamily="18" charset="0"/>
                                      <a:ea typeface="Cambria Math" panose="02040503050406030204" pitchFamily="18" charset="0"/>
                                    </a:rPr>
                                    <m:t>𝑙𝑜𝑔</m:t>
                                  </m:r>
                                  <m:d>
                                    <m:dPr>
                                      <m:ctrlPr>
                                        <a:rPr lang="en-US" sz="3300" b="0" i="1" smtClean="0">
                                          <a:latin typeface="Cambria Math" panose="02040503050406030204" pitchFamily="18" charset="0"/>
                                          <a:ea typeface="Cambria Math" panose="02040503050406030204" pitchFamily="18" charset="0"/>
                                        </a:rPr>
                                      </m:ctrlPr>
                                    </m:dPr>
                                    <m:e>
                                      <m:sSub>
                                        <m:sSubPr>
                                          <m:ctrlPr>
                                            <a:rPr lang="en-US" sz="3300" b="0" i="1" smtClean="0">
                                              <a:latin typeface="Cambria Math" panose="02040503050406030204" pitchFamily="18" charset="0"/>
                                              <a:ea typeface="Cambria Math" panose="02040503050406030204" pitchFamily="18" charset="0"/>
                                            </a:rPr>
                                          </m:ctrlPr>
                                        </m:sSubPr>
                                        <m:e>
                                          <m:r>
                                            <a:rPr lang="en-US" sz="3300" b="0" i="1" smtClean="0">
                                              <a:latin typeface="Cambria Math" panose="02040503050406030204" pitchFamily="18" charset="0"/>
                                              <a:ea typeface="Cambria Math" panose="02040503050406030204" pitchFamily="18" charset="0"/>
                                            </a:rPr>
                                            <m:t>𝐷</m:t>
                                          </m:r>
                                        </m:e>
                                        <m:sub>
                                          <m:sSub>
                                            <m:sSubPr>
                                              <m:ctrlPr>
                                                <a:rPr lang="en-US" sz="3300" b="0" i="1" smtClean="0">
                                                  <a:latin typeface="Cambria Math" panose="02040503050406030204" pitchFamily="18" charset="0"/>
                                                  <a:ea typeface="Cambria Math" panose="02040503050406030204" pitchFamily="18" charset="0"/>
                                                </a:rPr>
                                              </m:ctrlPr>
                                            </m:sSubPr>
                                            <m:e>
                                              <m:r>
                                                <a:rPr lang="en-US" sz="3300" b="0" i="1" smtClean="0">
                                                  <a:latin typeface="Cambria Math" panose="02040503050406030204" pitchFamily="18" charset="0"/>
                                                  <a:ea typeface="Cambria Math" panose="02040503050406030204" pitchFamily="18" charset="0"/>
                                                </a:rPr>
                                                <m:t>𝜃</m:t>
                                              </m:r>
                                            </m:e>
                                            <m:sub>
                                              <m:r>
                                                <a:rPr lang="en-US" sz="3300" b="0" i="1" smtClean="0">
                                                  <a:latin typeface="Cambria Math" panose="02040503050406030204" pitchFamily="18" charset="0"/>
                                                  <a:ea typeface="Cambria Math" panose="02040503050406030204" pitchFamily="18" charset="0"/>
                                                </a:rPr>
                                                <m:t>𝐷</m:t>
                                              </m:r>
                                            </m:sub>
                                          </m:sSub>
                                        </m:sub>
                                      </m:sSub>
                                      <m:r>
                                        <a:rPr lang="en-US" sz="3300" b="0" i="1" smtClean="0">
                                          <a:latin typeface="Cambria Math" panose="02040503050406030204" pitchFamily="18" charset="0"/>
                                          <a:ea typeface="Cambria Math" panose="02040503050406030204" pitchFamily="18" charset="0"/>
                                        </a:rPr>
                                        <m:t>(</m:t>
                                      </m:r>
                                      <m:r>
                                        <a:rPr lang="en-US" sz="3300" b="0" i="1" smtClean="0">
                                          <a:latin typeface="Cambria Math" panose="02040503050406030204" pitchFamily="18" charset="0"/>
                                          <a:ea typeface="Cambria Math" panose="02040503050406030204" pitchFamily="18" charset="0"/>
                                        </a:rPr>
                                        <m:t>𝑥</m:t>
                                      </m:r>
                                      <m:r>
                                        <a:rPr lang="en-US" sz="3300" b="0" i="1" smtClean="0">
                                          <a:latin typeface="Cambria Math" panose="02040503050406030204" pitchFamily="18" charset="0"/>
                                          <a:ea typeface="Cambria Math" panose="02040503050406030204" pitchFamily="18" charset="0"/>
                                        </a:rPr>
                                        <m:t>)</m:t>
                                      </m:r>
                                    </m:e>
                                  </m:d>
                                </m:e>
                              </m:d>
                              <m:r>
                                <a:rPr lang="en-US" sz="3300" b="0" i="1" smtClean="0">
                                  <a:latin typeface="Cambria Math" panose="02040503050406030204" pitchFamily="18" charset="0"/>
                                  <a:ea typeface="Cambria Math" panose="02040503050406030204" pitchFamily="18" charset="0"/>
                                </a:rPr>
                                <m:t>+</m:t>
                              </m:r>
                              <m:sSub>
                                <m:sSubPr>
                                  <m:ctrlPr>
                                    <a:rPr lang="en-US" sz="3300" i="1">
                                      <a:latin typeface="Cambria Math" panose="02040503050406030204" pitchFamily="18" charset="0"/>
                                      <a:ea typeface="Cambria Math" panose="02040503050406030204" pitchFamily="18" charset="0"/>
                                    </a:rPr>
                                  </m:ctrlPr>
                                </m:sSubPr>
                                <m:e>
                                  <m:r>
                                    <a:rPr lang="en-US" sz="3300" i="1">
                                      <a:latin typeface="Cambria Math" panose="02040503050406030204" pitchFamily="18" charset="0"/>
                                      <a:ea typeface="Cambria Math" panose="02040503050406030204" pitchFamily="18" charset="0"/>
                                    </a:rPr>
                                    <m:t>𝐸</m:t>
                                  </m:r>
                                </m:e>
                                <m:sub>
                                  <m:r>
                                    <a:rPr lang="en-US" sz="3300" b="0" i="1" smtClean="0">
                                      <a:latin typeface="Cambria Math" panose="02040503050406030204" pitchFamily="18" charset="0"/>
                                      <a:ea typeface="Cambria Math" panose="02040503050406030204" pitchFamily="18" charset="0"/>
                                    </a:rPr>
                                    <m:t>𝑧</m:t>
                                  </m:r>
                                  <m:r>
                                    <a:rPr lang="en-US" sz="3300" i="1">
                                      <a:latin typeface="Cambria Math" panose="02040503050406030204" pitchFamily="18" charset="0"/>
                                      <a:ea typeface="Cambria Math" panose="02040503050406030204" pitchFamily="18" charset="0"/>
                                    </a:rPr>
                                    <m:t>~</m:t>
                                  </m:r>
                                  <m:sSub>
                                    <m:sSubPr>
                                      <m:ctrlPr>
                                        <a:rPr lang="en-US" sz="3300" i="1">
                                          <a:latin typeface="Cambria Math" panose="02040503050406030204" pitchFamily="18" charset="0"/>
                                          <a:ea typeface="Cambria Math" panose="02040503050406030204" pitchFamily="18" charset="0"/>
                                        </a:rPr>
                                      </m:ctrlPr>
                                    </m:sSubPr>
                                    <m:e>
                                      <m:r>
                                        <a:rPr lang="en-US" sz="3300" i="1">
                                          <a:latin typeface="Cambria Math" panose="02040503050406030204" pitchFamily="18" charset="0"/>
                                          <a:ea typeface="Cambria Math" panose="02040503050406030204" pitchFamily="18" charset="0"/>
                                        </a:rPr>
                                        <m:t>𝑝</m:t>
                                      </m:r>
                                    </m:e>
                                    <m:sub>
                                      <m:r>
                                        <a:rPr lang="en-US" sz="3300" b="0" i="1" smtClean="0">
                                          <a:latin typeface="Cambria Math" panose="02040503050406030204" pitchFamily="18" charset="0"/>
                                          <a:ea typeface="Cambria Math" panose="02040503050406030204" pitchFamily="18" charset="0"/>
                                        </a:rPr>
                                        <m:t>𝑔</m:t>
                                      </m:r>
                                    </m:sub>
                                  </m:sSub>
                                  <m:r>
                                    <a:rPr lang="en-US" sz="3300" i="1">
                                      <a:latin typeface="Cambria Math" panose="02040503050406030204" pitchFamily="18" charset="0"/>
                                      <a:ea typeface="Cambria Math" panose="02040503050406030204" pitchFamily="18" charset="0"/>
                                    </a:rPr>
                                    <m:t>(</m:t>
                                  </m:r>
                                  <m:r>
                                    <a:rPr lang="en-US" sz="3300" b="0" i="1" smtClean="0">
                                      <a:latin typeface="Cambria Math" panose="02040503050406030204" pitchFamily="18" charset="0"/>
                                      <a:ea typeface="Cambria Math" panose="02040503050406030204" pitchFamily="18" charset="0"/>
                                    </a:rPr>
                                    <m:t>𝑧</m:t>
                                  </m:r>
                                  <m:r>
                                    <a:rPr lang="en-US" sz="3300" i="1">
                                      <a:latin typeface="Cambria Math" panose="02040503050406030204" pitchFamily="18" charset="0"/>
                                      <a:ea typeface="Cambria Math" panose="02040503050406030204" pitchFamily="18" charset="0"/>
                                    </a:rPr>
                                    <m:t>)</m:t>
                                  </m:r>
                                </m:sub>
                              </m:sSub>
                              <m:d>
                                <m:dPr>
                                  <m:begChr m:val="["/>
                                  <m:endChr m:val="]"/>
                                  <m:ctrlPr>
                                    <a:rPr lang="en-US" sz="3300" i="1">
                                      <a:latin typeface="Cambria Math" panose="02040503050406030204" pitchFamily="18" charset="0"/>
                                      <a:ea typeface="Cambria Math" panose="02040503050406030204" pitchFamily="18" charset="0"/>
                                    </a:rPr>
                                  </m:ctrlPr>
                                </m:dPr>
                                <m:e>
                                  <m:r>
                                    <a:rPr lang="en-US" sz="3300" i="1">
                                      <a:latin typeface="Cambria Math" panose="02040503050406030204" pitchFamily="18" charset="0"/>
                                      <a:ea typeface="Cambria Math" panose="02040503050406030204" pitchFamily="18" charset="0"/>
                                    </a:rPr>
                                    <m:t>𝑙𝑜𝑔</m:t>
                                  </m:r>
                                  <m:d>
                                    <m:dPr>
                                      <m:ctrlPr>
                                        <a:rPr lang="en-US" sz="3300" i="1">
                                          <a:latin typeface="Cambria Math" panose="02040503050406030204" pitchFamily="18" charset="0"/>
                                          <a:ea typeface="Cambria Math" panose="02040503050406030204" pitchFamily="18" charset="0"/>
                                        </a:rPr>
                                      </m:ctrlPr>
                                    </m:dPr>
                                    <m:e>
                                      <m:sSub>
                                        <m:sSubPr>
                                          <m:ctrlPr>
                                            <a:rPr lang="en-US" sz="3300" i="1">
                                              <a:latin typeface="Cambria Math" panose="02040503050406030204" pitchFamily="18" charset="0"/>
                                              <a:ea typeface="Cambria Math" panose="02040503050406030204" pitchFamily="18" charset="0"/>
                                            </a:rPr>
                                          </m:ctrlPr>
                                        </m:sSubPr>
                                        <m:e>
                                          <m:r>
                                            <a:rPr lang="en-US" sz="3300" b="0" i="1" smtClean="0">
                                              <a:latin typeface="Cambria Math" panose="02040503050406030204" pitchFamily="18" charset="0"/>
                                              <a:ea typeface="Cambria Math" panose="02040503050406030204" pitchFamily="18" charset="0"/>
                                            </a:rPr>
                                            <m:t>1−</m:t>
                                          </m:r>
                                          <m:r>
                                            <a:rPr lang="en-US" sz="3300" b="0" i="1" smtClean="0">
                                              <a:latin typeface="Cambria Math" panose="02040503050406030204" pitchFamily="18" charset="0"/>
                                              <a:ea typeface="Cambria Math" panose="02040503050406030204" pitchFamily="18" charset="0"/>
                                            </a:rPr>
                                            <m:t>𝐷</m:t>
                                          </m:r>
                                          <m:d>
                                            <m:dPr>
                                              <m:ctrlPr>
                                                <a:rPr lang="en-US" sz="3300" b="0" i="1" smtClean="0">
                                                  <a:latin typeface="Cambria Math" panose="02040503050406030204" pitchFamily="18" charset="0"/>
                                                  <a:ea typeface="Cambria Math" panose="02040503050406030204" pitchFamily="18" charset="0"/>
                                                </a:rPr>
                                              </m:ctrlPr>
                                            </m:dPr>
                                            <m:e>
                                              <m:sSub>
                                                <m:sSubPr>
                                                  <m:ctrlPr>
                                                    <a:rPr lang="en-US" sz="3300" b="0" i="1" smtClean="0">
                                                      <a:latin typeface="Cambria Math" panose="02040503050406030204" pitchFamily="18" charset="0"/>
                                                      <a:ea typeface="Cambria Math" panose="02040503050406030204" pitchFamily="18" charset="0"/>
                                                    </a:rPr>
                                                  </m:ctrlPr>
                                                </m:sSubPr>
                                                <m:e>
                                                  <m:r>
                                                    <a:rPr lang="en-US" sz="3300" b="0" i="1" smtClean="0">
                                                      <a:latin typeface="Cambria Math" panose="02040503050406030204" pitchFamily="18" charset="0"/>
                                                      <a:ea typeface="Cambria Math" panose="02040503050406030204" pitchFamily="18" charset="0"/>
                                                    </a:rPr>
                                                    <m:t>𝐺</m:t>
                                                  </m:r>
                                                </m:e>
                                                <m:sub>
                                                  <m:sSub>
                                                    <m:sSubPr>
                                                      <m:ctrlPr>
                                                        <a:rPr lang="en-US" sz="3300" i="1">
                                                          <a:latin typeface="Cambria Math" panose="02040503050406030204" pitchFamily="18" charset="0"/>
                                                          <a:ea typeface="Cambria Math" panose="02040503050406030204" pitchFamily="18" charset="0"/>
                                                        </a:rPr>
                                                      </m:ctrlPr>
                                                    </m:sSubPr>
                                                    <m:e>
                                                      <m:r>
                                                        <a:rPr lang="en-US" sz="3300" i="1">
                                                          <a:latin typeface="Cambria Math" panose="02040503050406030204" pitchFamily="18" charset="0"/>
                                                          <a:ea typeface="Cambria Math" panose="02040503050406030204" pitchFamily="18" charset="0"/>
                                                        </a:rPr>
                                                        <m:t>𝜃</m:t>
                                                      </m:r>
                                                    </m:e>
                                                    <m:sub>
                                                      <m:r>
                                                        <a:rPr lang="en-US" sz="3300" i="1">
                                                          <a:latin typeface="Cambria Math" panose="02040503050406030204" pitchFamily="18" charset="0"/>
                                                          <a:ea typeface="Cambria Math" panose="02040503050406030204" pitchFamily="18" charset="0"/>
                                                        </a:rPr>
                                                        <m:t>𝐺</m:t>
                                                      </m:r>
                                                    </m:sub>
                                                  </m:sSub>
                                                </m:sub>
                                              </m:sSub>
                                              <m:d>
                                                <m:dPr>
                                                  <m:ctrlPr>
                                                    <a:rPr lang="en-US" sz="3300" b="0" i="1" smtClean="0">
                                                      <a:latin typeface="Cambria Math" panose="02040503050406030204" pitchFamily="18" charset="0"/>
                                                      <a:ea typeface="Cambria Math" panose="02040503050406030204" pitchFamily="18" charset="0"/>
                                                    </a:rPr>
                                                  </m:ctrlPr>
                                                </m:dPr>
                                                <m:e>
                                                  <m:r>
                                                    <a:rPr lang="en-US" sz="3300" i="1">
                                                      <a:latin typeface="Cambria Math" panose="02040503050406030204" pitchFamily="18" charset="0"/>
                                                      <a:ea typeface="Cambria Math" panose="02040503050406030204" pitchFamily="18" charset="0"/>
                                                    </a:rPr>
                                                    <m:t>𝑧</m:t>
                                                  </m:r>
                                                </m:e>
                                              </m:d>
                                            </m:e>
                                          </m:d>
                                        </m:e>
                                        <m:sub>
                                          <m:r>
                                            <a:rPr lang="en-US" sz="3300" b="0" i="1" smtClean="0">
                                              <a:latin typeface="Cambria Math" panose="02040503050406030204" pitchFamily="18" charset="0"/>
                                              <a:ea typeface="Cambria Math" panose="02040503050406030204" pitchFamily="18" charset="0"/>
                                            </a:rPr>
                                            <m:t> </m:t>
                                          </m:r>
                                        </m:sub>
                                      </m:sSub>
                                    </m:e>
                                  </m:d>
                                </m:e>
                              </m:d>
                              <m:r>
                                <m:rPr>
                                  <m:nor/>
                                </m:rPr>
                                <a:rPr lang="en-US" sz="3300" dirty="0"/>
                                <m:t> </m:t>
                              </m:r>
                            </m:e>
                          </m:func>
                        </m:e>
                      </m:func>
                    </m:oMath>
                  </m:oMathPara>
                </a14:m>
                <a:endParaRPr lang="en-US" sz="3300" dirty="0"/>
              </a:p>
              <a:p>
                <a:pPr>
                  <a:lnSpc>
                    <a:spcPct val="120000"/>
                  </a:lnSpc>
                </a:pPr>
                <a14:m>
                  <m:oMath xmlns:m="http://schemas.openxmlformats.org/officeDocument/2006/math">
                    <m:sSub>
                      <m:sSubPr>
                        <m:ctrlPr>
                          <a:rPr lang="en-US" sz="3400" i="1">
                            <a:latin typeface="Cambria Math" panose="02040503050406030204" pitchFamily="18" charset="0"/>
                            <a:ea typeface="Cambria Math" panose="02040503050406030204" pitchFamily="18" charset="0"/>
                          </a:rPr>
                        </m:ctrlPr>
                      </m:sSubPr>
                      <m:e>
                        <m:r>
                          <a:rPr lang="en-US" sz="3400" i="1">
                            <a:latin typeface="Cambria Math" panose="02040503050406030204" pitchFamily="18" charset="0"/>
                            <a:ea typeface="Cambria Math" panose="02040503050406030204" pitchFamily="18" charset="0"/>
                          </a:rPr>
                          <m:t>𝐸</m:t>
                        </m:r>
                      </m:e>
                      <m:sub>
                        <m:r>
                          <a:rPr lang="en-US" sz="3400" i="1">
                            <a:latin typeface="Cambria Math" panose="02040503050406030204" pitchFamily="18" charset="0"/>
                            <a:ea typeface="Cambria Math" panose="02040503050406030204" pitchFamily="18" charset="0"/>
                          </a:rPr>
                          <m:t>𝑥</m:t>
                        </m:r>
                        <m:r>
                          <a:rPr lang="en-US" sz="3400" i="1">
                            <a:latin typeface="Cambria Math" panose="02040503050406030204" pitchFamily="18" charset="0"/>
                            <a:ea typeface="Cambria Math" panose="02040503050406030204" pitchFamily="18" charset="0"/>
                          </a:rPr>
                          <m:t>~</m:t>
                        </m:r>
                        <m:sSub>
                          <m:sSubPr>
                            <m:ctrlPr>
                              <a:rPr lang="en-US" sz="3400" i="1">
                                <a:latin typeface="Cambria Math" panose="02040503050406030204" pitchFamily="18" charset="0"/>
                                <a:ea typeface="Cambria Math" panose="02040503050406030204" pitchFamily="18" charset="0"/>
                              </a:rPr>
                            </m:ctrlPr>
                          </m:sSubPr>
                          <m:e>
                            <m:r>
                              <a:rPr lang="en-US" sz="3400" i="1">
                                <a:latin typeface="Cambria Math" panose="02040503050406030204" pitchFamily="18" charset="0"/>
                                <a:ea typeface="Cambria Math" panose="02040503050406030204" pitchFamily="18" charset="0"/>
                              </a:rPr>
                              <m:t>𝑝</m:t>
                            </m:r>
                          </m:e>
                          <m:sub>
                            <m:r>
                              <a:rPr lang="en-US" sz="3400" i="1">
                                <a:latin typeface="Cambria Math" panose="02040503050406030204" pitchFamily="18" charset="0"/>
                                <a:ea typeface="Cambria Math" panose="02040503050406030204" pitchFamily="18" charset="0"/>
                              </a:rPr>
                              <m:t>𝑟</m:t>
                            </m:r>
                          </m:sub>
                        </m:sSub>
                        <m:r>
                          <a:rPr lang="en-US" sz="3400" i="1">
                            <a:latin typeface="Cambria Math" panose="02040503050406030204" pitchFamily="18" charset="0"/>
                            <a:ea typeface="Cambria Math" panose="02040503050406030204" pitchFamily="18" charset="0"/>
                          </a:rPr>
                          <m:t>(</m:t>
                        </m:r>
                        <m:r>
                          <a:rPr lang="en-US" sz="3400" i="1">
                            <a:latin typeface="Cambria Math" panose="02040503050406030204" pitchFamily="18" charset="0"/>
                            <a:ea typeface="Cambria Math" panose="02040503050406030204" pitchFamily="18" charset="0"/>
                          </a:rPr>
                          <m:t>𝑥</m:t>
                        </m:r>
                        <m:r>
                          <a:rPr lang="en-US" sz="3400" i="1">
                            <a:latin typeface="Cambria Math" panose="02040503050406030204" pitchFamily="18" charset="0"/>
                            <a:ea typeface="Cambria Math" panose="02040503050406030204" pitchFamily="18" charset="0"/>
                          </a:rPr>
                          <m:t>)</m:t>
                        </m:r>
                      </m:sub>
                    </m:sSub>
                    <m:d>
                      <m:dPr>
                        <m:begChr m:val="["/>
                        <m:endChr m:val="]"/>
                        <m:ctrlPr>
                          <a:rPr lang="en-US" sz="3400" i="1">
                            <a:latin typeface="Cambria Math" panose="02040503050406030204" pitchFamily="18" charset="0"/>
                            <a:ea typeface="Cambria Math" panose="02040503050406030204" pitchFamily="18" charset="0"/>
                          </a:rPr>
                        </m:ctrlPr>
                      </m:dPr>
                      <m:e>
                        <m:r>
                          <a:rPr lang="en-US" sz="3400" i="1">
                            <a:latin typeface="Cambria Math" panose="02040503050406030204" pitchFamily="18" charset="0"/>
                            <a:ea typeface="Cambria Math" panose="02040503050406030204" pitchFamily="18" charset="0"/>
                          </a:rPr>
                          <m:t>𝑙𝑜𝑔</m:t>
                        </m:r>
                        <m:d>
                          <m:dPr>
                            <m:ctrlPr>
                              <a:rPr lang="en-US" sz="3400" i="1">
                                <a:latin typeface="Cambria Math" panose="02040503050406030204" pitchFamily="18" charset="0"/>
                                <a:ea typeface="Cambria Math" panose="02040503050406030204" pitchFamily="18" charset="0"/>
                              </a:rPr>
                            </m:ctrlPr>
                          </m:dPr>
                          <m:e>
                            <m:sSub>
                              <m:sSubPr>
                                <m:ctrlPr>
                                  <a:rPr lang="en-US" sz="3400" i="1">
                                    <a:latin typeface="Cambria Math" panose="02040503050406030204" pitchFamily="18" charset="0"/>
                                    <a:ea typeface="Cambria Math" panose="02040503050406030204" pitchFamily="18" charset="0"/>
                                  </a:rPr>
                                </m:ctrlPr>
                              </m:sSubPr>
                              <m:e>
                                <m:r>
                                  <a:rPr lang="en-US" sz="3400" i="1">
                                    <a:latin typeface="Cambria Math" panose="02040503050406030204" pitchFamily="18" charset="0"/>
                                    <a:ea typeface="Cambria Math" panose="02040503050406030204" pitchFamily="18" charset="0"/>
                                  </a:rPr>
                                  <m:t>𝐷</m:t>
                                </m:r>
                              </m:e>
                              <m:sub>
                                <m:sSub>
                                  <m:sSubPr>
                                    <m:ctrlPr>
                                      <a:rPr lang="en-US" sz="3400" i="1">
                                        <a:latin typeface="Cambria Math" panose="02040503050406030204" pitchFamily="18" charset="0"/>
                                        <a:ea typeface="Cambria Math" panose="02040503050406030204" pitchFamily="18" charset="0"/>
                                      </a:rPr>
                                    </m:ctrlPr>
                                  </m:sSubPr>
                                  <m:e>
                                    <m:r>
                                      <a:rPr lang="en-US" sz="3400" i="1">
                                        <a:latin typeface="Cambria Math" panose="02040503050406030204" pitchFamily="18" charset="0"/>
                                        <a:ea typeface="Cambria Math" panose="02040503050406030204" pitchFamily="18" charset="0"/>
                                      </a:rPr>
                                      <m:t>𝜃</m:t>
                                    </m:r>
                                  </m:e>
                                  <m:sub>
                                    <m:r>
                                      <a:rPr lang="en-US" sz="3400" i="1">
                                        <a:latin typeface="Cambria Math" panose="02040503050406030204" pitchFamily="18" charset="0"/>
                                        <a:ea typeface="Cambria Math" panose="02040503050406030204" pitchFamily="18" charset="0"/>
                                      </a:rPr>
                                      <m:t>𝐷</m:t>
                                    </m:r>
                                  </m:sub>
                                </m:sSub>
                              </m:sub>
                            </m:sSub>
                            <m:r>
                              <a:rPr lang="en-US" sz="3400" i="1">
                                <a:latin typeface="Cambria Math" panose="02040503050406030204" pitchFamily="18" charset="0"/>
                                <a:ea typeface="Cambria Math" panose="02040503050406030204" pitchFamily="18" charset="0"/>
                              </a:rPr>
                              <m:t>(</m:t>
                            </m:r>
                            <m:r>
                              <a:rPr lang="en-US" sz="3400" i="1">
                                <a:latin typeface="Cambria Math" panose="02040503050406030204" pitchFamily="18" charset="0"/>
                                <a:ea typeface="Cambria Math" panose="02040503050406030204" pitchFamily="18" charset="0"/>
                              </a:rPr>
                              <m:t>𝑥</m:t>
                            </m:r>
                            <m:r>
                              <a:rPr lang="en-US" sz="3400" i="1">
                                <a:latin typeface="Cambria Math" panose="02040503050406030204" pitchFamily="18" charset="0"/>
                                <a:ea typeface="Cambria Math" panose="02040503050406030204" pitchFamily="18" charset="0"/>
                              </a:rPr>
                              <m:t>)</m:t>
                            </m:r>
                          </m:e>
                        </m:d>
                      </m:e>
                    </m:d>
                  </m:oMath>
                </a14:m>
                <a:r>
                  <a:rPr lang="en-US" sz="3400" dirty="0"/>
                  <a:t> is the expected value of the discriminator over the distribution of the real data, </a:t>
                </a:r>
                <a14:m>
                  <m:oMath xmlns:m="http://schemas.openxmlformats.org/officeDocument/2006/math">
                    <m:sSub>
                      <m:sSubPr>
                        <m:ctrlPr>
                          <a:rPr lang="en-US" sz="3400" i="1">
                            <a:latin typeface="Cambria Math" panose="02040503050406030204" pitchFamily="18" charset="0"/>
                            <a:ea typeface="Cambria Math" panose="02040503050406030204" pitchFamily="18" charset="0"/>
                          </a:rPr>
                        </m:ctrlPr>
                      </m:sSubPr>
                      <m:e>
                        <m:r>
                          <a:rPr lang="en-US" sz="3400" i="1">
                            <a:latin typeface="Cambria Math" panose="02040503050406030204" pitchFamily="18" charset="0"/>
                            <a:ea typeface="Cambria Math" panose="02040503050406030204" pitchFamily="18" charset="0"/>
                          </a:rPr>
                          <m:t>𝑝</m:t>
                        </m:r>
                      </m:e>
                      <m:sub>
                        <m:r>
                          <a:rPr lang="en-US" sz="3400" i="1">
                            <a:latin typeface="Cambria Math" panose="02040503050406030204" pitchFamily="18" charset="0"/>
                            <a:ea typeface="Cambria Math" panose="02040503050406030204" pitchFamily="18" charset="0"/>
                          </a:rPr>
                          <m:t>𝑟</m:t>
                        </m:r>
                      </m:sub>
                    </m:sSub>
                    <m:r>
                      <a:rPr lang="en-US" sz="3400" i="1">
                        <a:latin typeface="Cambria Math" panose="02040503050406030204" pitchFamily="18" charset="0"/>
                        <a:ea typeface="Cambria Math" panose="02040503050406030204" pitchFamily="18" charset="0"/>
                      </a:rPr>
                      <m:t>(</m:t>
                    </m:r>
                    <m:r>
                      <a:rPr lang="en-US" sz="3400" i="1">
                        <a:latin typeface="Cambria Math" panose="02040503050406030204" pitchFamily="18" charset="0"/>
                        <a:ea typeface="Cambria Math" panose="02040503050406030204" pitchFamily="18" charset="0"/>
                      </a:rPr>
                      <m:t>𝑥</m:t>
                    </m:r>
                    <m:r>
                      <a:rPr lang="en-US" sz="3400" i="1">
                        <a:latin typeface="Cambria Math" panose="02040503050406030204" pitchFamily="18" charset="0"/>
                        <a:ea typeface="Cambria Math" panose="02040503050406030204" pitchFamily="18" charset="0"/>
                      </a:rPr>
                      <m:t>)</m:t>
                    </m:r>
                  </m:oMath>
                </a14:m>
                <a:endParaRPr lang="en-US" sz="3400" dirty="0"/>
              </a:p>
              <a:p>
                <a:pPr lvl="1">
                  <a:lnSpc>
                    <a:spcPct val="120000"/>
                  </a:lnSpc>
                  <a:spcAft>
                    <a:spcPts val="1200"/>
                  </a:spcAft>
                </a:pPr>
                <a:r>
                  <a:rPr lang="en-US" sz="3400" dirty="0"/>
                  <a:t>Maximizing WRT </a:t>
                </a:r>
                <a14:m>
                  <m:oMath xmlns:m="http://schemas.openxmlformats.org/officeDocument/2006/math">
                    <m:sSub>
                      <m:sSubPr>
                        <m:ctrlPr>
                          <a:rPr lang="en-US" sz="3600" i="1">
                            <a:latin typeface="Cambria Math" panose="02040503050406030204" pitchFamily="18" charset="0"/>
                          </a:rPr>
                        </m:ctrlPr>
                      </m:sSubPr>
                      <m:e>
                        <m:r>
                          <a:rPr lang="en-US" sz="3600" i="1">
                            <a:latin typeface="Cambria Math" panose="02040503050406030204" pitchFamily="18" charset="0"/>
                            <a:ea typeface="Cambria Math" panose="02040503050406030204" pitchFamily="18" charset="0"/>
                          </a:rPr>
                          <m:t>𝜃</m:t>
                        </m:r>
                      </m:e>
                      <m:sub>
                        <m:r>
                          <a:rPr lang="en-US" sz="3600" i="1">
                            <a:latin typeface="Cambria Math" panose="02040503050406030204" pitchFamily="18" charset="0"/>
                          </a:rPr>
                          <m:t>𝐷</m:t>
                        </m:r>
                      </m:sub>
                    </m:sSub>
                  </m:oMath>
                </a14:m>
                <a:r>
                  <a:rPr lang="en-US" sz="3400" dirty="0"/>
                  <a:t> means discriminator optimally recognizes real data  </a:t>
                </a:r>
              </a:p>
              <a:p>
                <a:pPr>
                  <a:lnSpc>
                    <a:spcPct val="120000"/>
                  </a:lnSpc>
                </a:pPr>
                <a14:m>
                  <m:oMath xmlns:m="http://schemas.openxmlformats.org/officeDocument/2006/math">
                    <m:sSub>
                      <m:sSubPr>
                        <m:ctrlPr>
                          <a:rPr lang="en-US" sz="3400" i="1">
                            <a:latin typeface="Cambria Math" panose="02040503050406030204" pitchFamily="18" charset="0"/>
                            <a:ea typeface="Cambria Math" panose="02040503050406030204" pitchFamily="18" charset="0"/>
                          </a:rPr>
                        </m:ctrlPr>
                      </m:sSubPr>
                      <m:e>
                        <m:r>
                          <a:rPr lang="en-US" sz="3400" i="1">
                            <a:latin typeface="Cambria Math" panose="02040503050406030204" pitchFamily="18" charset="0"/>
                            <a:ea typeface="Cambria Math" panose="02040503050406030204" pitchFamily="18" charset="0"/>
                          </a:rPr>
                          <m:t>𝐸</m:t>
                        </m:r>
                      </m:e>
                      <m:sub>
                        <m:r>
                          <a:rPr lang="en-US" sz="3400" i="1">
                            <a:latin typeface="Cambria Math" panose="02040503050406030204" pitchFamily="18" charset="0"/>
                            <a:ea typeface="Cambria Math" panose="02040503050406030204" pitchFamily="18" charset="0"/>
                          </a:rPr>
                          <m:t>𝑧</m:t>
                        </m:r>
                        <m:r>
                          <a:rPr lang="en-US" sz="3400" i="1">
                            <a:latin typeface="Cambria Math" panose="02040503050406030204" pitchFamily="18" charset="0"/>
                            <a:ea typeface="Cambria Math" panose="02040503050406030204" pitchFamily="18" charset="0"/>
                          </a:rPr>
                          <m:t>~</m:t>
                        </m:r>
                        <m:sSub>
                          <m:sSubPr>
                            <m:ctrlPr>
                              <a:rPr lang="en-US" sz="3400" i="1">
                                <a:latin typeface="Cambria Math" panose="02040503050406030204" pitchFamily="18" charset="0"/>
                                <a:ea typeface="Cambria Math" panose="02040503050406030204" pitchFamily="18" charset="0"/>
                              </a:rPr>
                            </m:ctrlPr>
                          </m:sSubPr>
                          <m:e>
                            <m:r>
                              <a:rPr lang="en-US" sz="3400" i="1">
                                <a:latin typeface="Cambria Math" panose="02040503050406030204" pitchFamily="18" charset="0"/>
                                <a:ea typeface="Cambria Math" panose="02040503050406030204" pitchFamily="18" charset="0"/>
                              </a:rPr>
                              <m:t>𝑝</m:t>
                            </m:r>
                          </m:e>
                          <m:sub>
                            <m:r>
                              <a:rPr lang="en-US" sz="3400" i="1">
                                <a:latin typeface="Cambria Math" panose="02040503050406030204" pitchFamily="18" charset="0"/>
                                <a:ea typeface="Cambria Math" panose="02040503050406030204" pitchFamily="18" charset="0"/>
                              </a:rPr>
                              <m:t>𝑔</m:t>
                            </m:r>
                          </m:sub>
                        </m:sSub>
                        <m:r>
                          <a:rPr lang="en-US" sz="3400" i="1">
                            <a:latin typeface="Cambria Math" panose="02040503050406030204" pitchFamily="18" charset="0"/>
                            <a:ea typeface="Cambria Math" panose="02040503050406030204" pitchFamily="18" charset="0"/>
                          </a:rPr>
                          <m:t>(</m:t>
                        </m:r>
                        <m:r>
                          <a:rPr lang="en-US" sz="3400" i="1">
                            <a:latin typeface="Cambria Math" panose="02040503050406030204" pitchFamily="18" charset="0"/>
                            <a:ea typeface="Cambria Math" panose="02040503050406030204" pitchFamily="18" charset="0"/>
                          </a:rPr>
                          <m:t>𝑧</m:t>
                        </m:r>
                        <m:r>
                          <a:rPr lang="en-US" sz="3400" i="1">
                            <a:latin typeface="Cambria Math" panose="02040503050406030204" pitchFamily="18" charset="0"/>
                            <a:ea typeface="Cambria Math" panose="02040503050406030204" pitchFamily="18" charset="0"/>
                          </a:rPr>
                          <m:t>)</m:t>
                        </m:r>
                      </m:sub>
                    </m:sSub>
                    <m:d>
                      <m:dPr>
                        <m:begChr m:val="["/>
                        <m:endChr m:val="]"/>
                        <m:ctrlPr>
                          <a:rPr lang="en-US" sz="3400" i="1">
                            <a:latin typeface="Cambria Math" panose="02040503050406030204" pitchFamily="18" charset="0"/>
                            <a:ea typeface="Cambria Math" panose="02040503050406030204" pitchFamily="18" charset="0"/>
                          </a:rPr>
                        </m:ctrlPr>
                      </m:dPr>
                      <m:e>
                        <m:r>
                          <a:rPr lang="en-US" sz="3400" i="1">
                            <a:latin typeface="Cambria Math" panose="02040503050406030204" pitchFamily="18" charset="0"/>
                            <a:ea typeface="Cambria Math" panose="02040503050406030204" pitchFamily="18" charset="0"/>
                          </a:rPr>
                          <m:t>𝑙𝑜𝑔</m:t>
                        </m:r>
                        <m:d>
                          <m:dPr>
                            <m:ctrlPr>
                              <a:rPr lang="en-US" sz="3400" i="1">
                                <a:latin typeface="Cambria Math" panose="02040503050406030204" pitchFamily="18" charset="0"/>
                                <a:ea typeface="Cambria Math" panose="02040503050406030204" pitchFamily="18" charset="0"/>
                              </a:rPr>
                            </m:ctrlPr>
                          </m:dPr>
                          <m:e>
                            <m:sSub>
                              <m:sSubPr>
                                <m:ctrlPr>
                                  <a:rPr lang="en-US" sz="3400" i="1">
                                    <a:latin typeface="Cambria Math" panose="02040503050406030204" pitchFamily="18" charset="0"/>
                                    <a:ea typeface="Cambria Math" panose="02040503050406030204" pitchFamily="18" charset="0"/>
                                  </a:rPr>
                                </m:ctrlPr>
                              </m:sSubPr>
                              <m:e>
                                <m:r>
                                  <a:rPr lang="en-US" sz="3400" i="1">
                                    <a:latin typeface="Cambria Math" panose="02040503050406030204" pitchFamily="18" charset="0"/>
                                    <a:ea typeface="Cambria Math" panose="02040503050406030204" pitchFamily="18" charset="0"/>
                                  </a:rPr>
                                  <m:t>1−</m:t>
                                </m:r>
                                <m:r>
                                  <a:rPr lang="en-US" sz="3400" i="1">
                                    <a:latin typeface="Cambria Math" panose="02040503050406030204" pitchFamily="18" charset="0"/>
                                    <a:ea typeface="Cambria Math" panose="02040503050406030204" pitchFamily="18" charset="0"/>
                                  </a:rPr>
                                  <m:t>𝐷</m:t>
                                </m:r>
                                <m:d>
                                  <m:dPr>
                                    <m:ctrlPr>
                                      <a:rPr lang="en-US" sz="3400" i="1">
                                        <a:latin typeface="Cambria Math" panose="02040503050406030204" pitchFamily="18" charset="0"/>
                                        <a:ea typeface="Cambria Math" panose="02040503050406030204" pitchFamily="18" charset="0"/>
                                      </a:rPr>
                                    </m:ctrlPr>
                                  </m:dPr>
                                  <m:e>
                                    <m:sSub>
                                      <m:sSubPr>
                                        <m:ctrlPr>
                                          <a:rPr lang="en-US" sz="3400" i="1">
                                            <a:latin typeface="Cambria Math" panose="02040503050406030204" pitchFamily="18" charset="0"/>
                                            <a:ea typeface="Cambria Math" panose="02040503050406030204" pitchFamily="18" charset="0"/>
                                          </a:rPr>
                                        </m:ctrlPr>
                                      </m:sSubPr>
                                      <m:e>
                                        <m:r>
                                          <a:rPr lang="en-US" sz="3400" i="1">
                                            <a:latin typeface="Cambria Math" panose="02040503050406030204" pitchFamily="18" charset="0"/>
                                            <a:ea typeface="Cambria Math" panose="02040503050406030204" pitchFamily="18" charset="0"/>
                                          </a:rPr>
                                          <m:t>𝐺</m:t>
                                        </m:r>
                                      </m:e>
                                      <m:sub>
                                        <m:sSub>
                                          <m:sSubPr>
                                            <m:ctrlPr>
                                              <a:rPr lang="en-US" sz="3400" i="1">
                                                <a:latin typeface="Cambria Math" panose="02040503050406030204" pitchFamily="18" charset="0"/>
                                                <a:ea typeface="Cambria Math" panose="02040503050406030204" pitchFamily="18" charset="0"/>
                                              </a:rPr>
                                            </m:ctrlPr>
                                          </m:sSubPr>
                                          <m:e>
                                            <m:r>
                                              <a:rPr lang="en-US" sz="3400" i="1">
                                                <a:latin typeface="Cambria Math" panose="02040503050406030204" pitchFamily="18" charset="0"/>
                                                <a:ea typeface="Cambria Math" panose="02040503050406030204" pitchFamily="18" charset="0"/>
                                              </a:rPr>
                                              <m:t>𝜃</m:t>
                                            </m:r>
                                          </m:e>
                                          <m:sub>
                                            <m:r>
                                              <a:rPr lang="en-US" sz="3400" i="1">
                                                <a:latin typeface="Cambria Math" panose="02040503050406030204" pitchFamily="18" charset="0"/>
                                                <a:ea typeface="Cambria Math" panose="02040503050406030204" pitchFamily="18" charset="0"/>
                                              </a:rPr>
                                              <m:t>𝐺</m:t>
                                            </m:r>
                                          </m:sub>
                                        </m:sSub>
                                      </m:sub>
                                    </m:sSub>
                                    <m:d>
                                      <m:dPr>
                                        <m:ctrlPr>
                                          <a:rPr lang="en-US" sz="3400" i="1">
                                            <a:latin typeface="Cambria Math" panose="02040503050406030204" pitchFamily="18" charset="0"/>
                                            <a:ea typeface="Cambria Math" panose="02040503050406030204" pitchFamily="18" charset="0"/>
                                          </a:rPr>
                                        </m:ctrlPr>
                                      </m:dPr>
                                      <m:e>
                                        <m:r>
                                          <a:rPr lang="en-US" sz="3400" i="1">
                                            <a:latin typeface="Cambria Math" panose="02040503050406030204" pitchFamily="18" charset="0"/>
                                            <a:ea typeface="Cambria Math" panose="02040503050406030204" pitchFamily="18" charset="0"/>
                                          </a:rPr>
                                          <m:t>𝑧</m:t>
                                        </m:r>
                                      </m:e>
                                    </m:d>
                                  </m:e>
                                </m:d>
                              </m:e>
                              <m:sub>
                                <m:r>
                                  <a:rPr lang="en-US" sz="3400" i="1">
                                    <a:latin typeface="Cambria Math" panose="02040503050406030204" pitchFamily="18" charset="0"/>
                                    <a:ea typeface="Cambria Math" panose="02040503050406030204" pitchFamily="18" charset="0"/>
                                  </a:rPr>
                                  <m:t> </m:t>
                                </m:r>
                              </m:sub>
                            </m:sSub>
                          </m:e>
                        </m:d>
                      </m:e>
                    </m:d>
                  </m:oMath>
                </a14:m>
                <a:r>
                  <a:rPr lang="en-US" sz="3400" dirty="0"/>
                  <a:t> is one minus the expected value of the discriminator over the distribution of the generated data, </a:t>
                </a:r>
                <a14:m>
                  <m:oMath xmlns:m="http://schemas.openxmlformats.org/officeDocument/2006/math">
                    <m:sSub>
                      <m:sSubPr>
                        <m:ctrlPr>
                          <a:rPr lang="en-US" sz="3400" i="1">
                            <a:latin typeface="Cambria Math" panose="02040503050406030204" pitchFamily="18" charset="0"/>
                            <a:ea typeface="Cambria Math" panose="02040503050406030204" pitchFamily="18" charset="0"/>
                          </a:rPr>
                        </m:ctrlPr>
                      </m:sSubPr>
                      <m:e>
                        <m:r>
                          <a:rPr lang="en-US" sz="3400" i="1">
                            <a:latin typeface="Cambria Math" panose="02040503050406030204" pitchFamily="18" charset="0"/>
                            <a:ea typeface="Cambria Math" panose="02040503050406030204" pitchFamily="18" charset="0"/>
                          </a:rPr>
                          <m:t>𝑥</m:t>
                        </m:r>
                      </m:e>
                      <m:sub>
                        <m:sSub>
                          <m:sSubPr>
                            <m:ctrlPr>
                              <a:rPr lang="en-US" sz="3400" i="1">
                                <a:latin typeface="Cambria Math" panose="02040503050406030204" pitchFamily="18" charset="0"/>
                                <a:ea typeface="Cambria Math" panose="02040503050406030204" pitchFamily="18" charset="0"/>
                              </a:rPr>
                            </m:ctrlPr>
                          </m:sSubPr>
                          <m:e>
                            <m:r>
                              <a:rPr lang="en-US" sz="3400" i="1">
                                <a:latin typeface="Cambria Math" panose="02040503050406030204" pitchFamily="18" charset="0"/>
                                <a:ea typeface="Cambria Math" panose="02040503050406030204" pitchFamily="18" charset="0"/>
                              </a:rPr>
                              <m:t>𝜃</m:t>
                            </m:r>
                          </m:e>
                          <m:sub>
                            <m:r>
                              <a:rPr lang="en-US" sz="3400" i="1">
                                <a:latin typeface="Cambria Math" panose="02040503050406030204" pitchFamily="18" charset="0"/>
                                <a:ea typeface="Cambria Math" panose="02040503050406030204" pitchFamily="18" charset="0"/>
                              </a:rPr>
                              <m:t>𝐺</m:t>
                            </m:r>
                          </m:sub>
                        </m:sSub>
                      </m:sub>
                    </m:sSub>
                    <m:r>
                      <a:rPr lang="en-US" sz="3400" b="0" i="1" smtClean="0">
                        <a:latin typeface="Cambria Math" panose="02040503050406030204" pitchFamily="18" charset="0"/>
                        <a:ea typeface="Cambria Math" panose="02040503050406030204" pitchFamily="18" charset="0"/>
                      </a:rPr>
                      <m:t>=</m:t>
                    </m:r>
                    <m:sSub>
                      <m:sSubPr>
                        <m:ctrlPr>
                          <a:rPr lang="en-US" sz="3400" i="1">
                            <a:latin typeface="Cambria Math" panose="02040503050406030204" pitchFamily="18" charset="0"/>
                            <a:ea typeface="Cambria Math" panose="02040503050406030204" pitchFamily="18" charset="0"/>
                          </a:rPr>
                        </m:ctrlPr>
                      </m:sSubPr>
                      <m:e>
                        <m:r>
                          <a:rPr lang="en-US" sz="3400" i="1">
                            <a:latin typeface="Cambria Math" panose="02040503050406030204" pitchFamily="18" charset="0"/>
                            <a:ea typeface="Cambria Math" panose="02040503050406030204" pitchFamily="18" charset="0"/>
                          </a:rPr>
                          <m:t>𝐺</m:t>
                        </m:r>
                      </m:e>
                      <m:sub>
                        <m:sSub>
                          <m:sSubPr>
                            <m:ctrlPr>
                              <a:rPr lang="en-US" sz="3400" i="1">
                                <a:latin typeface="Cambria Math" panose="02040503050406030204" pitchFamily="18" charset="0"/>
                                <a:ea typeface="Cambria Math" panose="02040503050406030204" pitchFamily="18" charset="0"/>
                              </a:rPr>
                            </m:ctrlPr>
                          </m:sSubPr>
                          <m:e>
                            <m:r>
                              <a:rPr lang="en-US" sz="3400" i="1">
                                <a:latin typeface="Cambria Math" panose="02040503050406030204" pitchFamily="18" charset="0"/>
                                <a:ea typeface="Cambria Math" panose="02040503050406030204" pitchFamily="18" charset="0"/>
                              </a:rPr>
                              <m:t>𝜃</m:t>
                            </m:r>
                          </m:e>
                          <m:sub>
                            <m:r>
                              <a:rPr lang="en-US" sz="3400" i="1">
                                <a:latin typeface="Cambria Math" panose="02040503050406030204" pitchFamily="18" charset="0"/>
                                <a:ea typeface="Cambria Math" panose="02040503050406030204" pitchFamily="18" charset="0"/>
                              </a:rPr>
                              <m:t>𝐺</m:t>
                            </m:r>
                          </m:sub>
                        </m:sSub>
                      </m:sub>
                    </m:sSub>
                    <m:d>
                      <m:dPr>
                        <m:ctrlPr>
                          <a:rPr lang="en-US" sz="3400" i="1">
                            <a:latin typeface="Cambria Math" panose="02040503050406030204" pitchFamily="18" charset="0"/>
                            <a:ea typeface="Cambria Math" panose="02040503050406030204" pitchFamily="18" charset="0"/>
                          </a:rPr>
                        </m:ctrlPr>
                      </m:dPr>
                      <m:e>
                        <m:r>
                          <a:rPr lang="en-US" sz="3400" i="1">
                            <a:latin typeface="Cambria Math" panose="02040503050406030204" pitchFamily="18" charset="0"/>
                            <a:ea typeface="Cambria Math" panose="02040503050406030204" pitchFamily="18" charset="0"/>
                          </a:rPr>
                          <m:t>𝑧</m:t>
                        </m:r>
                      </m:e>
                    </m:d>
                  </m:oMath>
                </a14:m>
                <a:endParaRPr lang="en-US" sz="3400" dirty="0"/>
              </a:p>
              <a:p>
                <a:pPr lvl="1">
                  <a:lnSpc>
                    <a:spcPct val="120000"/>
                  </a:lnSpc>
                  <a:spcAft>
                    <a:spcPts val="1200"/>
                  </a:spcAft>
                </a:pPr>
                <a:r>
                  <a:rPr lang="en-US" sz="3400" dirty="0"/>
                  <a:t>Minimizing WRT </a:t>
                </a:r>
                <a14:m>
                  <m:oMath xmlns:m="http://schemas.openxmlformats.org/officeDocument/2006/math">
                    <m:sSub>
                      <m:sSubPr>
                        <m:ctrlPr>
                          <a:rPr lang="en-US" sz="3600" i="1">
                            <a:latin typeface="Cambria Math" panose="02040503050406030204" pitchFamily="18" charset="0"/>
                          </a:rPr>
                        </m:ctrlPr>
                      </m:sSubPr>
                      <m:e>
                        <m:r>
                          <a:rPr lang="en-US" sz="3600" i="1">
                            <a:latin typeface="Cambria Math" panose="02040503050406030204" pitchFamily="18" charset="0"/>
                            <a:ea typeface="Cambria Math" panose="02040503050406030204" pitchFamily="18" charset="0"/>
                          </a:rPr>
                          <m:t>𝜃</m:t>
                        </m:r>
                      </m:e>
                      <m:sub>
                        <m:r>
                          <a:rPr lang="en-US" sz="3600" i="1">
                            <a:latin typeface="Cambria Math" panose="02040503050406030204" pitchFamily="18" charset="0"/>
                            <a:ea typeface="Cambria Math" panose="02040503050406030204" pitchFamily="18" charset="0"/>
                          </a:rPr>
                          <m:t>𝐺</m:t>
                        </m:r>
                      </m:sub>
                    </m:sSub>
                  </m:oMath>
                </a14:m>
                <a:r>
                  <a:rPr lang="en-US" sz="3400" dirty="0"/>
                  <a:t> means generator optimally fools discriminator</a:t>
                </a:r>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9"/>
                <a:ext cx="10992391" cy="5593468"/>
              </a:xfrm>
              <a:blipFill>
                <a:blip r:embed="rId2"/>
                <a:stretch>
                  <a:fillRect l="-1109" t="-2941"/>
                </a:stretch>
              </a:blipFill>
            </p:spPr>
            <p:txBody>
              <a:bodyPr/>
              <a:lstStyle/>
              <a:p>
                <a:r>
                  <a:rPr lang="en-US">
                    <a:noFill/>
                  </a:rPr>
                  <a:t> </a:t>
                </a:r>
              </a:p>
            </p:txBody>
          </p:sp>
        </mc:Fallback>
      </mc:AlternateContent>
    </p:spTree>
    <p:extLst>
      <p:ext uri="{BB962C8B-B14F-4D97-AF65-F5344CB8AC3E}">
        <p14:creationId xmlns:p14="http://schemas.microsoft.com/office/powerpoint/2010/main" val="3567317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24EA89-2AAF-A51B-694D-2A4D338B320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8133A2C-F40E-96DF-EEDC-70718C6E04F1}"/>
              </a:ext>
            </a:extLst>
          </p:cNvPr>
          <p:cNvSpPr>
            <a:spLocks noGrp="1"/>
          </p:cNvSpPr>
          <p:nvPr>
            <p:ph type="title"/>
          </p:nvPr>
        </p:nvSpPr>
        <p:spPr>
          <a:xfrm>
            <a:off x="789301" y="140193"/>
            <a:ext cx="10515600" cy="872004"/>
          </a:xfrm>
        </p:spPr>
        <p:txBody>
          <a:bodyPr>
            <a:normAutofit/>
          </a:bodyPr>
          <a:lstStyle/>
          <a:p>
            <a:r>
              <a:rPr lang="en-US" sz="4000" dirty="0">
                <a:latin typeface="+mn-lt"/>
              </a:rPr>
              <a:t>Introduction to GANs </a:t>
            </a:r>
          </a:p>
        </p:txBody>
      </p:sp>
      <p:sp>
        <p:nvSpPr>
          <p:cNvPr id="3" name="Content Placeholder 2">
            <a:extLst>
              <a:ext uri="{FF2B5EF4-FFF2-40B4-BE49-F238E27FC236}">
                <a16:creationId xmlns:a16="http://schemas.microsoft.com/office/drawing/2014/main" id="{4B4E9330-0F5C-E43D-C10B-F077C912A42D}"/>
              </a:ext>
            </a:extLst>
          </p:cNvPr>
          <p:cNvSpPr>
            <a:spLocks noGrp="1"/>
          </p:cNvSpPr>
          <p:nvPr>
            <p:ph idx="1"/>
          </p:nvPr>
        </p:nvSpPr>
        <p:spPr>
          <a:xfrm>
            <a:off x="789301" y="1124339"/>
            <a:ext cx="10515600" cy="5593468"/>
          </a:xfrm>
        </p:spPr>
        <p:txBody>
          <a:bodyPr/>
          <a:lstStyle/>
          <a:p>
            <a:pPr marL="0" indent="0">
              <a:buNone/>
            </a:pPr>
            <a:r>
              <a:rPr lang="en-US" dirty="0"/>
              <a:t>Why do we need other generative models?  </a:t>
            </a:r>
          </a:p>
          <a:p>
            <a:r>
              <a:rPr lang="en-US" dirty="0"/>
              <a:t>GANs are effective image generators</a:t>
            </a:r>
          </a:p>
          <a:p>
            <a:r>
              <a:rPr lang="en-US" dirty="0"/>
              <a:t>GANs are used for other generative tasks</a:t>
            </a:r>
          </a:p>
          <a:p>
            <a:pPr lvl="1"/>
            <a:r>
              <a:rPr lang="en-US" dirty="0"/>
              <a:t>Segmentation of images</a:t>
            </a:r>
          </a:p>
          <a:p>
            <a:pPr lvl="1"/>
            <a:r>
              <a:rPr lang="en-US" dirty="0"/>
              <a:t>3-D depth maps</a:t>
            </a:r>
          </a:p>
          <a:p>
            <a:pPr lvl="1"/>
            <a:r>
              <a:rPr lang="en-US" dirty="0"/>
              <a:t>…</a:t>
            </a:r>
          </a:p>
          <a:p>
            <a:r>
              <a:rPr lang="en-US" dirty="0"/>
              <a:t>But, GANs are </a:t>
            </a:r>
            <a:r>
              <a:rPr lang="en-US" b="1" dirty="0"/>
              <a:t>notoriously hard to train</a:t>
            </a:r>
          </a:p>
          <a:p>
            <a:pPr lvl="1"/>
            <a:r>
              <a:rPr lang="en-US" dirty="0"/>
              <a:t>GANs can easily learn the wrong distribution</a:t>
            </a:r>
          </a:p>
          <a:p>
            <a:pPr lvl="1"/>
            <a:r>
              <a:rPr lang="en-US" dirty="0"/>
              <a:t>GAN loss function can focus on just one mode of the distribution, known as </a:t>
            </a:r>
            <a:r>
              <a:rPr lang="en-US" b="1" dirty="0"/>
              <a:t>mode collapse</a:t>
            </a:r>
          </a:p>
          <a:p>
            <a:pPr marL="0" indent="0">
              <a:buNone/>
            </a:pPr>
            <a:r>
              <a:rPr lang="en-US" dirty="0">
                <a:hlinkClick r:id="rId2"/>
              </a:rPr>
              <a:t>Christopher Beckham’s blog post with practical advice on training GANs</a:t>
            </a:r>
            <a:endParaRPr lang="en-US" b="1" dirty="0"/>
          </a:p>
        </p:txBody>
      </p:sp>
    </p:spTree>
    <p:extLst>
      <p:ext uri="{BB962C8B-B14F-4D97-AF65-F5344CB8AC3E}">
        <p14:creationId xmlns:p14="http://schemas.microsoft.com/office/powerpoint/2010/main" val="38917174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Autoencoders, VAEs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2844209"/>
                <a:ext cx="10515600" cy="3944680"/>
              </a:xfrm>
            </p:spPr>
            <p:txBody>
              <a:bodyPr>
                <a:normAutofit lnSpcReduction="10000"/>
              </a:bodyPr>
              <a:lstStyle/>
              <a:p>
                <a:pPr marL="0" indent="0">
                  <a:buNone/>
                </a:pPr>
                <a:r>
                  <a:rPr lang="en-US" dirty="0"/>
                  <a:t>VAEs are useful building blocks for more sophisticated algorithms  </a:t>
                </a:r>
              </a:p>
              <a:p>
                <a:r>
                  <a:rPr lang="en-US" dirty="0"/>
                  <a:t>VAEs learn an </a:t>
                </a:r>
                <a:r>
                  <a:rPr lang="en-US" b="1" dirty="0"/>
                  <a:t>encoder</a:t>
                </a:r>
                <a:r>
                  <a:rPr lang="en-US" dirty="0"/>
                  <a:t> and </a:t>
                </a:r>
                <a:r>
                  <a:rPr lang="en-US" b="1" dirty="0"/>
                  <a:t>decoder</a:t>
                </a:r>
                <a:r>
                  <a:rPr lang="en-US" dirty="0"/>
                  <a:t> to create a </a:t>
                </a:r>
                <a:r>
                  <a:rPr lang="en-US" b="1" dirty="0"/>
                  <a:t>latent variable space</a:t>
                </a:r>
                <a:r>
                  <a:rPr lang="en-US" dirty="0"/>
                  <a:t>, </a:t>
                </a:r>
                <a14:m>
                  <m:oMath xmlns:m="http://schemas.openxmlformats.org/officeDocument/2006/math">
                    <m:r>
                      <a:rPr lang="en-US" b="1" i="1" smtClean="0">
                        <a:latin typeface="Cambria Math" panose="02040503050406030204" pitchFamily="18" charset="0"/>
                      </a:rPr>
                      <m:t>𝒛</m:t>
                    </m:r>
                  </m:oMath>
                </a14:m>
                <a:endParaRPr lang="en-US" b="1" dirty="0"/>
              </a:p>
              <a:p>
                <a:r>
                  <a:rPr lang="en-US" dirty="0"/>
                  <a:t>VAEs learn by reducing the error between the input, </a:t>
                </a:r>
                <a14:m>
                  <m:oMath xmlns:m="http://schemas.openxmlformats.org/officeDocument/2006/math">
                    <m:r>
                      <a:rPr lang="en-US" b="1" i="1" smtClean="0">
                        <a:latin typeface="Cambria Math" panose="02040503050406030204" pitchFamily="18" charset="0"/>
                      </a:rPr>
                      <m:t>𝒙</m:t>
                    </m:r>
                  </m:oMath>
                </a14:m>
                <a:r>
                  <a:rPr lang="en-US" dirty="0"/>
                  <a:t>, and the output, </a:t>
                </a:r>
                <a14:m>
                  <m:oMath xmlns:m="http://schemas.openxmlformats.org/officeDocument/2006/math">
                    <m:r>
                      <a:rPr lang="en-US" b="1" i="1" smtClean="0">
                        <a:latin typeface="Cambria Math" panose="02040503050406030204" pitchFamily="18" charset="0"/>
                      </a:rPr>
                      <m:t>𝒙</m:t>
                    </m:r>
                    <m:r>
                      <a:rPr lang="en-US" b="1" i="1" smtClean="0">
                        <a:latin typeface="Cambria Math" panose="02040503050406030204" pitchFamily="18" charset="0"/>
                      </a:rPr>
                      <m:t>′</m:t>
                    </m:r>
                  </m:oMath>
                </a14:m>
                <a:endParaRPr lang="en-US" b="1" dirty="0"/>
              </a:p>
              <a:p>
                <a:r>
                  <a:rPr lang="en-US" dirty="0"/>
                  <a:t>To improve learning, the latent variable space is lower dimensional than the input space    </a:t>
                </a:r>
              </a:p>
              <a:p>
                <a:r>
                  <a:rPr lang="en-US" dirty="0"/>
                  <a:t>Single low dimensional latent space limits the complexity of image distribution that can be learned      </a:t>
                </a:r>
              </a:p>
              <a:p>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2844209"/>
                <a:ext cx="10515600" cy="3944680"/>
              </a:xfrm>
              <a:blipFill>
                <a:blip r:embed="rId2"/>
                <a:stretch>
                  <a:fillRect l="-1159" t="-3555" r="-1043"/>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987CCB77-D15D-23B4-CCEA-B7E3DAB97D85}"/>
              </a:ext>
            </a:extLst>
          </p:cNvPr>
          <p:cNvPicPr>
            <a:picLocks noChangeAspect="1"/>
          </p:cNvPicPr>
          <p:nvPr/>
        </p:nvPicPr>
        <p:blipFill>
          <a:blip r:embed="rId3"/>
          <a:stretch>
            <a:fillRect/>
          </a:stretch>
        </p:blipFill>
        <p:spPr>
          <a:xfrm>
            <a:off x="887099" y="953384"/>
            <a:ext cx="9708245" cy="1672857"/>
          </a:xfrm>
          <a:prstGeom prst="rect">
            <a:avLst/>
          </a:prstGeom>
        </p:spPr>
      </p:pic>
    </p:spTree>
    <p:extLst>
      <p:ext uri="{BB962C8B-B14F-4D97-AF65-F5344CB8AC3E}">
        <p14:creationId xmlns:p14="http://schemas.microsoft.com/office/powerpoint/2010/main" val="130115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Flow-Based Models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629813" y="2794437"/>
                <a:ext cx="10515600" cy="3944680"/>
              </a:xfrm>
            </p:spPr>
            <p:txBody>
              <a:bodyPr>
                <a:normAutofit lnSpcReduction="10000"/>
              </a:bodyPr>
              <a:lstStyle/>
              <a:p>
                <a:pPr marL="0" indent="0">
                  <a:buNone/>
                </a:pPr>
                <a:r>
                  <a:rPr lang="en-US" dirty="0"/>
                  <a:t>Flow-based models directly estimate a probability distribution which can be inverted to generate images   </a:t>
                </a:r>
              </a:p>
              <a:p>
                <a:r>
                  <a:rPr lang="en-US" dirty="0"/>
                  <a:t>The forward function, </a:t>
                </a: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1" i="1" smtClean="0">
                            <a:latin typeface="Cambria Math" panose="02040503050406030204" pitchFamily="18" charset="0"/>
                          </a:rPr>
                          <m:t>𝒙</m:t>
                        </m:r>
                      </m:e>
                    </m:d>
                  </m:oMath>
                </a14:m>
                <a:r>
                  <a:rPr lang="en-US" dirty="0"/>
                  <a:t>, transforms image data, </a:t>
                </a:r>
                <a14:m>
                  <m:oMath xmlns:m="http://schemas.openxmlformats.org/officeDocument/2006/math">
                    <m:r>
                      <a:rPr lang="en-US" b="1" i="1" smtClean="0">
                        <a:latin typeface="Cambria Math" panose="02040503050406030204" pitchFamily="18" charset="0"/>
                      </a:rPr>
                      <m:t>𝒙</m:t>
                    </m:r>
                  </m:oMath>
                </a14:m>
                <a:r>
                  <a:rPr lang="en-US" dirty="0"/>
                  <a:t>, to a latent space, </a:t>
                </a:r>
                <a14:m>
                  <m:oMath xmlns:m="http://schemas.openxmlformats.org/officeDocument/2006/math">
                    <m:r>
                      <a:rPr lang="en-US" b="1" i="1" smtClean="0">
                        <a:latin typeface="Cambria Math" panose="02040503050406030204" pitchFamily="18" charset="0"/>
                      </a:rPr>
                      <m:t>𝒛</m:t>
                    </m:r>
                  </m:oMath>
                </a14:m>
                <a:r>
                  <a:rPr lang="en-US" dirty="0"/>
                  <a:t>  </a:t>
                </a:r>
              </a:p>
              <a:p>
                <a:r>
                  <a:rPr lang="en-US" dirty="0"/>
                  <a:t>Inverse function,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𝑓</m:t>
                        </m:r>
                      </m:e>
                      <m:sup>
                        <m:r>
                          <a:rPr lang="en-US" b="0" i="1" smtClean="0">
                            <a:latin typeface="Cambria Math" panose="02040503050406030204" pitchFamily="18" charset="0"/>
                          </a:rPr>
                          <m:t>−1</m:t>
                        </m:r>
                      </m:sup>
                    </m:sSup>
                    <m:d>
                      <m:dPr>
                        <m:ctrlPr>
                          <a:rPr lang="en-US" i="1" smtClean="0">
                            <a:latin typeface="Cambria Math" panose="02040503050406030204" pitchFamily="18" charset="0"/>
                          </a:rPr>
                        </m:ctrlPr>
                      </m:dPr>
                      <m:e>
                        <m:r>
                          <a:rPr lang="en-US" b="1" i="1" smtClean="0">
                            <a:latin typeface="Cambria Math" panose="02040503050406030204" pitchFamily="18" charset="0"/>
                          </a:rPr>
                          <m:t>𝒛</m:t>
                        </m:r>
                      </m:e>
                    </m:d>
                  </m:oMath>
                </a14:m>
                <a:r>
                  <a:rPr lang="en-US" dirty="0"/>
                  <a:t>, transforms the latent space, </a:t>
                </a:r>
                <a14:m>
                  <m:oMath xmlns:m="http://schemas.openxmlformats.org/officeDocument/2006/math">
                    <m:r>
                      <a:rPr lang="en-US" b="1" i="1">
                        <a:latin typeface="Cambria Math" panose="02040503050406030204" pitchFamily="18" charset="0"/>
                      </a:rPr>
                      <m:t>𝒛</m:t>
                    </m:r>
                  </m:oMath>
                </a14:m>
                <a:r>
                  <a:rPr lang="en-US" dirty="0"/>
                  <a:t>, to generated images, </a:t>
                </a:r>
                <a14:m>
                  <m:oMath xmlns:m="http://schemas.openxmlformats.org/officeDocument/2006/math">
                    <m:r>
                      <a:rPr lang="en-US" b="1" i="1" smtClean="0">
                        <a:latin typeface="Cambria Math" panose="02040503050406030204" pitchFamily="18" charset="0"/>
                      </a:rPr>
                      <m:t>𝒙</m:t>
                    </m:r>
                    <m:r>
                      <a:rPr lang="en-US" b="1" i="1" smtClean="0">
                        <a:latin typeface="Cambria Math" panose="02040503050406030204" pitchFamily="18" charset="0"/>
                      </a:rPr>
                      <m:t>′</m:t>
                    </m:r>
                  </m:oMath>
                </a14:m>
                <a:r>
                  <a:rPr lang="en-US" dirty="0"/>
                  <a:t>  </a:t>
                </a:r>
              </a:p>
              <a:p>
                <a:r>
                  <a:rPr lang="en-US" dirty="0"/>
                  <a:t>Functions are learned by matching distributions using the </a:t>
                </a:r>
                <a:r>
                  <a:rPr lang="en-US" dirty="0">
                    <a:hlinkClick r:id="rId2"/>
                  </a:rPr>
                  <a:t>normalizing flow algorithm</a:t>
                </a:r>
                <a:endParaRPr lang="en-US" dirty="0"/>
              </a:p>
              <a:p>
                <a:r>
                  <a:rPr lang="en-US" dirty="0"/>
                  <a:t>Need to learn inverse function limits complexity of images generated</a:t>
                </a:r>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629813" y="2794437"/>
                <a:ext cx="10515600" cy="3944680"/>
              </a:xfrm>
              <a:blipFill>
                <a:blip r:embed="rId3"/>
                <a:stretch>
                  <a:fillRect l="-1159" t="-3400" r="-1507"/>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56838432-67BA-37DA-FA65-52522082B795}"/>
              </a:ext>
            </a:extLst>
          </p:cNvPr>
          <p:cNvPicPr>
            <a:picLocks noChangeAspect="1"/>
          </p:cNvPicPr>
          <p:nvPr/>
        </p:nvPicPr>
        <p:blipFill>
          <a:blip r:embed="rId4"/>
          <a:stretch>
            <a:fillRect/>
          </a:stretch>
        </p:blipFill>
        <p:spPr>
          <a:xfrm>
            <a:off x="789301" y="1148494"/>
            <a:ext cx="9855420" cy="1509646"/>
          </a:xfrm>
          <a:prstGeom prst="rect">
            <a:avLst/>
          </a:prstGeom>
        </p:spPr>
      </p:pic>
    </p:spTree>
    <p:extLst>
      <p:ext uri="{BB962C8B-B14F-4D97-AF65-F5344CB8AC3E}">
        <p14:creationId xmlns:p14="http://schemas.microsoft.com/office/powerpoint/2010/main" val="2817016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Generative Diffusion Models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2429539"/>
                <a:ext cx="10515600" cy="4428461"/>
              </a:xfrm>
            </p:spPr>
            <p:txBody>
              <a:bodyPr>
                <a:normAutofit fontScale="92500" lnSpcReduction="20000"/>
              </a:bodyPr>
              <a:lstStyle/>
              <a:p>
                <a:pPr marL="0" indent="0">
                  <a:buNone/>
                </a:pPr>
                <a:r>
                  <a:rPr lang="en-US" dirty="0"/>
                  <a:t>More recently generative diffusion models have come to dominate generative image models </a:t>
                </a:r>
              </a:p>
              <a:p>
                <a:r>
                  <a:rPr lang="en-US" dirty="0"/>
                  <a:t>The f</a:t>
                </a:r>
                <a:r>
                  <a:rPr lang="en-US" b="1" dirty="0"/>
                  <a:t>orward diffusion process </a:t>
                </a:r>
                <a:r>
                  <a:rPr lang="en-US" dirty="0"/>
                  <a:t>transforms image, </a:t>
                </a: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𝒙</m:t>
                        </m:r>
                      </m:e>
                      <m:sub>
                        <m:r>
                          <a:rPr lang="en-US" b="1" i="1" smtClean="0">
                            <a:latin typeface="Cambria Math" panose="02040503050406030204" pitchFamily="18" charset="0"/>
                          </a:rPr>
                          <m:t>𝟎</m:t>
                        </m:r>
                      </m:sub>
                    </m:sSub>
                  </m:oMath>
                </a14:m>
                <a:r>
                  <a:rPr lang="en-US" dirty="0"/>
                  <a:t>, to random noise, </a:t>
                </a:r>
                <a14:m>
                  <m:oMath xmlns:m="http://schemas.openxmlformats.org/officeDocument/2006/math">
                    <m:r>
                      <a:rPr lang="en-US" b="1" i="1" smtClean="0">
                        <a:latin typeface="Cambria Math" panose="02040503050406030204" pitchFamily="18" charset="0"/>
                      </a:rPr>
                      <m:t>𝒛</m:t>
                    </m:r>
                    <m:r>
                      <a:rPr lang="en-US" b="1" i="1" smtClean="0">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b="1" i="1" smtClean="0">
                            <a:latin typeface="Cambria Math" panose="02040503050406030204" pitchFamily="18" charset="0"/>
                          </a:rPr>
                          <m:t>𝑻</m:t>
                        </m:r>
                      </m:sub>
                    </m:sSub>
                  </m:oMath>
                </a14:m>
                <a:endParaRPr lang="en-US" dirty="0"/>
              </a:p>
              <a:p>
                <a:pPr lvl="1"/>
                <a:r>
                  <a:rPr lang="en-US" dirty="0"/>
                  <a:t>Diffusion process use small (incremental) steps to simulate a continuous process  </a:t>
                </a:r>
              </a:p>
              <a:p>
                <a:pPr lvl="1"/>
                <a:r>
                  <a:rPr lang="en-US" dirty="0"/>
                  <a:t>Each diffusion step produces new </a:t>
                </a:r>
                <a:r>
                  <a:rPr lang="en-US" b="1" dirty="0"/>
                  <a:t>latent variables (latent space) ,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b="1" i="1">
                            <a:latin typeface="Cambria Math" panose="02040503050406030204" pitchFamily="18" charset="0"/>
                          </a:rPr>
                          <m:t>𝒊</m:t>
                        </m:r>
                      </m:sub>
                    </m:sSub>
                  </m:oMath>
                </a14:m>
                <a:r>
                  <a:rPr lang="en-US" b="1" dirty="0"/>
                  <a:t>  </a:t>
                </a:r>
              </a:p>
              <a:p>
                <a:r>
                  <a:rPr lang="en-US" dirty="0"/>
                  <a:t>Generative diffusion models use a </a:t>
                </a:r>
                <a:r>
                  <a:rPr lang="en-US" b="1" dirty="0"/>
                  <a:t>reverse diffusion process </a:t>
                </a:r>
                <a:r>
                  <a:rPr lang="en-US" dirty="0"/>
                  <a:t>to transform a random noise, </a:t>
                </a:r>
                <a14:m>
                  <m:oMath xmlns:m="http://schemas.openxmlformats.org/officeDocument/2006/math">
                    <m:r>
                      <a:rPr lang="en-US" b="1" i="1">
                        <a:latin typeface="Cambria Math" panose="02040503050406030204" pitchFamily="18" charset="0"/>
                      </a:rPr>
                      <m:t>𝒛</m:t>
                    </m:r>
                  </m:oMath>
                </a14:m>
                <a:r>
                  <a:rPr lang="en-US" dirty="0"/>
                  <a:t>, to an image </a:t>
                </a:r>
              </a:p>
              <a:p>
                <a:pPr lvl="1"/>
                <a:r>
                  <a:rPr lang="en-US" dirty="0"/>
                  <a:t>Reverse process learned by matching forward process  </a:t>
                </a:r>
              </a:p>
              <a:p>
                <a:r>
                  <a:rPr lang="en-US" dirty="0"/>
                  <a:t>Diffusion process can be constructed from a </a:t>
                </a:r>
                <a:r>
                  <a:rPr lang="en-US" b="1" dirty="0"/>
                  <a:t>stack of restricted VAEs </a:t>
                </a:r>
                <a:r>
                  <a:rPr lang="en-US" dirty="0"/>
                  <a:t>with simplified model assumptions   </a:t>
                </a:r>
              </a:p>
              <a:p>
                <a:pPr lvl="1"/>
                <a:r>
                  <a:rPr lang="en-US" dirty="0"/>
                  <a:t>Latent space of dimension equal to image space   </a:t>
                </a:r>
              </a:p>
              <a:p>
                <a:pPr lvl="1"/>
                <a:r>
                  <a:rPr lang="en-US" dirty="0"/>
                  <a:t>Approximates complex image distributions  </a:t>
                </a:r>
              </a:p>
              <a:p>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2429539"/>
                <a:ext cx="10515600" cy="4428461"/>
              </a:xfrm>
              <a:blipFill>
                <a:blip r:embed="rId2"/>
                <a:stretch>
                  <a:fillRect l="-1043" t="-3581" r="-986"/>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A2177642-7F4E-6CBB-E29F-DE3D9F12AB82}"/>
              </a:ext>
            </a:extLst>
          </p:cNvPr>
          <p:cNvPicPr>
            <a:picLocks noChangeAspect="1"/>
          </p:cNvPicPr>
          <p:nvPr/>
        </p:nvPicPr>
        <p:blipFill>
          <a:blip r:embed="rId3"/>
          <a:stretch>
            <a:fillRect/>
          </a:stretch>
        </p:blipFill>
        <p:spPr>
          <a:xfrm>
            <a:off x="929468" y="917729"/>
            <a:ext cx="9139565" cy="1386513"/>
          </a:xfrm>
          <a:prstGeom prst="rect">
            <a:avLst/>
          </a:prstGeom>
        </p:spPr>
      </p:pic>
    </p:spTree>
    <p:extLst>
      <p:ext uri="{BB962C8B-B14F-4D97-AF65-F5344CB8AC3E}">
        <p14:creationId xmlns:p14="http://schemas.microsoft.com/office/powerpoint/2010/main" val="4277785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Generative Diffusion Models</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2" y="1124339"/>
            <a:ext cx="3499670" cy="3088432"/>
          </a:xfrm>
        </p:spPr>
        <p:txBody>
          <a:bodyPr>
            <a:normAutofit/>
          </a:bodyPr>
          <a:lstStyle/>
          <a:p>
            <a:pPr marL="0" indent="0">
              <a:buNone/>
            </a:pPr>
            <a:r>
              <a:rPr lang="en-US" dirty="0"/>
              <a:t>Church steeple images generated by Denoising Diffusion Probabilistic Models, </a:t>
            </a:r>
            <a:r>
              <a:rPr lang="en-US" dirty="0">
                <a:hlinkClick r:id="rId2"/>
              </a:rPr>
              <a:t>Ho, et. al., 2020 </a:t>
            </a:r>
            <a:endParaRPr lang="en-US" dirty="0"/>
          </a:p>
        </p:txBody>
      </p:sp>
      <p:pic>
        <p:nvPicPr>
          <p:cNvPr id="6" name="Picture 5">
            <a:extLst>
              <a:ext uri="{FF2B5EF4-FFF2-40B4-BE49-F238E27FC236}">
                <a16:creationId xmlns:a16="http://schemas.microsoft.com/office/drawing/2014/main" id="{B798460E-7B56-8D4F-8401-F7A2AF718DCA}"/>
              </a:ext>
            </a:extLst>
          </p:cNvPr>
          <p:cNvPicPr>
            <a:picLocks noChangeAspect="1"/>
          </p:cNvPicPr>
          <p:nvPr/>
        </p:nvPicPr>
        <p:blipFill>
          <a:blip r:embed="rId3"/>
          <a:stretch>
            <a:fillRect/>
          </a:stretch>
        </p:blipFill>
        <p:spPr>
          <a:xfrm>
            <a:off x="4370615" y="838201"/>
            <a:ext cx="7538434" cy="5932714"/>
          </a:xfrm>
          <a:prstGeom prst="rect">
            <a:avLst/>
          </a:prstGeom>
        </p:spPr>
      </p:pic>
    </p:spTree>
    <p:extLst>
      <p:ext uri="{BB962C8B-B14F-4D97-AF65-F5344CB8AC3E}">
        <p14:creationId xmlns:p14="http://schemas.microsoft.com/office/powerpoint/2010/main" val="31349403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Generative Models for CV </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9"/>
            <a:ext cx="10515600" cy="5059374"/>
          </a:xfrm>
        </p:spPr>
        <p:txBody>
          <a:bodyPr>
            <a:normAutofit/>
          </a:bodyPr>
          <a:lstStyle/>
          <a:p>
            <a:pPr marL="0" indent="0">
              <a:buNone/>
            </a:pPr>
            <a:r>
              <a:rPr lang="en-US" dirty="0"/>
              <a:t>Generative CV models have many purposes</a:t>
            </a:r>
          </a:p>
          <a:p>
            <a:r>
              <a:rPr lang="en-US" dirty="0"/>
              <a:t>Super resolution models to enhance images</a:t>
            </a:r>
          </a:p>
          <a:p>
            <a:r>
              <a:rPr lang="en-US" dirty="0"/>
              <a:t>Create ‘skins’ for skeletons of design tools    </a:t>
            </a:r>
          </a:p>
          <a:p>
            <a:r>
              <a:rPr lang="en-US" dirty="0"/>
              <a:t>Generation of scenes given text prompts </a:t>
            </a:r>
          </a:p>
          <a:p>
            <a:r>
              <a:rPr lang="en-US" dirty="0"/>
              <a:t>Inpainting to fill gaps in image mosaics</a:t>
            </a:r>
          </a:p>
          <a:p>
            <a:r>
              <a:rPr lang="en-US" dirty="0"/>
              <a:t>Creation of images for virtual worlds   </a:t>
            </a:r>
          </a:p>
          <a:p>
            <a:r>
              <a:rPr lang="en-US" dirty="0"/>
              <a:t>Generation of 3-d scene maps</a:t>
            </a:r>
          </a:p>
          <a:p>
            <a:r>
              <a:rPr lang="en-US" dirty="0"/>
              <a:t>Segmentation of images </a:t>
            </a:r>
          </a:p>
          <a:p>
            <a:pPr marL="0" indent="0">
              <a:buNone/>
            </a:pPr>
            <a:endParaRPr lang="en-US" dirty="0"/>
          </a:p>
          <a:p>
            <a:endParaRPr lang="en-US" dirty="0"/>
          </a:p>
        </p:txBody>
      </p:sp>
    </p:spTree>
    <p:extLst>
      <p:ext uri="{BB962C8B-B14F-4D97-AF65-F5344CB8AC3E}">
        <p14:creationId xmlns:p14="http://schemas.microsoft.com/office/powerpoint/2010/main" val="13167909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Generative Diffusion Models </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446314" y="1124339"/>
            <a:ext cx="11457215" cy="509199"/>
          </a:xfrm>
        </p:spPr>
        <p:txBody>
          <a:bodyPr>
            <a:normAutofit/>
          </a:bodyPr>
          <a:lstStyle/>
          <a:p>
            <a:pPr marL="0" indent="0">
              <a:buNone/>
            </a:pPr>
            <a:r>
              <a:rPr lang="en-US" dirty="0"/>
              <a:t>Images generated by Denoising Diffusion Implicit Models, </a:t>
            </a:r>
            <a:r>
              <a:rPr lang="en-US" dirty="0">
                <a:hlinkClick r:id="rId2"/>
              </a:rPr>
              <a:t>Song, et. al., 2022 </a:t>
            </a:r>
            <a:endParaRPr lang="en-US" dirty="0"/>
          </a:p>
        </p:txBody>
      </p:sp>
      <p:pic>
        <p:nvPicPr>
          <p:cNvPr id="5" name="Picture 4">
            <a:extLst>
              <a:ext uri="{FF2B5EF4-FFF2-40B4-BE49-F238E27FC236}">
                <a16:creationId xmlns:a16="http://schemas.microsoft.com/office/drawing/2014/main" id="{CDCD293E-01CA-4DFC-F237-50E45BCD5B06}"/>
              </a:ext>
            </a:extLst>
          </p:cNvPr>
          <p:cNvPicPr>
            <a:picLocks noChangeAspect="1"/>
          </p:cNvPicPr>
          <p:nvPr/>
        </p:nvPicPr>
        <p:blipFill>
          <a:blip r:embed="rId3"/>
          <a:stretch>
            <a:fillRect/>
          </a:stretch>
        </p:blipFill>
        <p:spPr>
          <a:xfrm>
            <a:off x="1453243" y="1709186"/>
            <a:ext cx="9029700" cy="5148814"/>
          </a:xfrm>
          <a:prstGeom prst="rect">
            <a:avLst/>
          </a:prstGeom>
        </p:spPr>
      </p:pic>
    </p:spTree>
    <p:extLst>
      <p:ext uri="{BB962C8B-B14F-4D97-AF65-F5344CB8AC3E}">
        <p14:creationId xmlns:p14="http://schemas.microsoft.com/office/powerpoint/2010/main" val="30684262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E89FD-BAE6-0918-BABB-E363F7EC0037}"/>
              </a:ext>
            </a:extLst>
          </p:cNvPr>
          <p:cNvSpPr>
            <a:spLocks noGrp="1"/>
          </p:cNvSpPr>
          <p:nvPr>
            <p:ph type="title"/>
          </p:nvPr>
        </p:nvSpPr>
        <p:spPr>
          <a:xfrm>
            <a:off x="831850" y="1709738"/>
            <a:ext cx="10515600" cy="1953577"/>
          </a:xfrm>
        </p:spPr>
        <p:txBody>
          <a:bodyPr>
            <a:normAutofit/>
          </a:bodyPr>
          <a:lstStyle/>
          <a:p>
            <a:pPr algn="ctr"/>
            <a:r>
              <a:rPr lang="en-US" sz="4400" dirty="0"/>
              <a:t>Forward and Reverse Diffusion Processes</a:t>
            </a:r>
          </a:p>
        </p:txBody>
      </p:sp>
    </p:spTree>
    <p:extLst>
      <p:ext uri="{BB962C8B-B14F-4D97-AF65-F5344CB8AC3E}">
        <p14:creationId xmlns:p14="http://schemas.microsoft.com/office/powerpoint/2010/main" val="30654381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Diffusion Processes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57131"/>
                <a:ext cx="10515600" cy="2546987"/>
              </a:xfrm>
            </p:spPr>
            <p:txBody>
              <a:bodyPr>
                <a:normAutofit/>
              </a:bodyPr>
              <a:lstStyle/>
              <a:p>
                <a:pPr marL="0" indent="0">
                  <a:buNone/>
                </a:pPr>
                <a:r>
                  <a:rPr lang="en-US" dirty="0"/>
                  <a:t>Generative diffusion models use a forward and reverse diffusion process    </a:t>
                </a:r>
              </a:p>
              <a:p>
                <a:r>
                  <a:rPr lang="en-US" dirty="0"/>
                  <a:t>The </a:t>
                </a:r>
                <a:r>
                  <a:rPr lang="en-US" b="1" dirty="0"/>
                  <a:t>forward diffusion process</a:t>
                </a:r>
                <a:r>
                  <a:rPr lang="en-US" dirty="0"/>
                  <a:t>, </a:t>
                </a:r>
                <a14:m>
                  <m:oMath xmlns:m="http://schemas.openxmlformats.org/officeDocument/2006/math">
                    <m:r>
                      <a:rPr lang="en-US" b="0" i="1" smtClean="0">
                        <a:solidFill>
                          <a:srgbClr val="C00000"/>
                        </a:solidFill>
                        <a:latin typeface="Cambria Math" panose="02040503050406030204" pitchFamily="18" charset="0"/>
                      </a:rPr>
                      <m:t>𝑞</m:t>
                    </m:r>
                    <m:d>
                      <m:dPr>
                        <m:ctrlPr>
                          <a:rPr lang="en-US" b="0" i="1" smtClean="0">
                            <a:solidFill>
                              <a:srgbClr val="C00000"/>
                            </a:solidFill>
                            <a:latin typeface="Cambria Math" panose="02040503050406030204" pitchFamily="18" charset="0"/>
                          </a:rPr>
                        </m:ctrlPr>
                      </m:dPr>
                      <m:e>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𝑥</m:t>
                            </m:r>
                          </m:e>
                          <m:sub>
                            <m:r>
                              <a:rPr lang="en-US" b="0" i="1" smtClean="0">
                                <a:solidFill>
                                  <a:srgbClr val="C00000"/>
                                </a:solidFill>
                                <a:latin typeface="Cambria Math" panose="02040503050406030204" pitchFamily="18" charset="0"/>
                              </a:rPr>
                              <m:t>1:</m:t>
                            </m:r>
                            <m:r>
                              <a:rPr lang="en-US" b="0" i="1" smtClean="0">
                                <a:solidFill>
                                  <a:srgbClr val="C00000"/>
                                </a:solidFill>
                                <a:latin typeface="Cambria Math" panose="02040503050406030204" pitchFamily="18" charset="0"/>
                              </a:rPr>
                              <m:t>𝑇</m:t>
                            </m:r>
                          </m:sub>
                        </m:sSub>
                        <m:r>
                          <a:rPr lang="en-US" b="0" i="1" smtClean="0">
                            <a:solidFill>
                              <a:srgbClr val="C00000"/>
                            </a:solidFill>
                            <a:latin typeface="Cambria Math" panose="02040503050406030204" pitchFamily="18" charset="0"/>
                          </a:rPr>
                          <m:t>,</m:t>
                        </m:r>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𝑥</m:t>
                            </m:r>
                          </m:e>
                          <m:sub>
                            <m:r>
                              <a:rPr lang="en-US" b="0" i="1" smtClean="0">
                                <a:solidFill>
                                  <a:srgbClr val="C00000"/>
                                </a:solidFill>
                                <a:latin typeface="Cambria Math" panose="02040503050406030204" pitchFamily="18" charset="0"/>
                              </a:rPr>
                              <m:t>0</m:t>
                            </m:r>
                          </m:sub>
                        </m:sSub>
                      </m:e>
                    </m:d>
                  </m:oMath>
                </a14:m>
                <a:r>
                  <a:rPr lang="en-US" dirty="0"/>
                  <a:t>, is modeled as a </a:t>
                </a:r>
                <a:r>
                  <a:rPr lang="en-US" b="1" dirty="0"/>
                  <a:t>Markov chain    </a:t>
                </a:r>
              </a:p>
              <a:p>
                <a:r>
                  <a:rPr lang="en-US" dirty="0"/>
                  <a:t>The </a:t>
                </a:r>
                <a:r>
                  <a:rPr lang="en-US" b="1" dirty="0"/>
                  <a:t>reverse diffusion Markov process</a:t>
                </a:r>
                <a:r>
                  <a:rPr lang="en-US" dirty="0"/>
                  <a:t> is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smtClean="0">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e>
                    </m:d>
                  </m:oMath>
                </a14:m>
                <a:endParaRPr lang="en-US" dirty="0"/>
              </a:p>
              <a:p>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057131"/>
                <a:ext cx="10515600" cy="2546987"/>
              </a:xfrm>
              <a:blipFill>
                <a:blip r:embed="rId2"/>
                <a:stretch>
                  <a:fillRect l="-1159" t="-3828"/>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8FA58387-D573-B03D-3501-771D0216CE2C}"/>
              </a:ext>
            </a:extLst>
          </p:cNvPr>
          <p:cNvPicPr>
            <a:picLocks noChangeAspect="1"/>
          </p:cNvPicPr>
          <p:nvPr/>
        </p:nvPicPr>
        <p:blipFill>
          <a:blip r:embed="rId3"/>
          <a:stretch>
            <a:fillRect/>
          </a:stretch>
        </p:blipFill>
        <p:spPr>
          <a:xfrm>
            <a:off x="1685215" y="3877776"/>
            <a:ext cx="9051954" cy="1923093"/>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D55550C-77DB-C869-33BA-9B56AEB5C688}"/>
                  </a:ext>
                </a:extLst>
              </p:cNvPr>
              <p:cNvSpPr txBox="1"/>
              <p:nvPr/>
            </p:nvSpPr>
            <p:spPr>
              <a:xfrm>
                <a:off x="789300" y="5800869"/>
                <a:ext cx="2825911" cy="523220"/>
              </a:xfrm>
              <a:prstGeom prst="rect">
                <a:avLst/>
              </a:prstGeom>
              <a:noFill/>
            </p:spPr>
            <p:txBody>
              <a:bodyPr wrap="square" rtlCol="0">
                <a:spAutoFit/>
              </a:bodyPr>
              <a:lstStyle/>
              <a:p>
                <a:r>
                  <a:rPr lang="en-US" sz="2800" dirty="0"/>
                  <a:t>Noise Image</a:t>
                </a:r>
                <a14:m>
                  <m:oMath xmlns:m="http://schemas.openxmlformats.org/officeDocument/2006/math">
                    <m:r>
                      <a:rPr lang="en-US" sz="2800" b="0" i="0" smtClean="0">
                        <a:latin typeface="Cambria Math" panose="02040503050406030204" pitchFamily="18" charset="0"/>
                      </a:rPr>
                      <m:t>;</m:t>
                    </m:r>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𝑇</m:t>
                        </m:r>
                      </m:sub>
                    </m:sSub>
                  </m:oMath>
                </a14:m>
                <a:endParaRPr lang="en-US" sz="2800" dirty="0"/>
              </a:p>
            </p:txBody>
          </p:sp>
        </mc:Choice>
        <mc:Fallback xmlns="">
          <p:sp>
            <p:nvSpPr>
              <p:cNvPr id="6" name="TextBox 5">
                <a:extLst>
                  <a:ext uri="{FF2B5EF4-FFF2-40B4-BE49-F238E27FC236}">
                    <a16:creationId xmlns:a16="http://schemas.microsoft.com/office/drawing/2014/main" id="{2D55550C-77DB-C869-33BA-9B56AEB5C688}"/>
                  </a:ext>
                </a:extLst>
              </p:cNvPr>
              <p:cNvSpPr txBox="1">
                <a:spLocks noRot="1" noChangeAspect="1" noMove="1" noResize="1" noEditPoints="1" noAdjustHandles="1" noChangeArrowheads="1" noChangeShapeType="1" noTextEdit="1"/>
              </p:cNvSpPr>
              <p:nvPr/>
            </p:nvSpPr>
            <p:spPr>
              <a:xfrm>
                <a:off x="789300" y="5800869"/>
                <a:ext cx="2825911" cy="523220"/>
              </a:xfrm>
              <a:prstGeom prst="rect">
                <a:avLst/>
              </a:prstGeom>
              <a:blipFill>
                <a:blip r:embed="rId4"/>
                <a:stretch>
                  <a:fillRect l="-4310" t="-11765" b="-34118"/>
                </a:stretch>
              </a:blipFill>
            </p:spPr>
            <p:txBody>
              <a:bodyPr/>
              <a:lstStyle/>
              <a:p>
                <a:r>
                  <a:rPr lang="en-US">
                    <a:noFill/>
                  </a:rPr>
                  <a:t> </a:t>
                </a:r>
              </a:p>
            </p:txBody>
          </p:sp>
        </mc:Fallback>
      </mc:AlternateContent>
      <p:cxnSp>
        <p:nvCxnSpPr>
          <p:cNvPr id="8" name="Straight Arrow Connector 7">
            <a:extLst>
              <a:ext uri="{FF2B5EF4-FFF2-40B4-BE49-F238E27FC236}">
                <a16:creationId xmlns:a16="http://schemas.microsoft.com/office/drawing/2014/main" id="{46E0FA6E-9071-3502-32D4-3DFA1B3F41A4}"/>
              </a:ext>
            </a:extLst>
          </p:cNvPr>
          <p:cNvCxnSpPr/>
          <p:nvPr/>
        </p:nvCxnSpPr>
        <p:spPr>
          <a:xfrm flipV="1">
            <a:off x="1779063" y="5219370"/>
            <a:ext cx="698361" cy="581499"/>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9C45352-2CE4-1F47-473C-308E21059C3B}"/>
                  </a:ext>
                </a:extLst>
              </p:cNvPr>
              <p:cNvSpPr txBox="1"/>
              <p:nvPr/>
            </p:nvSpPr>
            <p:spPr>
              <a:xfrm>
                <a:off x="10052344" y="5874755"/>
                <a:ext cx="1962024" cy="523220"/>
              </a:xfrm>
              <a:prstGeom prst="rect">
                <a:avLst/>
              </a:prstGeom>
              <a:noFill/>
            </p:spPr>
            <p:txBody>
              <a:bodyPr wrap="square" rtlCol="0">
                <a:spAutoFit/>
              </a:bodyPr>
              <a:lstStyle/>
              <a:p>
                <a:r>
                  <a:rPr lang="en-US" sz="2800" dirty="0"/>
                  <a:t>Image</a:t>
                </a:r>
                <a14:m>
                  <m:oMath xmlns:m="http://schemas.openxmlformats.org/officeDocument/2006/math">
                    <m:r>
                      <a:rPr lang="en-US" sz="2800" b="0" i="0" smtClean="0">
                        <a:latin typeface="Cambria Math" panose="02040503050406030204" pitchFamily="18" charset="0"/>
                      </a:rPr>
                      <m:t>;</m:t>
                    </m:r>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0</m:t>
                        </m:r>
                      </m:sub>
                    </m:sSub>
                  </m:oMath>
                </a14:m>
                <a:endParaRPr lang="en-US" sz="2800" dirty="0"/>
              </a:p>
            </p:txBody>
          </p:sp>
        </mc:Choice>
        <mc:Fallback xmlns="">
          <p:sp>
            <p:nvSpPr>
              <p:cNvPr id="9" name="TextBox 8">
                <a:extLst>
                  <a:ext uri="{FF2B5EF4-FFF2-40B4-BE49-F238E27FC236}">
                    <a16:creationId xmlns:a16="http://schemas.microsoft.com/office/drawing/2014/main" id="{E9C45352-2CE4-1F47-473C-308E21059C3B}"/>
                  </a:ext>
                </a:extLst>
              </p:cNvPr>
              <p:cNvSpPr txBox="1">
                <a:spLocks noRot="1" noChangeAspect="1" noMove="1" noResize="1" noEditPoints="1" noAdjustHandles="1" noChangeArrowheads="1" noChangeShapeType="1" noTextEdit="1"/>
              </p:cNvSpPr>
              <p:nvPr/>
            </p:nvSpPr>
            <p:spPr>
              <a:xfrm>
                <a:off x="10052344" y="5874755"/>
                <a:ext cx="1962024" cy="523220"/>
              </a:xfrm>
              <a:prstGeom prst="rect">
                <a:avLst/>
              </a:prstGeom>
              <a:blipFill>
                <a:blip r:embed="rId5"/>
                <a:stretch>
                  <a:fillRect l="-6211" t="-11628" b="-32558"/>
                </a:stretch>
              </a:blipFill>
            </p:spPr>
            <p:txBody>
              <a:bodyPr/>
              <a:lstStyle/>
              <a:p>
                <a:r>
                  <a:rPr lang="en-US">
                    <a:noFill/>
                  </a:rPr>
                  <a:t> </a:t>
                </a:r>
              </a:p>
            </p:txBody>
          </p:sp>
        </mc:Fallback>
      </mc:AlternateContent>
      <p:cxnSp>
        <p:nvCxnSpPr>
          <p:cNvPr id="10" name="Straight Arrow Connector 9">
            <a:extLst>
              <a:ext uri="{FF2B5EF4-FFF2-40B4-BE49-F238E27FC236}">
                <a16:creationId xmlns:a16="http://schemas.microsoft.com/office/drawing/2014/main" id="{1F80F55B-BE0D-E796-008C-43B8CBBC8EB0}"/>
              </a:ext>
            </a:extLst>
          </p:cNvPr>
          <p:cNvCxnSpPr>
            <a:cxnSpLocks/>
            <a:stCxn id="9" idx="0"/>
          </p:cNvCxnSpPr>
          <p:nvPr/>
        </p:nvCxnSpPr>
        <p:spPr>
          <a:xfrm flipH="1" flipV="1">
            <a:off x="10412561" y="5303451"/>
            <a:ext cx="620795" cy="571304"/>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C646F831-B6A6-63BD-8E14-DCCF389D66B9}"/>
              </a:ext>
            </a:extLst>
          </p:cNvPr>
          <p:cNvCxnSpPr>
            <a:cxnSpLocks/>
          </p:cNvCxnSpPr>
          <p:nvPr/>
        </p:nvCxnSpPr>
        <p:spPr>
          <a:xfrm flipH="1">
            <a:off x="5989017" y="3379041"/>
            <a:ext cx="1132403" cy="498735"/>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B5DEC24E-84D6-F277-6242-326471F5DFD2}"/>
              </a:ext>
            </a:extLst>
          </p:cNvPr>
          <p:cNvSpPr/>
          <p:nvPr/>
        </p:nvSpPr>
        <p:spPr>
          <a:xfrm>
            <a:off x="5209279" y="4900218"/>
            <a:ext cx="1436914" cy="403233"/>
          </a:xfrm>
          <a:prstGeom prst="ellipse">
            <a:avLst/>
          </a:prstGeom>
          <a:noFill/>
          <a:ln w="317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51761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21"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Diffusion Processes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9"/>
                <a:ext cx="10515600" cy="1810951"/>
              </a:xfrm>
            </p:spPr>
            <p:txBody>
              <a:bodyPr>
                <a:normAutofit/>
              </a:bodyPr>
              <a:lstStyle/>
              <a:p>
                <a:pPr marL="0" indent="0">
                  <a:buNone/>
                </a:pPr>
                <a:r>
                  <a:rPr lang="en-US" dirty="0"/>
                  <a:t>Generative diffusion models use a forward and reverse diffusion process    </a:t>
                </a:r>
              </a:p>
              <a:p>
                <a:r>
                  <a:rPr lang="en-US" dirty="0"/>
                  <a:t>The </a:t>
                </a:r>
                <a:r>
                  <a:rPr lang="en-US" b="1" dirty="0"/>
                  <a:t>forward diffusion process</a:t>
                </a:r>
                <a:r>
                  <a:rPr lang="en-US" dirty="0"/>
                  <a:t>, </a:t>
                </a:r>
                <a14:m>
                  <m:oMath xmlns:m="http://schemas.openxmlformats.org/officeDocument/2006/math">
                    <m:r>
                      <a:rPr lang="en-US" b="0" i="1" smtClean="0">
                        <a:solidFill>
                          <a:srgbClr val="FF0000"/>
                        </a:solidFill>
                        <a:latin typeface="Cambria Math" panose="02040503050406030204" pitchFamily="18" charset="0"/>
                      </a:rPr>
                      <m:t>𝑞</m:t>
                    </m:r>
                    <m:d>
                      <m:dPr>
                        <m:ctrlPr>
                          <a:rPr lang="en-US" b="0" i="1" smtClean="0">
                            <a:solidFill>
                              <a:srgbClr val="FF0000"/>
                            </a:solidFill>
                            <a:latin typeface="Cambria Math" panose="02040503050406030204" pitchFamily="18" charset="0"/>
                          </a:rPr>
                        </m:ctrlPr>
                      </m:dPr>
                      <m:e>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𝑥</m:t>
                            </m:r>
                          </m:e>
                          <m:sub>
                            <m:r>
                              <a:rPr lang="en-US" b="0" i="1" smtClean="0">
                                <a:solidFill>
                                  <a:srgbClr val="FF0000"/>
                                </a:solidFill>
                                <a:latin typeface="Cambria Math" panose="02040503050406030204" pitchFamily="18" charset="0"/>
                              </a:rPr>
                              <m:t>1:</m:t>
                            </m:r>
                            <m:r>
                              <a:rPr lang="en-US" b="0" i="1" smtClean="0">
                                <a:solidFill>
                                  <a:srgbClr val="FF0000"/>
                                </a:solidFill>
                                <a:latin typeface="Cambria Math" panose="02040503050406030204" pitchFamily="18" charset="0"/>
                              </a:rPr>
                              <m:t>𝑇</m:t>
                            </m:r>
                          </m:sub>
                        </m:sSub>
                        <m:r>
                          <a:rPr lang="en-US" b="0" i="1" smtClean="0">
                            <a:solidFill>
                              <a:srgbClr val="FF0000"/>
                            </a:solidFill>
                            <a:latin typeface="Cambria Math" panose="02040503050406030204" pitchFamily="18" charset="0"/>
                          </a:rPr>
                          <m:t>,</m:t>
                        </m:r>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𝑥</m:t>
                            </m:r>
                          </m:e>
                          <m:sub>
                            <m:r>
                              <a:rPr lang="en-US" b="0" i="1" smtClean="0">
                                <a:solidFill>
                                  <a:srgbClr val="FF0000"/>
                                </a:solidFill>
                                <a:latin typeface="Cambria Math" panose="02040503050406030204" pitchFamily="18" charset="0"/>
                              </a:rPr>
                              <m:t>0</m:t>
                            </m:r>
                          </m:sub>
                        </m:sSub>
                      </m:e>
                    </m:d>
                  </m:oMath>
                </a14:m>
                <a:r>
                  <a:rPr lang="en-US" dirty="0"/>
                  <a:t>, is modeled as a Markov chain     </a:t>
                </a:r>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9"/>
                <a:ext cx="10515600" cy="1810951"/>
              </a:xfrm>
              <a:blipFill>
                <a:blip r:embed="rId2"/>
                <a:stretch>
                  <a:fillRect l="-1159" t="-5369" b="-6040"/>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BF86ACFE-D04D-0BF2-CF6C-BE9617A43AC1}"/>
              </a:ext>
            </a:extLst>
          </p:cNvPr>
          <p:cNvPicPr>
            <a:picLocks noChangeAspect="1"/>
          </p:cNvPicPr>
          <p:nvPr/>
        </p:nvPicPr>
        <p:blipFill>
          <a:blip r:embed="rId3"/>
          <a:stretch>
            <a:fillRect/>
          </a:stretch>
        </p:blipFill>
        <p:spPr>
          <a:xfrm>
            <a:off x="1685216" y="4079730"/>
            <a:ext cx="9051954" cy="1923093"/>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53A2F645-D545-7900-9C51-BF45058AC293}"/>
                  </a:ext>
                </a:extLst>
              </p:cNvPr>
              <p:cNvSpPr txBox="1"/>
              <p:nvPr/>
            </p:nvSpPr>
            <p:spPr>
              <a:xfrm>
                <a:off x="789301" y="6002823"/>
                <a:ext cx="2825911" cy="523220"/>
              </a:xfrm>
              <a:prstGeom prst="rect">
                <a:avLst/>
              </a:prstGeom>
              <a:noFill/>
            </p:spPr>
            <p:txBody>
              <a:bodyPr wrap="square" rtlCol="0">
                <a:spAutoFit/>
              </a:bodyPr>
              <a:lstStyle/>
              <a:p>
                <a:r>
                  <a:rPr lang="en-US" sz="2800" dirty="0"/>
                  <a:t>Noise Image</a:t>
                </a:r>
                <a14:m>
                  <m:oMath xmlns:m="http://schemas.openxmlformats.org/officeDocument/2006/math">
                    <m:r>
                      <a:rPr lang="en-US" sz="2800" b="0" i="0" smtClean="0">
                        <a:latin typeface="Cambria Math" panose="02040503050406030204" pitchFamily="18" charset="0"/>
                      </a:rPr>
                      <m:t>;</m:t>
                    </m:r>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𝑇</m:t>
                        </m:r>
                      </m:sub>
                    </m:sSub>
                  </m:oMath>
                </a14:m>
                <a:endParaRPr lang="en-US" sz="2800" dirty="0"/>
              </a:p>
            </p:txBody>
          </p:sp>
        </mc:Choice>
        <mc:Fallback xmlns="">
          <p:sp>
            <p:nvSpPr>
              <p:cNvPr id="12" name="TextBox 11">
                <a:extLst>
                  <a:ext uri="{FF2B5EF4-FFF2-40B4-BE49-F238E27FC236}">
                    <a16:creationId xmlns:a16="http://schemas.microsoft.com/office/drawing/2014/main" id="{53A2F645-D545-7900-9C51-BF45058AC293}"/>
                  </a:ext>
                </a:extLst>
              </p:cNvPr>
              <p:cNvSpPr txBox="1">
                <a:spLocks noRot="1" noChangeAspect="1" noMove="1" noResize="1" noEditPoints="1" noAdjustHandles="1" noChangeArrowheads="1" noChangeShapeType="1" noTextEdit="1"/>
              </p:cNvSpPr>
              <p:nvPr/>
            </p:nvSpPr>
            <p:spPr>
              <a:xfrm>
                <a:off x="789301" y="6002823"/>
                <a:ext cx="2825911" cy="523220"/>
              </a:xfrm>
              <a:prstGeom prst="rect">
                <a:avLst/>
              </a:prstGeom>
              <a:blipFill>
                <a:blip r:embed="rId4"/>
                <a:stretch>
                  <a:fillRect l="-4310" t="-11628" b="-32558"/>
                </a:stretch>
              </a:blipFill>
            </p:spPr>
            <p:txBody>
              <a:bodyPr/>
              <a:lstStyle/>
              <a:p>
                <a:r>
                  <a:rPr lang="en-US">
                    <a:noFill/>
                  </a:rPr>
                  <a:t> </a:t>
                </a:r>
              </a:p>
            </p:txBody>
          </p:sp>
        </mc:Fallback>
      </mc:AlternateContent>
      <p:cxnSp>
        <p:nvCxnSpPr>
          <p:cNvPr id="13" name="Straight Arrow Connector 12">
            <a:extLst>
              <a:ext uri="{FF2B5EF4-FFF2-40B4-BE49-F238E27FC236}">
                <a16:creationId xmlns:a16="http://schemas.microsoft.com/office/drawing/2014/main" id="{B6916DB1-3A8A-49DB-E72A-1AE805886C89}"/>
              </a:ext>
            </a:extLst>
          </p:cNvPr>
          <p:cNvCxnSpPr>
            <a:cxnSpLocks/>
          </p:cNvCxnSpPr>
          <p:nvPr/>
        </p:nvCxnSpPr>
        <p:spPr>
          <a:xfrm flipV="1">
            <a:off x="1779064" y="5421324"/>
            <a:ext cx="698361" cy="581499"/>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E3754657-EC9E-335A-B2BE-DC3907555ECE}"/>
                  </a:ext>
                </a:extLst>
              </p:cNvPr>
              <p:cNvSpPr txBox="1"/>
              <p:nvPr/>
            </p:nvSpPr>
            <p:spPr>
              <a:xfrm>
                <a:off x="10052345" y="6076709"/>
                <a:ext cx="1962024" cy="523220"/>
              </a:xfrm>
              <a:prstGeom prst="rect">
                <a:avLst/>
              </a:prstGeom>
              <a:noFill/>
            </p:spPr>
            <p:txBody>
              <a:bodyPr wrap="square" rtlCol="0">
                <a:spAutoFit/>
              </a:bodyPr>
              <a:lstStyle/>
              <a:p>
                <a:r>
                  <a:rPr lang="en-US" sz="2800" dirty="0"/>
                  <a:t>Image</a:t>
                </a:r>
                <a14:m>
                  <m:oMath xmlns:m="http://schemas.openxmlformats.org/officeDocument/2006/math">
                    <m:r>
                      <a:rPr lang="en-US" sz="2800" b="0" i="0" smtClean="0">
                        <a:latin typeface="Cambria Math" panose="02040503050406030204" pitchFamily="18" charset="0"/>
                      </a:rPr>
                      <m:t>;</m:t>
                    </m:r>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0</m:t>
                        </m:r>
                      </m:sub>
                    </m:sSub>
                  </m:oMath>
                </a14:m>
                <a:endParaRPr lang="en-US" sz="2800" dirty="0"/>
              </a:p>
            </p:txBody>
          </p:sp>
        </mc:Choice>
        <mc:Fallback xmlns="">
          <p:sp>
            <p:nvSpPr>
              <p:cNvPr id="14" name="TextBox 13">
                <a:extLst>
                  <a:ext uri="{FF2B5EF4-FFF2-40B4-BE49-F238E27FC236}">
                    <a16:creationId xmlns:a16="http://schemas.microsoft.com/office/drawing/2014/main" id="{E3754657-EC9E-335A-B2BE-DC3907555ECE}"/>
                  </a:ext>
                </a:extLst>
              </p:cNvPr>
              <p:cNvSpPr txBox="1">
                <a:spLocks noRot="1" noChangeAspect="1" noMove="1" noResize="1" noEditPoints="1" noAdjustHandles="1" noChangeArrowheads="1" noChangeShapeType="1" noTextEdit="1"/>
              </p:cNvSpPr>
              <p:nvPr/>
            </p:nvSpPr>
            <p:spPr>
              <a:xfrm>
                <a:off x="10052345" y="6076709"/>
                <a:ext cx="1962024" cy="523220"/>
              </a:xfrm>
              <a:prstGeom prst="rect">
                <a:avLst/>
              </a:prstGeom>
              <a:blipFill>
                <a:blip r:embed="rId5"/>
                <a:stretch>
                  <a:fillRect l="-6211" t="-11628" b="-32558"/>
                </a:stretch>
              </a:blipFill>
            </p:spPr>
            <p:txBody>
              <a:bodyPr/>
              <a:lstStyle/>
              <a:p>
                <a:r>
                  <a:rPr lang="en-US">
                    <a:noFill/>
                  </a:rPr>
                  <a:t> </a:t>
                </a:r>
              </a:p>
            </p:txBody>
          </p:sp>
        </mc:Fallback>
      </mc:AlternateContent>
      <p:cxnSp>
        <p:nvCxnSpPr>
          <p:cNvPr id="15" name="Straight Arrow Connector 14">
            <a:extLst>
              <a:ext uri="{FF2B5EF4-FFF2-40B4-BE49-F238E27FC236}">
                <a16:creationId xmlns:a16="http://schemas.microsoft.com/office/drawing/2014/main" id="{3B047C35-FCEB-BC80-89DC-4792B3CFD2E2}"/>
              </a:ext>
            </a:extLst>
          </p:cNvPr>
          <p:cNvCxnSpPr>
            <a:cxnSpLocks/>
            <a:stCxn id="14" idx="0"/>
          </p:cNvCxnSpPr>
          <p:nvPr/>
        </p:nvCxnSpPr>
        <p:spPr>
          <a:xfrm flipH="1" flipV="1">
            <a:off x="10412562" y="5505405"/>
            <a:ext cx="620795" cy="571304"/>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22409FE9-93F0-DD51-DB4F-E69210A55322}"/>
              </a:ext>
            </a:extLst>
          </p:cNvPr>
          <p:cNvCxnSpPr>
            <a:cxnSpLocks/>
          </p:cNvCxnSpPr>
          <p:nvPr/>
        </p:nvCxnSpPr>
        <p:spPr>
          <a:xfrm flipH="1">
            <a:off x="6451288" y="2445880"/>
            <a:ext cx="454395" cy="2659053"/>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32A75F79-39D8-6387-1CDD-333ED3BAF834}"/>
              </a:ext>
            </a:extLst>
          </p:cNvPr>
          <p:cNvSpPr/>
          <p:nvPr/>
        </p:nvSpPr>
        <p:spPr>
          <a:xfrm>
            <a:off x="5209280" y="5102172"/>
            <a:ext cx="1436914" cy="403233"/>
          </a:xfrm>
          <a:prstGeom prst="ellipse">
            <a:avLst/>
          </a:prstGeom>
          <a:noFill/>
          <a:ln w="317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16B3166A-32D6-18AE-6B52-109DE238A6B3}"/>
                  </a:ext>
                </a:extLst>
              </p:cNvPr>
              <p:cNvSpPr txBox="1"/>
              <p:nvPr/>
            </p:nvSpPr>
            <p:spPr>
              <a:xfrm>
                <a:off x="8041495" y="2726039"/>
                <a:ext cx="2991862" cy="954107"/>
              </a:xfrm>
              <a:prstGeom prst="rect">
                <a:avLst/>
              </a:prstGeom>
              <a:noFill/>
            </p:spPr>
            <p:txBody>
              <a:bodyPr wrap="square" rtlCol="0">
                <a:spAutoFit/>
              </a:bodyPr>
              <a:lstStyle/>
              <a:p>
                <a:r>
                  <a:rPr lang="en-US" sz="2800" dirty="0"/>
                  <a:t>The initial state, </a:t>
                </a:r>
                <a14:m>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0</m:t>
                        </m:r>
                      </m:sub>
                    </m:sSub>
                  </m:oMath>
                </a14:m>
                <a:r>
                  <a:rPr lang="en-US" sz="2800" dirty="0"/>
                  <a:t>, is a real image</a:t>
                </a:r>
              </a:p>
            </p:txBody>
          </p:sp>
        </mc:Choice>
        <mc:Fallback xmlns="">
          <p:sp>
            <p:nvSpPr>
              <p:cNvPr id="32" name="TextBox 31">
                <a:extLst>
                  <a:ext uri="{FF2B5EF4-FFF2-40B4-BE49-F238E27FC236}">
                    <a16:creationId xmlns:a16="http://schemas.microsoft.com/office/drawing/2014/main" id="{16B3166A-32D6-18AE-6B52-109DE238A6B3}"/>
                  </a:ext>
                </a:extLst>
              </p:cNvPr>
              <p:cNvSpPr txBox="1">
                <a:spLocks noRot="1" noChangeAspect="1" noMove="1" noResize="1" noEditPoints="1" noAdjustHandles="1" noChangeArrowheads="1" noChangeShapeType="1" noTextEdit="1"/>
              </p:cNvSpPr>
              <p:nvPr/>
            </p:nvSpPr>
            <p:spPr>
              <a:xfrm>
                <a:off x="8041495" y="2726039"/>
                <a:ext cx="2991862" cy="954107"/>
              </a:xfrm>
              <a:prstGeom prst="rect">
                <a:avLst/>
              </a:prstGeom>
              <a:blipFill>
                <a:blip r:embed="rId6"/>
                <a:stretch>
                  <a:fillRect l="-4073" t="-5732" b="-17197"/>
                </a:stretch>
              </a:blipFill>
            </p:spPr>
            <p:txBody>
              <a:bodyPr/>
              <a:lstStyle/>
              <a:p>
                <a:r>
                  <a:rPr lang="en-US">
                    <a:noFill/>
                  </a:rPr>
                  <a:t> </a:t>
                </a:r>
              </a:p>
            </p:txBody>
          </p:sp>
        </mc:Fallback>
      </mc:AlternateContent>
      <p:cxnSp>
        <p:nvCxnSpPr>
          <p:cNvPr id="29" name="Straight Arrow Connector 28">
            <a:extLst>
              <a:ext uri="{FF2B5EF4-FFF2-40B4-BE49-F238E27FC236}">
                <a16:creationId xmlns:a16="http://schemas.microsoft.com/office/drawing/2014/main" id="{1DE3902D-BE28-6E63-CBE3-6B5638ED0D2F}"/>
              </a:ext>
            </a:extLst>
          </p:cNvPr>
          <p:cNvCxnSpPr>
            <a:cxnSpLocks/>
          </p:cNvCxnSpPr>
          <p:nvPr/>
        </p:nvCxnSpPr>
        <p:spPr>
          <a:xfrm>
            <a:off x="9301480" y="3611880"/>
            <a:ext cx="386080" cy="64008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56143D6B-684D-7AC9-BFD9-AABFD8BDE260}"/>
                  </a:ext>
                </a:extLst>
              </p:cNvPr>
              <p:cNvSpPr txBox="1"/>
              <p:nvPr/>
            </p:nvSpPr>
            <p:spPr>
              <a:xfrm>
                <a:off x="623350" y="2980333"/>
                <a:ext cx="2991862" cy="954107"/>
              </a:xfrm>
              <a:prstGeom prst="rect">
                <a:avLst/>
              </a:prstGeom>
              <a:noFill/>
            </p:spPr>
            <p:txBody>
              <a:bodyPr wrap="square" rtlCol="0">
                <a:spAutoFit/>
              </a:bodyPr>
              <a:lstStyle/>
              <a:p>
                <a:r>
                  <a:rPr lang="en-US" sz="2800" dirty="0"/>
                  <a:t>The final state, </a:t>
                </a:r>
                <a14:m>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𝑇</m:t>
                        </m:r>
                      </m:sub>
                    </m:sSub>
                  </m:oMath>
                </a14:m>
                <a:r>
                  <a:rPr lang="en-US" sz="2800" dirty="0"/>
                  <a:t>, is random noise</a:t>
                </a:r>
              </a:p>
            </p:txBody>
          </p:sp>
        </mc:Choice>
        <mc:Fallback xmlns="">
          <p:sp>
            <p:nvSpPr>
              <p:cNvPr id="4" name="TextBox 3">
                <a:extLst>
                  <a:ext uri="{FF2B5EF4-FFF2-40B4-BE49-F238E27FC236}">
                    <a16:creationId xmlns:a16="http://schemas.microsoft.com/office/drawing/2014/main" id="{56143D6B-684D-7AC9-BFD9-AABFD8BDE260}"/>
                  </a:ext>
                </a:extLst>
              </p:cNvPr>
              <p:cNvSpPr txBox="1">
                <a:spLocks noRot="1" noChangeAspect="1" noMove="1" noResize="1" noEditPoints="1" noAdjustHandles="1" noChangeArrowheads="1" noChangeShapeType="1" noTextEdit="1"/>
              </p:cNvSpPr>
              <p:nvPr/>
            </p:nvSpPr>
            <p:spPr>
              <a:xfrm>
                <a:off x="623350" y="2980333"/>
                <a:ext cx="2991862" cy="954107"/>
              </a:xfrm>
              <a:prstGeom prst="rect">
                <a:avLst/>
              </a:prstGeom>
              <a:blipFill>
                <a:blip r:embed="rId7"/>
                <a:stretch>
                  <a:fillRect l="-4073" t="-6410" r="-2240" b="-17949"/>
                </a:stretch>
              </a:blipFill>
            </p:spPr>
            <p:txBody>
              <a:bodyPr/>
              <a:lstStyle/>
              <a:p>
                <a:r>
                  <a:rPr lang="en-US">
                    <a:noFill/>
                  </a:rPr>
                  <a:t> </a:t>
                </a:r>
              </a:p>
            </p:txBody>
          </p:sp>
        </mc:Fallback>
      </mc:AlternateContent>
      <p:cxnSp>
        <p:nvCxnSpPr>
          <p:cNvPr id="5" name="Straight Arrow Connector 4">
            <a:extLst>
              <a:ext uri="{FF2B5EF4-FFF2-40B4-BE49-F238E27FC236}">
                <a16:creationId xmlns:a16="http://schemas.microsoft.com/office/drawing/2014/main" id="{DEB757FD-F22C-785D-8C36-47E8832AE4B1}"/>
              </a:ext>
            </a:extLst>
          </p:cNvPr>
          <p:cNvCxnSpPr>
            <a:cxnSpLocks/>
          </p:cNvCxnSpPr>
          <p:nvPr/>
        </p:nvCxnSpPr>
        <p:spPr>
          <a:xfrm>
            <a:off x="1883335" y="3866174"/>
            <a:ext cx="168735" cy="41071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01676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2">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DF3442-275E-6AD5-352F-AE6A89F7217E}"/>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E6D59997-8F6B-9E31-E905-E67D8A01214D}"/>
              </a:ext>
            </a:extLst>
          </p:cNvPr>
          <p:cNvPicPr>
            <a:picLocks noChangeAspect="1"/>
          </p:cNvPicPr>
          <p:nvPr/>
        </p:nvPicPr>
        <p:blipFill>
          <a:blip r:embed="rId2"/>
          <a:stretch>
            <a:fillRect/>
          </a:stretch>
        </p:blipFill>
        <p:spPr>
          <a:xfrm>
            <a:off x="1671005" y="4249078"/>
            <a:ext cx="9051954" cy="1923093"/>
          </a:xfrm>
          <a:prstGeom prst="rect">
            <a:avLst/>
          </a:prstGeom>
        </p:spPr>
      </p:pic>
      <p:sp>
        <p:nvSpPr>
          <p:cNvPr id="2" name="Title 1">
            <a:extLst>
              <a:ext uri="{FF2B5EF4-FFF2-40B4-BE49-F238E27FC236}">
                <a16:creationId xmlns:a16="http://schemas.microsoft.com/office/drawing/2014/main" id="{9D28021A-196A-54C1-D80D-626B00A08058}"/>
              </a:ext>
            </a:extLst>
          </p:cNvPr>
          <p:cNvSpPr>
            <a:spLocks noGrp="1"/>
          </p:cNvSpPr>
          <p:nvPr>
            <p:ph type="title"/>
          </p:nvPr>
        </p:nvSpPr>
        <p:spPr>
          <a:xfrm>
            <a:off x="789301" y="140193"/>
            <a:ext cx="10515600" cy="872004"/>
          </a:xfrm>
        </p:spPr>
        <p:txBody>
          <a:bodyPr>
            <a:normAutofit/>
          </a:bodyPr>
          <a:lstStyle/>
          <a:p>
            <a:r>
              <a:rPr lang="en-US" sz="4000" dirty="0">
                <a:latin typeface="+mn-lt"/>
              </a:rPr>
              <a:t>Diffusion Processes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2C69B21-D152-3171-EC3E-C55C6BE4DCB0}"/>
                  </a:ext>
                </a:extLst>
              </p:cNvPr>
              <p:cNvSpPr>
                <a:spLocks noGrp="1"/>
              </p:cNvSpPr>
              <p:nvPr>
                <p:ph idx="1"/>
              </p:nvPr>
            </p:nvSpPr>
            <p:spPr>
              <a:xfrm>
                <a:off x="789301" y="919943"/>
                <a:ext cx="10515600" cy="3255250"/>
              </a:xfrm>
            </p:spPr>
            <p:txBody>
              <a:bodyPr>
                <a:normAutofit lnSpcReduction="10000"/>
              </a:bodyPr>
              <a:lstStyle/>
              <a:p>
                <a:pPr marL="0" indent="0">
                  <a:buNone/>
                </a:pPr>
                <a:r>
                  <a:rPr lang="en-US" dirty="0"/>
                  <a:t>Generative diffusion models use a forward and reverse diffusion process    </a:t>
                </a:r>
              </a:p>
              <a:p>
                <a:r>
                  <a:rPr lang="en-US" dirty="0"/>
                  <a:t>The </a:t>
                </a:r>
                <a:r>
                  <a:rPr lang="en-US" b="1" dirty="0"/>
                  <a:t>forward diffusion process</a:t>
                </a:r>
                <a:r>
                  <a:rPr lang="en-US" dirty="0"/>
                  <a:t>, </a:t>
                </a:r>
                <a14:m>
                  <m:oMath xmlns:m="http://schemas.openxmlformats.org/officeDocument/2006/math">
                    <m:r>
                      <a:rPr lang="en-US" b="0" i="1" smtClean="0">
                        <a:solidFill>
                          <a:srgbClr val="C00000"/>
                        </a:solidFill>
                        <a:latin typeface="Cambria Math" panose="02040503050406030204" pitchFamily="18" charset="0"/>
                      </a:rPr>
                      <m:t>𝑞</m:t>
                    </m:r>
                    <m:d>
                      <m:dPr>
                        <m:ctrlPr>
                          <a:rPr lang="en-US" b="0" i="1" smtClean="0">
                            <a:solidFill>
                              <a:srgbClr val="C00000"/>
                            </a:solidFill>
                            <a:latin typeface="Cambria Math" panose="02040503050406030204" pitchFamily="18" charset="0"/>
                          </a:rPr>
                        </m:ctrlPr>
                      </m:dPr>
                      <m:e>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𝑥</m:t>
                            </m:r>
                          </m:e>
                          <m:sub>
                            <m:r>
                              <a:rPr lang="en-US" b="0" i="1" smtClean="0">
                                <a:solidFill>
                                  <a:srgbClr val="C00000"/>
                                </a:solidFill>
                                <a:latin typeface="Cambria Math" panose="02040503050406030204" pitchFamily="18" charset="0"/>
                              </a:rPr>
                              <m:t>1:</m:t>
                            </m:r>
                            <m:r>
                              <a:rPr lang="en-US" b="0" i="1" smtClean="0">
                                <a:solidFill>
                                  <a:srgbClr val="C00000"/>
                                </a:solidFill>
                                <a:latin typeface="Cambria Math" panose="02040503050406030204" pitchFamily="18" charset="0"/>
                              </a:rPr>
                              <m:t>𝑇</m:t>
                            </m:r>
                          </m:sub>
                        </m:sSub>
                        <m:r>
                          <a:rPr lang="en-US" b="0" i="1" smtClean="0">
                            <a:solidFill>
                              <a:srgbClr val="C00000"/>
                            </a:solidFill>
                            <a:latin typeface="Cambria Math" panose="02040503050406030204" pitchFamily="18" charset="0"/>
                          </a:rPr>
                          <m:t>,</m:t>
                        </m:r>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𝑥</m:t>
                            </m:r>
                          </m:e>
                          <m:sub>
                            <m:r>
                              <a:rPr lang="en-US" b="0" i="1" smtClean="0">
                                <a:solidFill>
                                  <a:srgbClr val="C00000"/>
                                </a:solidFill>
                                <a:latin typeface="Cambria Math" panose="02040503050406030204" pitchFamily="18" charset="0"/>
                              </a:rPr>
                              <m:t>0</m:t>
                            </m:r>
                          </m:sub>
                        </m:sSub>
                      </m:e>
                    </m:d>
                  </m:oMath>
                </a14:m>
                <a:r>
                  <a:rPr lang="en-US" dirty="0"/>
                  <a:t>, is modeled as a </a:t>
                </a:r>
                <a:r>
                  <a:rPr lang="en-US" b="1" dirty="0"/>
                  <a:t>Markov chain    </a:t>
                </a:r>
              </a:p>
              <a:p>
                <a:r>
                  <a:rPr lang="en-US" dirty="0"/>
                  <a:t>Markov chain is a series of Markov transitions</a:t>
                </a: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 </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r>
                                <a:rPr lang="en-US" i="1">
                                  <a:latin typeface="Cambria Math" panose="02040503050406030204" pitchFamily="18" charset="0"/>
                                </a:rPr>
                                <m:t>𝑇</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e>
                      </m:d>
                      <m:r>
                        <a:rPr lang="en-US" i="1">
                          <a:latin typeface="Cambria Math" panose="02040503050406030204" pitchFamily="18" charset="0"/>
                        </a:rPr>
                        <m:t>=</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𝑡</m:t>
                          </m:r>
                          <m:r>
                            <a:rPr lang="en-US" i="1">
                              <a:latin typeface="Cambria Math" panose="02040503050406030204" pitchFamily="18" charset="0"/>
                            </a:rPr>
                            <m:t>=1</m:t>
                          </m:r>
                        </m:sub>
                        <m:sup>
                          <m:r>
                            <a:rPr lang="en-US" i="1">
                              <a:latin typeface="Cambria Math" panose="02040503050406030204" pitchFamily="18" charset="0"/>
                            </a:rPr>
                            <m:t>𝑇</m:t>
                          </m:r>
                        </m:sup>
                        <m:e>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e>
                          </m:d>
                        </m:e>
                      </m:nary>
                    </m:oMath>
                  </m:oMathPara>
                </a14:m>
                <a:endParaRPr lang="en-US" dirty="0"/>
              </a:p>
            </p:txBody>
          </p:sp>
        </mc:Choice>
        <mc:Fallback xmlns="">
          <p:sp>
            <p:nvSpPr>
              <p:cNvPr id="3" name="Content Placeholder 2">
                <a:extLst>
                  <a:ext uri="{FF2B5EF4-FFF2-40B4-BE49-F238E27FC236}">
                    <a16:creationId xmlns:a16="http://schemas.microsoft.com/office/drawing/2014/main" id="{52C69B21-D152-3171-EC3E-C55C6BE4DCB0}"/>
                  </a:ext>
                </a:extLst>
              </p:cNvPr>
              <p:cNvSpPr>
                <a:spLocks noGrp="1" noRot="1" noChangeAspect="1" noMove="1" noResize="1" noEditPoints="1" noAdjustHandles="1" noChangeArrowheads="1" noChangeShapeType="1" noTextEdit="1"/>
              </p:cNvSpPr>
              <p:nvPr>
                <p:ph idx="1"/>
              </p:nvPr>
            </p:nvSpPr>
            <p:spPr>
              <a:xfrm>
                <a:off x="789301" y="919943"/>
                <a:ext cx="10515600" cy="3255250"/>
              </a:xfrm>
              <a:blipFill>
                <a:blip r:embed="rId3"/>
                <a:stretch>
                  <a:fillRect l="-1159" t="-430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0072E04-8038-CBAD-26EB-6C1D8CAC3063}"/>
                  </a:ext>
                </a:extLst>
              </p:cNvPr>
              <p:cNvSpPr txBox="1"/>
              <p:nvPr/>
            </p:nvSpPr>
            <p:spPr>
              <a:xfrm>
                <a:off x="789301" y="6172171"/>
                <a:ext cx="2825911" cy="523220"/>
              </a:xfrm>
              <a:prstGeom prst="rect">
                <a:avLst/>
              </a:prstGeom>
              <a:noFill/>
            </p:spPr>
            <p:txBody>
              <a:bodyPr wrap="square" rtlCol="0">
                <a:spAutoFit/>
              </a:bodyPr>
              <a:lstStyle/>
              <a:p>
                <a:r>
                  <a:rPr lang="en-US" sz="2800" dirty="0"/>
                  <a:t>Noise Image</a:t>
                </a:r>
                <a14:m>
                  <m:oMath xmlns:m="http://schemas.openxmlformats.org/officeDocument/2006/math">
                    <m:r>
                      <a:rPr lang="en-US" sz="2800" b="0" i="0" smtClean="0">
                        <a:latin typeface="Cambria Math" panose="02040503050406030204" pitchFamily="18" charset="0"/>
                      </a:rPr>
                      <m:t>;</m:t>
                    </m:r>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𝑇</m:t>
                        </m:r>
                      </m:sub>
                    </m:sSub>
                  </m:oMath>
                </a14:m>
                <a:endParaRPr lang="en-US" sz="2800" dirty="0"/>
              </a:p>
            </p:txBody>
          </p:sp>
        </mc:Choice>
        <mc:Fallback xmlns="">
          <p:sp>
            <p:nvSpPr>
              <p:cNvPr id="6" name="TextBox 5">
                <a:extLst>
                  <a:ext uri="{FF2B5EF4-FFF2-40B4-BE49-F238E27FC236}">
                    <a16:creationId xmlns:a16="http://schemas.microsoft.com/office/drawing/2014/main" id="{D0072E04-8038-CBAD-26EB-6C1D8CAC3063}"/>
                  </a:ext>
                </a:extLst>
              </p:cNvPr>
              <p:cNvSpPr txBox="1">
                <a:spLocks noRot="1" noChangeAspect="1" noMove="1" noResize="1" noEditPoints="1" noAdjustHandles="1" noChangeArrowheads="1" noChangeShapeType="1" noTextEdit="1"/>
              </p:cNvSpPr>
              <p:nvPr/>
            </p:nvSpPr>
            <p:spPr>
              <a:xfrm>
                <a:off x="789301" y="6172171"/>
                <a:ext cx="2825911" cy="523220"/>
              </a:xfrm>
              <a:prstGeom prst="rect">
                <a:avLst/>
              </a:prstGeom>
              <a:blipFill>
                <a:blip r:embed="rId4"/>
                <a:stretch>
                  <a:fillRect l="-4310" t="-10465" b="-32558"/>
                </a:stretch>
              </a:blipFill>
            </p:spPr>
            <p:txBody>
              <a:bodyPr/>
              <a:lstStyle/>
              <a:p>
                <a:r>
                  <a:rPr lang="en-US">
                    <a:noFill/>
                  </a:rPr>
                  <a:t> </a:t>
                </a:r>
              </a:p>
            </p:txBody>
          </p:sp>
        </mc:Fallback>
      </mc:AlternateContent>
      <p:cxnSp>
        <p:nvCxnSpPr>
          <p:cNvPr id="8" name="Straight Arrow Connector 7">
            <a:extLst>
              <a:ext uri="{FF2B5EF4-FFF2-40B4-BE49-F238E27FC236}">
                <a16:creationId xmlns:a16="http://schemas.microsoft.com/office/drawing/2014/main" id="{A514CE1A-BC40-FEAC-D082-BBC6AA6F470D}"/>
              </a:ext>
            </a:extLst>
          </p:cNvPr>
          <p:cNvCxnSpPr/>
          <p:nvPr/>
        </p:nvCxnSpPr>
        <p:spPr>
          <a:xfrm flipV="1">
            <a:off x="1779064" y="5590672"/>
            <a:ext cx="698361" cy="581499"/>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933A7E6F-1899-4FFB-15EB-3BC1356F2CA1}"/>
                  </a:ext>
                </a:extLst>
              </p:cNvPr>
              <p:cNvSpPr txBox="1"/>
              <p:nvPr/>
            </p:nvSpPr>
            <p:spPr>
              <a:xfrm>
                <a:off x="10052345" y="6246057"/>
                <a:ext cx="1962024" cy="523220"/>
              </a:xfrm>
              <a:prstGeom prst="rect">
                <a:avLst/>
              </a:prstGeom>
              <a:noFill/>
            </p:spPr>
            <p:txBody>
              <a:bodyPr wrap="square" rtlCol="0">
                <a:spAutoFit/>
              </a:bodyPr>
              <a:lstStyle/>
              <a:p>
                <a:r>
                  <a:rPr lang="en-US" sz="2800" dirty="0"/>
                  <a:t>Image</a:t>
                </a:r>
                <a14:m>
                  <m:oMath xmlns:m="http://schemas.openxmlformats.org/officeDocument/2006/math">
                    <m:r>
                      <a:rPr lang="en-US" sz="2800" b="0" i="0" smtClean="0">
                        <a:latin typeface="Cambria Math" panose="02040503050406030204" pitchFamily="18" charset="0"/>
                      </a:rPr>
                      <m:t>;</m:t>
                    </m:r>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0</m:t>
                        </m:r>
                      </m:sub>
                    </m:sSub>
                  </m:oMath>
                </a14:m>
                <a:endParaRPr lang="en-US" sz="2800" dirty="0"/>
              </a:p>
            </p:txBody>
          </p:sp>
        </mc:Choice>
        <mc:Fallback xmlns="">
          <p:sp>
            <p:nvSpPr>
              <p:cNvPr id="9" name="TextBox 8">
                <a:extLst>
                  <a:ext uri="{FF2B5EF4-FFF2-40B4-BE49-F238E27FC236}">
                    <a16:creationId xmlns:a16="http://schemas.microsoft.com/office/drawing/2014/main" id="{933A7E6F-1899-4FFB-15EB-3BC1356F2CA1}"/>
                  </a:ext>
                </a:extLst>
              </p:cNvPr>
              <p:cNvSpPr txBox="1">
                <a:spLocks noRot="1" noChangeAspect="1" noMove="1" noResize="1" noEditPoints="1" noAdjustHandles="1" noChangeArrowheads="1" noChangeShapeType="1" noTextEdit="1"/>
              </p:cNvSpPr>
              <p:nvPr/>
            </p:nvSpPr>
            <p:spPr>
              <a:xfrm>
                <a:off x="10052345" y="6246057"/>
                <a:ext cx="1962024" cy="523220"/>
              </a:xfrm>
              <a:prstGeom prst="rect">
                <a:avLst/>
              </a:prstGeom>
              <a:blipFill>
                <a:blip r:embed="rId5"/>
                <a:stretch>
                  <a:fillRect l="-6211" t="-11765" b="-34118"/>
                </a:stretch>
              </a:blipFill>
            </p:spPr>
            <p:txBody>
              <a:bodyPr/>
              <a:lstStyle/>
              <a:p>
                <a:r>
                  <a:rPr lang="en-US">
                    <a:noFill/>
                  </a:rPr>
                  <a:t> </a:t>
                </a:r>
              </a:p>
            </p:txBody>
          </p:sp>
        </mc:Fallback>
      </mc:AlternateContent>
      <p:cxnSp>
        <p:nvCxnSpPr>
          <p:cNvPr id="10" name="Straight Arrow Connector 9">
            <a:extLst>
              <a:ext uri="{FF2B5EF4-FFF2-40B4-BE49-F238E27FC236}">
                <a16:creationId xmlns:a16="http://schemas.microsoft.com/office/drawing/2014/main" id="{315931FC-8285-6E2D-28D9-4AB8400B0842}"/>
              </a:ext>
            </a:extLst>
          </p:cNvPr>
          <p:cNvCxnSpPr>
            <a:cxnSpLocks/>
            <a:stCxn id="9" idx="0"/>
          </p:cNvCxnSpPr>
          <p:nvPr/>
        </p:nvCxnSpPr>
        <p:spPr>
          <a:xfrm flipH="1" flipV="1">
            <a:off x="10412562" y="5674753"/>
            <a:ext cx="620795" cy="571304"/>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3C2158FC-09F2-B51A-5EB0-536E7AF01E10}"/>
              </a:ext>
            </a:extLst>
          </p:cNvPr>
          <p:cNvSpPr/>
          <p:nvPr/>
        </p:nvSpPr>
        <p:spPr>
          <a:xfrm>
            <a:off x="5209280" y="5271520"/>
            <a:ext cx="1436914" cy="403233"/>
          </a:xfrm>
          <a:prstGeom prst="ellipse">
            <a:avLst/>
          </a:prstGeom>
          <a:noFill/>
          <a:ln w="317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76132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Diffusion Processes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57131"/>
                <a:ext cx="10515600" cy="3088149"/>
              </a:xfrm>
            </p:spPr>
            <p:txBody>
              <a:bodyPr>
                <a:normAutofit/>
              </a:bodyPr>
              <a:lstStyle/>
              <a:p>
                <a:pPr marL="0" indent="0">
                  <a:buNone/>
                </a:pPr>
                <a:r>
                  <a:rPr lang="en-US" dirty="0"/>
                  <a:t>Generative diffusion models use a forward and reverse diffusion process    </a:t>
                </a:r>
              </a:p>
              <a:p>
                <a:r>
                  <a:rPr lang="en-US" dirty="0"/>
                  <a:t>What makes </a:t>
                </a:r>
                <a14:m>
                  <m:oMath xmlns:m="http://schemas.openxmlformats.org/officeDocument/2006/math">
                    <m:r>
                      <a:rPr lang="en-US" b="0" i="1" smtClean="0">
                        <a:solidFill>
                          <a:srgbClr val="FF0000"/>
                        </a:solidFill>
                        <a:latin typeface="Cambria Math" panose="02040503050406030204" pitchFamily="18" charset="0"/>
                      </a:rPr>
                      <m:t>𝑞</m:t>
                    </m:r>
                    <m:d>
                      <m:dPr>
                        <m:ctrlPr>
                          <a:rPr lang="en-US" i="1">
                            <a:solidFill>
                              <a:srgbClr val="FF0000"/>
                            </a:solidFill>
                            <a:latin typeface="Cambria Math" panose="02040503050406030204" pitchFamily="18" charset="0"/>
                          </a:rPr>
                        </m:ctrlPr>
                      </m:dPr>
                      <m:e>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𝑥</m:t>
                            </m:r>
                          </m:e>
                          <m:sub>
                            <m:r>
                              <a:rPr lang="en-US" i="1">
                                <a:solidFill>
                                  <a:srgbClr val="FF0000"/>
                                </a:solidFill>
                                <a:latin typeface="Cambria Math" panose="02040503050406030204" pitchFamily="18" charset="0"/>
                              </a:rPr>
                              <m:t>𝑡</m:t>
                            </m:r>
                          </m:sub>
                        </m:sSub>
                        <m:r>
                          <a:rPr lang="en-US" i="1">
                            <a:solidFill>
                              <a:srgbClr val="FF0000"/>
                            </a:solidFill>
                            <a:latin typeface="Cambria Math" panose="02040503050406030204" pitchFamily="18" charset="0"/>
                          </a:rPr>
                          <m:t>|</m:t>
                        </m:r>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𝑥</m:t>
                            </m:r>
                          </m:e>
                          <m:sub>
                            <m:r>
                              <a:rPr lang="en-US" i="1">
                                <a:solidFill>
                                  <a:srgbClr val="FF0000"/>
                                </a:solidFill>
                                <a:latin typeface="Cambria Math" panose="02040503050406030204" pitchFamily="18" charset="0"/>
                              </a:rPr>
                              <m:t>𝑡</m:t>
                            </m:r>
                            <m:r>
                              <a:rPr lang="en-US" b="0" i="1" smtClean="0">
                                <a:solidFill>
                                  <a:srgbClr val="FF0000"/>
                                </a:solidFill>
                                <a:latin typeface="Cambria Math" panose="02040503050406030204" pitchFamily="18" charset="0"/>
                              </a:rPr>
                              <m:t>−1</m:t>
                            </m:r>
                          </m:sub>
                        </m:sSub>
                      </m:e>
                    </m:d>
                  </m:oMath>
                </a14:m>
                <a:r>
                  <a:rPr lang="en-US" dirty="0"/>
                  <a:t> a</a:t>
                </a:r>
                <a:r>
                  <a:rPr lang="en-US" b="1" dirty="0"/>
                  <a:t> Markov process</a:t>
                </a:r>
                <a:r>
                  <a:rPr lang="en-US" dirty="0"/>
                  <a:t>?</a:t>
                </a:r>
              </a:p>
              <a:p>
                <a:r>
                  <a:rPr lang="en-US" dirty="0"/>
                  <a:t>The value of a random variable, </a:t>
                </a:r>
                <a14:m>
                  <m:oMath xmlns:m="http://schemas.openxmlformats.org/officeDocument/2006/math">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𝑥</m:t>
                        </m:r>
                      </m:e>
                      <m:sub>
                        <m:r>
                          <a:rPr lang="en-US" i="1">
                            <a:solidFill>
                              <a:schemeClr val="tx1"/>
                            </a:solidFill>
                            <a:latin typeface="Cambria Math" panose="02040503050406030204" pitchFamily="18" charset="0"/>
                          </a:rPr>
                          <m:t>𝑡</m:t>
                        </m:r>
                      </m:sub>
                    </m:sSub>
                  </m:oMath>
                </a14:m>
                <a:r>
                  <a:rPr lang="en-US" dirty="0"/>
                  <a:t>, at the next time step of a Markov process depends only on the current state, </a:t>
                </a:r>
                <a14:m>
                  <m:oMath xmlns:m="http://schemas.openxmlformats.org/officeDocument/2006/math">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𝑥</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oMath>
                </a14:m>
                <a:endParaRPr lang="en-US" dirty="0">
                  <a:solidFill>
                    <a:schemeClr val="tx1"/>
                  </a:solidFill>
                </a:endParaRPr>
              </a:p>
              <a:p>
                <a:pPr lvl="1"/>
                <a14:m>
                  <m:oMath xmlns:m="http://schemas.openxmlformats.org/officeDocument/2006/math">
                    <m:r>
                      <a:rPr lang="en-US" b="0" i="0" smtClean="0">
                        <a:solidFill>
                          <a:schemeClr val="tx1"/>
                        </a:solidFill>
                        <a:latin typeface="Cambria Math" panose="02040503050406030204" pitchFamily="18" charset="0"/>
                      </a:rPr>
                      <m:t> </m:t>
                    </m:r>
                    <m:r>
                      <a:rPr lang="en-US" i="1" smtClean="0">
                        <a:solidFill>
                          <a:schemeClr val="tx1"/>
                        </a:solidFill>
                        <a:latin typeface="Cambria Math" panose="02040503050406030204" pitchFamily="18" charset="0"/>
                      </a:rPr>
                      <m:t>𝑞</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𝑥</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𝑥</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e>
                    </m:d>
                  </m:oMath>
                </a14:m>
                <a:r>
                  <a:rPr lang="en-US" dirty="0">
                    <a:solidFill>
                      <a:schemeClr val="tx1"/>
                    </a:solidFill>
                  </a:rPr>
                  <a:t> </a:t>
                </a:r>
                <a:r>
                  <a:rPr lang="en-US" b="1" dirty="0">
                    <a:solidFill>
                      <a:schemeClr val="tx1"/>
                    </a:solidFill>
                  </a:rPr>
                  <a:t>only conditional on last state</a:t>
                </a:r>
                <a:r>
                  <a:rPr lang="en-US" dirty="0">
                    <a:solidFill>
                      <a:schemeClr val="tx1"/>
                    </a:solidFill>
                  </a:rPr>
                  <a:t>, </a:t>
                </a:r>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𝑥</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oMath>
                </a14:m>
                <a:r>
                  <a:rPr lang="en-US" dirty="0"/>
                  <a:t>, not prior history,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−2</m:t>
                        </m:r>
                      </m:sub>
                    </m:sSub>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−3</m:t>
                        </m:r>
                      </m:sub>
                    </m:sSub>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sub>
                    </m:sSub>
                  </m:oMath>
                </a14:m>
                <a:endParaRPr lang="en-US" dirty="0"/>
              </a:p>
              <a:p>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057131"/>
                <a:ext cx="10515600" cy="3088149"/>
              </a:xfrm>
              <a:blipFill>
                <a:blip r:embed="rId2"/>
                <a:stretch>
                  <a:fillRect l="-1159" t="-3156" r="-232" b="-1183"/>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8FA58387-D573-B03D-3501-771D0216CE2C}"/>
              </a:ext>
            </a:extLst>
          </p:cNvPr>
          <p:cNvPicPr>
            <a:picLocks noChangeAspect="1"/>
          </p:cNvPicPr>
          <p:nvPr/>
        </p:nvPicPr>
        <p:blipFill>
          <a:blip r:embed="rId3"/>
          <a:stretch>
            <a:fillRect/>
          </a:stretch>
        </p:blipFill>
        <p:spPr>
          <a:xfrm>
            <a:off x="1685216" y="4196111"/>
            <a:ext cx="9051954" cy="1923093"/>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D55550C-77DB-C869-33BA-9B56AEB5C688}"/>
                  </a:ext>
                </a:extLst>
              </p:cNvPr>
              <p:cNvSpPr txBox="1"/>
              <p:nvPr/>
            </p:nvSpPr>
            <p:spPr>
              <a:xfrm>
                <a:off x="789301" y="6119204"/>
                <a:ext cx="2825911" cy="523220"/>
              </a:xfrm>
              <a:prstGeom prst="rect">
                <a:avLst/>
              </a:prstGeom>
              <a:noFill/>
            </p:spPr>
            <p:txBody>
              <a:bodyPr wrap="square" rtlCol="0">
                <a:spAutoFit/>
              </a:bodyPr>
              <a:lstStyle/>
              <a:p>
                <a:r>
                  <a:rPr lang="en-US" sz="2800" dirty="0"/>
                  <a:t>Noise Image</a:t>
                </a:r>
                <a14:m>
                  <m:oMath xmlns:m="http://schemas.openxmlformats.org/officeDocument/2006/math">
                    <m:r>
                      <a:rPr lang="en-US" sz="2800" b="0" i="0" smtClean="0">
                        <a:latin typeface="Cambria Math" panose="02040503050406030204" pitchFamily="18" charset="0"/>
                      </a:rPr>
                      <m:t>;</m:t>
                    </m:r>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𝑇</m:t>
                        </m:r>
                      </m:sub>
                    </m:sSub>
                  </m:oMath>
                </a14:m>
                <a:endParaRPr lang="en-US" sz="2800" dirty="0"/>
              </a:p>
            </p:txBody>
          </p:sp>
        </mc:Choice>
        <mc:Fallback xmlns="">
          <p:sp>
            <p:nvSpPr>
              <p:cNvPr id="6" name="TextBox 5">
                <a:extLst>
                  <a:ext uri="{FF2B5EF4-FFF2-40B4-BE49-F238E27FC236}">
                    <a16:creationId xmlns:a16="http://schemas.microsoft.com/office/drawing/2014/main" id="{2D55550C-77DB-C869-33BA-9B56AEB5C688}"/>
                  </a:ext>
                </a:extLst>
              </p:cNvPr>
              <p:cNvSpPr txBox="1">
                <a:spLocks noRot="1" noChangeAspect="1" noMove="1" noResize="1" noEditPoints="1" noAdjustHandles="1" noChangeArrowheads="1" noChangeShapeType="1" noTextEdit="1"/>
              </p:cNvSpPr>
              <p:nvPr/>
            </p:nvSpPr>
            <p:spPr>
              <a:xfrm>
                <a:off x="789301" y="6119204"/>
                <a:ext cx="2825911" cy="523220"/>
              </a:xfrm>
              <a:prstGeom prst="rect">
                <a:avLst/>
              </a:prstGeom>
              <a:blipFill>
                <a:blip r:embed="rId4"/>
                <a:stretch>
                  <a:fillRect l="-4310" t="-11628" b="-32558"/>
                </a:stretch>
              </a:blipFill>
            </p:spPr>
            <p:txBody>
              <a:bodyPr/>
              <a:lstStyle/>
              <a:p>
                <a:r>
                  <a:rPr lang="en-US">
                    <a:noFill/>
                  </a:rPr>
                  <a:t> </a:t>
                </a:r>
              </a:p>
            </p:txBody>
          </p:sp>
        </mc:Fallback>
      </mc:AlternateContent>
      <p:cxnSp>
        <p:nvCxnSpPr>
          <p:cNvPr id="8" name="Straight Arrow Connector 7">
            <a:extLst>
              <a:ext uri="{FF2B5EF4-FFF2-40B4-BE49-F238E27FC236}">
                <a16:creationId xmlns:a16="http://schemas.microsoft.com/office/drawing/2014/main" id="{46E0FA6E-9071-3502-32D4-3DFA1B3F41A4}"/>
              </a:ext>
            </a:extLst>
          </p:cNvPr>
          <p:cNvCxnSpPr/>
          <p:nvPr/>
        </p:nvCxnSpPr>
        <p:spPr>
          <a:xfrm flipV="1">
            <a:off x="1779064" y="5537705"/>
            <a:ext cx="698361" cy="581499"/>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9C45352-2CE4-1F47-473C-308E21059C3B}"/>
                  </a:ext>
                </a:extLst>
              </p:cNvPr>
              <p:cNvSpPr txBox="1"/>
              <p:nvPr/>
            </p:nvSpPr>
            <p:spPr>
              <a:xfrm>
                <a:off x="10052345" y="6193090"/>
                <a:ext cx="1962024" cy="523220"/>
              </a:xfrm>
              <a:prstGeom prst="rect">
                <a:avLst/>
              </a:prstGeom>
              <a:noFill/>
            </p:spPr>
            <p:txBody>
              <a:bodyPr wrap="square" rtlCol="0">
                <a:spAutoFit/>
              </a:bodyPr>
              <a:lstStyle/>
              <a:p>
                <a:r>
                  <a:rPr lang="en-US" sz="2800" dirty="0"/>
                  <a:t>Image</a:t>
                </a:r>
                <a14:m>
                  <m:oMath xmlns:m="http://schemas.openxmlformats.org/officeDocument/2006/math">
                    <m:r>
                      <a:rPr lang="en-US" sz="2800" b="0" i="0" smtClean="0">
                        <a:latin typeface="Cambria Math" panose="02040503050406030204" pitchFamily="18" charset="0"/>
                      </a:rPr>
                      <m:t>;</m:t>
                    </m:r>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0</m:t>
                        </m:r>
                      </m:sub>
                    </m:sSub>
                  </m:oMath>
                </a14:m>
                <a:endParaRPr lang="en-US" sz="2800" dirty="0"/>
              </a:p>
            </p:txBody>
          </p:sp>
        </mc:Choice>
        <mc:Fallback xmlns="">
          <p:sp>
            <p:nvSpPr>
              <p:cNvPr id="9" name="TextBox 8">
                <a:extLst>
                  <a:ext uri="{FF2B5EF4-FFF2-40B4-BE49-F238E27FC236}">
                    <a16:creationId xmlns:a16="http://schemas.microsoft.com/office/drawing/2014/main" id="{E9C45352-2CE4-1F47-473C-308E21059C3B}"/>
                  </a:ext>
                </a:extLst>
              </p:cNvPr>
              <p:cNvSpPr txBox="1">
                <a:spLocks noRot="1" noChangeAspect="1" noMove="1" noResize="1" noEditPoints="1" noAdjustHandles="1" noChangeArrowheads="1" noChangeShapeType="1" noTextEdit="1"/>
              </p:cNvSpPr>
              <p:nvPr/>
            </p:nvSpPr>
            <p:spPr>
              <a:xfrm>
                <a:off x="10052345" y="6193090"/>
                <a:ext cx="1962024" cy="523220"/>
              </a:xfrm>
              <a:prstGeom prst="rect">
                <a:avLst/>
              </a:prstGeom>
              <a:blipFill>
                <a:blip r:embed="rId5"/>
                <a:stretch>
                  <a:fillRect l="-6211" t="-11628" b="-32558"/>
                </a:stretch>
              </a:blipFill>
            </p:spPr>
            <p:txBody>
              <a:bodyPr/>
              <a:lstStyle/>
              <a:p>
                <a:r>
                  <a:rPr lang="en-US">
                    <a:noFill/>
                  </a:rPr>
                  <a:t> </a:t>
                </a:r>
              </a:p>
            </p:txBody>
          </p:sp>
        </mc:Fallback>
      </mc:AlternateContent>
      <p:cxnSp>
        <p:nvCxnSpPr>
          <p:cNvPr id="10" name="Straight Arrow Connector 9">
            <a:extLst>
              <a:ext uri="{FF2B5EF4-FFF2-40B4-BE49-F238E27FC236}">
                <a16:creationId xmlns:a16="http://schemas.microsoft.com/office/drawing/2014/main" id="{1F80F55B-BE0D-E796-008C-43B8CBBC8EB0}"/>
              </a:ext>
            </a:extLst>
          </p:cNvPr>
          <p:cNvCxnSpPr>
            <a:cxnSpLocks/>
            <a:stCxn id="9" idx="0"/>
          </p:cNvCxnSpPr>
          <p:nvPr/>
        </p:nvCxnSpPr>
        <p:spPr>
          <a:xfrm flipH="1" flipV="1">
            <a:off x="10412562" y="5621786"/>
            <a:ext cx="620795" cy="571304"/>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B5DEC24E-84D6-F277-6242-326471F5DFD2}"/>
              </a:ext>
            </a:extLst>
          </p:cNvPr>
          <p:cNvSpPr/>
          <p:nvPr/>
        </p:nvSpPr>
        <p:spPr>
          <a:xfrm>
            <a:off x="5209280" y="5218553"/>
            <a:ext cx="1436914" cy="403233"/>
          </a:xfrm>
          <a:prstGeom prst="ellipse">
            <a:avLst/>
          </a:prstGeom>
          <a:noFill/>
          <a:ln w="317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02872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B8E6BB4-F878-55DF-D713-D170194938FB}"/>
              </a:ext>
            </a:extLst>
          </p:cNvPr>
          <p:cNvPicPr>
            <a:picLocks noChangeAspect="1"/>
          </p:cNvPicPr>
          <p:nvPr/>
        </p:nvPicPr>
        <p:blipFill>
          <a:blip r:embed="rId2"/>
          <a:stretch>
            <a:fillRect/>
          </a:stretch>
        </p:blipFill>
        <p:spPr>
          <a:xfrm>
            <a:off x="1570023" y="4197608"/>
            <a:ext cx="9051954" cy="1923093"/>
          </a:xfrm>
          <a:prstGeom prst="rect">
            <a:avLst/>
          </a:prstGeom>
        </p:spPr>
      </p:pic>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Diffusion Processes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8"/>
                <a:ext cx="10515600" cy="5522207"/>
              </a:xfrm>
            </p:spPr>
            <p:txBody>
              <a:bodyPr>
                <a:normAutofit/>
              </a:bodyPr>
              <a:lstStyle/>
              <a:p>
                <a:pPr marL="0" indent="0">
                  <a:buNone/>
                </a:pPr>
                <a:r>
                  <a:rPr lang="en-US" dirty="0"/>
                  <a:t>Generative diffusion models use a forward and reverse diffusion process    </a:t>
                </a: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𝑇</m:t>
                        </m:r>
                      </m:sub>
                    </m:sSub>
                  </m:oMath>
                </a14:m>
                <a:r>
                  <a:rPr lang="en-US" dirty="0"/>
                  <a:t> are a series of </a:t>
                </a:r>
                <a:r>
                  <a:rPr lang="en-US" b="1" dirty="0"/>
                  <a:t>latent variables</a:t>
                </a:r>
              </a:p>
              <a:p>
                <a:pPr lvl="1"/>
                <a:r>
                  <a:rPr lang="en-US" dirty="0"/>
                  <a:t>Latent variables are images with increasing noise at each step </a:t>
                </a:r>
              </a:p>
              <a:p>
                <a:pPr lvl="1"/>
                <a:r>
                  <a:rPr lang="en-US" dirty="0"/>
                  <a:t>The latent variables are </a:t>
                </a:r>
                <a:r>
                  <a:rPr lang="en-US" b="1" dirty="0"/>
                  <a:t>not observable</a:t>
                </a:r>
                <a:r>
                  <a:rPr lang="en-US" dirty="0"/>
                  <a:t>    </a:t>
                </a:r>
              </a:p>
              <a:p>
                <a:pPr lvl="1"/>
                <a:r>
                  <a:rPr lang="en-US" b="1" dirty="0"/>
                  <a:t>Learn to match these variables,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oMath>
                </a14:m>
                <a:r>
                  <a:rPr lang="en-US" b="1" dirty="0"/>
                  <a:t>, </a:t>
                </a:r>
                <a14:m>
                  <m:oMath xmlns:m="http://schemas.openxmlformats.org/officeDocument/2006/math">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𝑥</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oMath>
                </a14:m>
                <a:r>
                  <a:rPr lang="en-US" b="1" dirty="0"/>
                  <a:t>, </a:t>
                </a:r>
                <a:r>
                  <a:rPr lang="en-US" dirty="0"/>
                  <a:t>between forward and reverse processes </a:t>
                </a:r>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8"/>
                <a:ext cx="10515600" cy="5522207"/>
              </a:xfrm>
              <a:blipFill>
                <a:blip r:embed="rId3"/>
                <a:stretch>
                  <a:fillRect l="-1159" t="-176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D657CC5-0C50-9BE3-6720-54B82B411EC8}"/>
                  </a:ext>
                </a:extLst>
              </p:cNvPr>
              <p:cNvSpPr txBox="1"/>
              <p:nvPr/>
            </p:nvSpPr>
            <p:spPr>
              <a:xfrm>
                <a:off x="674108" y="6120701"/>
                <a:ext cx="2825911" cy="523220"/>
              </a:xfrm>
              <a:prstGeom prst="rect">
                <a:avLst/>
              </a:prstGeom>
              <a:noFill/>
            </p:spPr>
            <p:txBody>
              <a:bodyPr wrap="square" rtlCol="0">
                <a:spAutoFit/>
              </a:bodyPr>
              <a:lstStyle/>
              <a:p>
                <a:r>
                  <a:rPr lang="en-US" sz="2800" dirty="0"/>
                  <a:t>Noise Image</a:t>
                </a:r>
                <a14:m>
                  <m:oMath xmlns:m="http://schemas.openxmlformats.org/officeDocument/2006/math">
                    <m:r>
                      <a:rPr lang="en-US" sz="2800" b="0" i="0" smtClean="0">
                        <a:latin typeface="Cambria Math" panose="02040503050406030204" pitchFamily="18" charset="0"/>
                      </a:rPr>
                      <m:t>;</m:t>
                    </m:r>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𝑇</m:t>
                        </m:r>
                      </m:sub>
                    </m:sSub>
                  </m:oMath>
                </a14:m>
                <a:endParaRPr lang="en-US" sz="2800" dirty="0"/>
              </a:p>
            </p:txBody>
          </p:sp>
        </mc:Choice>
        <mc:Fallback xmlns="">
          <p:sp>
            <p:nvSpPr>
              <p:cNvPr id="5" name="TextBox 4">
                <a:extLst>
                  <a:ext uri="{FF2B5EF4-FFF2-40B4-BE49-F238E27FC236}">
                    <a16:creationId xmlns:a16="http://schemas.microsoft.com/office/drawing/2014/main" id="{5D657CC5-0C50-9BE3-6720-54B82B411EC8}"/>
                  </a:ext>
                </a:extLst>
              </p:cNvPr>
              <p:cNvSpPr txBox="1">
                <a:spLocks noRot="1" noChangeAspect="1" noMove="1" noResize="1" noEditPoints="1" noAdjustHandles="1" noChangeArrowheads="1" noChangeShapeType="1" noTextEdit="1"/>
              </p:cNvSpPr>
              <p:nvPr/>
            </p:nvSpPr>
            <p:spPr>
              <a:xfrm>
                <a:off x="674108" y="6120701"/>
                <a:ext cx="2825911" cy="523220"/>
              </a:xfrm>
              <a:prstGeom prst="rect">
                <a:avLst/>
              </a:prstGeom>
              <a:blipFill>
                <a:blip r:embed="rId4"/>
                <a:stretch>
                  <a:fillRect l="-4536" t="-10465" b="-32558"/>
                </a:stretch>
              </a:blipFill>
            </p:spPr>
            <p:txBody>
              <a:bodyPr/>
              <a:lstStyle/>
              <a:p>
                <a:r>
                  <a:rPr lang="en-US">
                    <a:noFill/>
                  </a:rPr>
                  <a:t> </a:t>
                </a:r>
              </a:p>
            </p:txBody>
          </p:sp>
        </mc:Fallback>
      </mc:AlternateContent>
      <p:cxnSp>
        <p:nvCxnSpPr>
          <p:cNvPr id="6" name="Straight Arrow Connector 5">
            <a:extLst>
              <a:ext uri="{FF2B5EF4-FFF2-40B4-BE49-F238E27FC236}">
                <a16:creationId xmlns:a16="http://schemas.microsoft.com/office/drawing/2014/main" id="{DAB42526-3A47-9D8B-4F55-850E072377C3}"/>
              </a:ext>
            </a:extLst>
          </p:cNvPr>
          <p:cNvCxnSpPr>
            <a:cxnSpLocks/>
          </p:cNvCxnSpPr>
          <p:nvPr/>
        </p:nvCxnSpPr>
        <p:spPr>
          <a:xfrm flipV="1">
            <a:off x="1663871" y="5539202"/>
            <a:ext cx="698361" cy="581499"/>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D70AFD5-D3C5-4518-B3CA-82FCB20963C9}"/>
                  </a:ext>
                </a:extLst>
              </p:cNvPr>
              <p:cNvSpPr txBox="1"/>
              <p:nvPr/>
            </p:nvSpPr>
            <p:spPr>
              <a:xfrm>
                <a:off x="9937152" y="6194587"/>
                <a:ext cx="1962024" cy="523220"/>
              </a:xfrm>
              <a:prstGeom prst="rect">
                <a:avLst/>
              </a:prstGeom>
              <a:noFill/>
            </p:spPr>
            <p:txBody>
              <a:bodyPr wrap="square" rtlCol="0">
                <a:spAutoFit/>
              </a:bodyPr>
              <a:lstStyle/>
              <a:p>
                <a:r>
                  <a:rPr lang="en-US" sz="2800" dirty="0"/>
                  <a:t>Image</a:t>
                </a:r>
                <a14:m>
                  <m:oMath xmlns:m="http://schemas.openxmlformats.org/officeDocument/2006/math">
                    <m:r>
                      <a:rPr lang="en-US" sz="2800" b="0" i="0" smtClean="0">
                        <a:latin typeface="Cambria Math" panose="02040503050406030204" pitchFamily="18" charset="0"/>
                      </a:rPr>
                      <m:t>;</m:t>
                    </m:r>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0</m:t>
                        </m:r>
                      </m:sub>
                    </m:sSub>
                  </m:oMath>
                </a14:m>
                <a:endParaRPr lang="en-US" sz="2800" dirty="0"/>
              </a:p>
            </p:txBody>
          </p:sp>
        </mc:Choice>
        <mc:Fallback xmlns="">
          <p:sp>
            <p:nvSpPr>
              <p:cNvPr id="7" name="TextBox 6">
                <a:extLst>
                  <a:ext uri="{FF2B5EF4-FFF2-40B4-BE49-F238E27FC236}">
                    <a16:creationId xmlns:a16="http://schemas.microsoft.com/office/drawing/2014/main" id="{7D70AFD5-D3C5-4518-B3CA-82FCB20963C9}"/>
                  </a:ext>
                </a:extLst>
              </p:cNvPr>
              <p:cNvSpPr txBox="1">
                <a:spLocks noRot="1" noChangeAspect="1" noMove="1" noResize="1" noEditPoints="1" noAdjustHandles="1" noChangeArrowheads="1" noChangeShapeType="1" noTextEdit="1"/>
              </p:cNvSpPr>
              <p:nvPr/>
            </p:nvSpPr>
            <p:spPr>
              <a:xfrm>
                <a:off x="9937152" y="6194587"/>
                <a:ext cx="1962024" cy="523220"/>
              </a:xfrm>
              <a:prstGeom prst="rect">
                <a:avLst/>
              </a:prstGeom>
              <a:blipFill>
                <a:blip r:embed="rId5"/>
                <a:stretch>
                  <a:fillRect l="-6211" t="-10465" b="-32558"/>
                </a:stretch>
              </a:blipFill>
            </p:spPr>
            <p:txBody>
              <a:bodyPr/>
              <a:lstStyle/>
              <a:p>
                <a:r>
                  <a:rPr lang="en-US">
                    <a:noFill/>
                  </a:rPr>
                  <a:t> </a:t>
                </a:r>
              </a:p>
            </p:txBody>
          </p:sp>
        </mc:Fallback>
      </mc:AlternateContent>
      <p:cxnSp>
        <p:nvCxnSpPr>
          <p:cNvPr id="8" name="Straight Arrow Connector 7">
            <a:extLst>
              <a:ext uri="{FF2B5EF4-FFF2-40B4-BE49-F238E27FC236}">
                <a16:creationId xmlns:a16="http://schemas.microsoft.com/office/drawing/2014/main" id="{2C8D85F0-D2CD-58E8-3303-5E578A6AC1FD}"/>
              </a:ext>
            </a:extLst>
          </p:cNvPr>
          <p:cNvCxnSpPr>
            <a:cxnSpLocks/>
            <a:stCxn id="7" idx="0"/>
          </p:cNvCxnSpPr>
          <p:nvPr/>
        </p:nvCxnSpPr>
        <p:spPr>
          <a:xfrm flipH="1" flipV="1">
            <a:off x="10297369" y="5623283"/>
            <a:ext cx="620795" cy="571304"/>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444BBE78-635B-8CE2-6914-DB9A98A9D39D}"/>
              </a:ext>
            </a:extLst>
          </p:cNvPr>
          <p:cNvCxnSpPr>
            <a:cxnSpLocks/>
          </p:cNvCxnSpPr>
          <p:nvPr/>
        </p:nvCxnSpPr>
        <p:spPr>
          <a:xfrm flipH="1">
            <a:off x="4893425" y="3640975"/>
            <a:ext cx="696389" cy="748145"/>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0CF06CD6-AE35-1599-A0E7-A1A6490CF9CD}"/>
              </a:ext>
            </a:extLst>
          </p:cNvPr>
          <p:cNvCxnSpPr>
            <a:cxnSpLocks/>
          </p:cNvCxnSpPr>
          <p:nvPr/>
        </p:nvCxnSpPr>
        <p:spPr>
          <a:xfrm>
            <a:off x="6188529" y="3640975"/>
            <a:ext cx="578031" cy="748145"/>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044175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Diffusion Processes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8"/>
                <a:ext cx="10515600" cy="5522207"/>
              </a:xfrm>
            </p:spPr>
            <p:txBody>
              <a:bodyPr>
                <a:normAutofit/>
              </a:bodyPr>
              <a:lstStyle/>
              <a:p>
                <a:pPr marL="0" indent="0">
                  <a:buNone/>
                </a:pPr>
                <a:r>
                  <a:rPr lang="en-US" dirty="0"/>
                  <a:t>Generative diffusion models use a forward and reverse diffusion process    </a:t>
                </a:r>
              </a:p>
              <a:p>
                <a:r>
                  <a:rPr lang="en-US" dirty="0"/>
                  <a:t>The </a:t>
                </a:r>
                <a:r>
                  <a:rPr lang="en-US" b="1" dirty="0"/>
                  <a:t>forward diffusion process</a:t>
                </a:r>
                <a:r>
                  <a:rPr lang="en-US" dirty="0"/>
                  <a:t>, </a:t>
                </a:r>
                <a14:m>
                  <m:oMath xmlns:m="http://schemas.openxmlformats.org/officeDocument/2006/math">
                    <m:r>
                      <a:rPr lang="en-US" b="0" i="1" smtClean="0">
                        <a:latin typeface="Cambria Math" panose="02040503050406030204" pitchFamily="18" charset="0"/>
                      </a:rPr>
                      <m:t>𝑞</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r>
                              <a:rPr lang="en-US" b="0" i="1" smtClean="0">
                                <a:latin typeface="Cambria Math" panose="02040503050406030204" pitchFamily="18" charset="0"/>
                              </a:rPr>
                              <m:t>𝑇</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e>
                    </m:d>
                  </m:oMath>
                </a14:m>
                <a:r>
                  <a:rPr lang="en-US" dirty="0"/>
                  <a:t>, is modeled as a Markov chain     </a:t>
                </a:r>
              </a:p>
              <a:p>
                <a:r>
                  <a:rPr lang="en-US" dirty="0"/>
                  <a:t>The </a:t>
                </a:r>
                <a:r>
                  <a:rPr lang="en-US" b="1" dirty="0"/>
                  <a:t>reverse diffusion process</a:t>
                </a:r>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𝑝</m:t>
                        </m:r>
                      </m:e>
                      <m:sub>
                        <m:r>
                          <a:rPr lang="en-US" i="1" smtClean="0">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r>
                              <a:rPr lang="en-US" i="1">
                                <a:latin typeface="Cambria Math" panose="02040503050406030204" pitchFamily="18" charset="0"/>
                              </a:rPr>
                              <m:t>:</m:t>
                            </m:r>
                            <m:r>
                              <a:rPr lang="en-US" i="1">
                                <a:latin typeface="Cambria Math" panose="02040503050406030204" pitchFamily="18" charset="0"/>
                              </a:rPr>
                              <m:t>𝑇</m:t>
                            </m:r>
                          </m:sub>
                        </m:sSub>
                      </m:e>
                    </m:d>
                  </m:oMath>
                </a14:m>
                <a:r>
                  <a:rPr lang="en-US" dirty="0"/>
                  <a:t>, learns parameters, </a:t>
                </a:r>
                <a14:m>
                  <m:oMath xmlns:m="http://schemas.openxmlformats.org/officeDocument/2006/math">
                    <m:r>
                      <a:rPr lang="en-US" i="1">
                        <a:latin typeface="Cambria Math" panose="02040503050406030204" pitchFamily="18" charset="0"/>
                        <a:ea typeface="Cambria Math" panose="02040503050406030204" pitchFamily="18" charset="0"/>
                      </a:rPr>
                      <m:t>𝜃</m:t>
                    </m:r>
                  </m:oMath>
                </a14:m>
                <a:r>
                  <a:rPr lang="en-US" dirty="0"/>
                  <a:t>, to match the forward process </a:t>
                </a:r>
              </a:p>
              <a:p>
                <a:pPr marL="457200" lvl="1"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b="0" i="1" smtClean="0">
                                  <a:latin typeface="Cambria Math" panose="02040503050406030204" pitchFamily="18" charset="0"/>
                                </a:rPr>
                                <m:t>+</m:t>
                              </m:r>
                              <m:r>
                                <a:rPr lang="en-US" i="1">
                                  <a:latin typeface="Cambria Math" panose="02040503050406030204" pitchFamily="18" charset="0"/>
                                </a:rPr>
                                <m:t>1</m:t>
                              </m:r>
                            </m:sub>
                          </m:sSub>
                        </m:e>
                      </m:d>
                    </m:oMath>
                  </m:oMathPara>
                </a14:m>
                <a:endParaRPr lang="en-US" dirty="0"/>
              </a:p>
              <a:p>
                <a:pPr lvl="1"/>
                <a:r>
                  <a:rPr lang="en-US" dirty="0"/>
                  <a:t>Generates images from a noise image       </a:t>
                </a:r>
              </a:p>
              <a:p>
                <a:r>
                  <a:rPr lang="en-US" dirty="0"/>
                  <a:t>Introduced by </a:t>
                </a:r>
                <a:r>
                  <a:rPr lang="en-US" dirty="0" err="1">
                    <a:hlinkClick r:id="rId2"/>
                  </a:rPr>
                  <a:t>Sohl</a:t>
                </a:r>
                <a:r>
                  <a:rPr lang="en-US" dirty="0">
                    <a:hlinkClick r:id="rId2"/>
                  </a:rPr>
                  <a:t>-Dickstein, et. al., 2015 </a:t>
                </a:r>
                <a:r>
                  <a:rPr lang="en-US" dirty="0"/>
                  <a:t>and </a:t>
                </a:r>
                <a:r>
                  <a:rPr lang="en-US" dirty="0">
                    <a:hlinkClick r:id="rId3"/>
                  </a:rPr>
                  <a:t>Ho, Jain and </a:t>
                </a:r>
                <a:r>
                  <a:rPr lang="en-US" dirty="0" err="1">
                    <a:hlinkClick r:id="rId3"/>
                  </a:rPr>
                  <a:t>Abbeel</a:t>
                </a:r>
                <a:r>
                  <a:rPr lang="en-US" dirty="0">
                    <a:hlinkClick r:id="rId3"/>
                  </a:rPr>
                  <a:t>, 2020</a:t>
                </a:r>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8"/>
                <a:ext cx="10515600" cy="5522207"/>
              </a:xfrm>
              <a:blipFill>
                <a:blip r:embed="rId4"/>
                <a:stretch>
                  <a:fillRect l="-1159" t="-1766"/>
                </a:stretch>
              </a:blipFill>
            </p:spPr>
            <p:txBody>
              <a:bodyPr/>
              <a:lstStyle/>
              <a:p>
                <a:r>
                  <a:rPr lang="en-US">
                    <a:noFill/>
                  </a:rPr>
                  <a:t> </a:t>
                </a:r>
              </a:p>
            </p:txBody>
          </p:sp>
        </mc:Fallback>
      </mc:AlternateContent>
    </p:spTree>
    <p:extLst>
      <p:ext uri="{BB962C8B-B14F-4D97-AF65-F5344CB8AC3E}">
        <p14:creationId xmlns:p14="http://schemas.microsoft.com/office/powerpoint/2010/main" val="1002627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7E4557C-B5DE-819C-AA9D-B65AD75FE16E}"/>
              </a:ext>
            </a:extLst>
          </p:cNvPr>
          <p:cNvPicPr>
            <a:picLocks noChangeAspect="1"/>
          </p:cNvPicPr>
          <p:nvPr/>
        </p:nvPicPr>
        <p:blipFill>
          <a:blip r:embed="rId2"/>
          <a:stretch>
            <a:fillRect/>
          </a:stretch>
        </p:blipFill>
        <p:spPr>
          <a:xfrm>
            <a:off x="1426786" y="4103199"/>
            <a:ext cx="9051954" cy="1923093"/>
          </a:xfrm>
          <a:prstGeom prst="rect">
            <a:avLst/>
          </a:prstGeom>
        </p:spPr>
      </p:pic>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Diffusion Processes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9"/>
                <a:ext cx="10515600" cy="1810951"/>
              </a:xfrm>
            </p:spPr>
            <p:txBody>
              <a:bodyPr>
                <a:normAutofit/>
              </a:bodyPr>
              <a:lstStyle/>
              <a:p>
                <a:pPr marL="0" indent="0">
                  <a:buNone/>
                </a:pPr>
                <a:r>
                  <a:rPr lang="en-US" dirty="0"/>
                  <a:t>Generative diffusion models use a forward and reverse diffusion process    </a:t>
                </a:r>
              </a:p>
              <a:p>
                <a:r>
                  <a:rPr lang="en-US" dirty="0"/>
                  <a:t>   The </a:t>
                </a:r>
                <a:r>
                  <a:rPr lang="en-US" b="1" dirty="0"/>
                  <a:t>reverse diffusion process</a:t>
                </a:r>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𝑝</m:t>
                        </m:r>
                      </m:e>
                      <m:sub>
                        <m:r>
                          <a:rPr lang="en-US" i="1" smtClean="0">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r>
                              <a:rPr lang="en-US" i="1">
                                <a:latin typeface="Cambria Math" panose="02040503050406030204" pitchFamily="18" charset="0"/>
                              </a:rPr>
                              <m:t>:</m:t>
                            </m:r>
                            <m:r>
                              <a:rPr lang="en-US" i="1">
                                <a:latin typeface="Cambria Math" panose="02040503050406030204" pitchFamily="18" charset="0"/>
                              </a:rPr>
                              <m:t>𝑇</m:t>
                            </m:r>
                          </m:sub>
                        </m:sSub>
                      </m:e>
                    </m:d>
                  </m:oMath>
                </a14:m>
                <a:r>
                  <a:rPr lang="en-US" dirty="0"/>
                  <a:t>, learns parameters, </a:t>
                </a:r>
                <a14:m>
                  <m:oMath xmlns:m="http://schemas.openxmlformats.org/officeDocument/2006/math">
                    <m:r>
                      <a:rPr lang="en-US" i="1">
                        <a:latin typeface="Cambria Math" panose="02040503050406030204" pitchFamily="18" charset="0"/>
                        <a:ea typeface="Cambria Math" panose="02040503050406030204" pitchFamily="18" charset="0"/>
                      </a:rPr>
                      <m:t>𝜃</m:t>
                    </m:r>
                  </m:oMath>
                </a14:m>
                <a:r>
                  <a:rPr lang="en-US" dirty="0"/>
                  <a:t>, to match the latent variables,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𝑇</m:t>
                        </m:r>
                        <m:r>
                          <a:rPr lang="en-US" b="0" i="1" smtClean="0">
                            <a:latin typeface="Cambria Math" panose="02040503050406030204" pitchFamily="18" charset="0"/>
                          </a:rPr>
                          <m:t>:0</m:t>
                        </m:r>
                      </m:sub>
                    </m:sSub>
                  </m:oMath>
                </a14:m>
                <a:r>
                  <a:rPr lang="en-US" dirty="0"/>
                  <a:t>, of the forward process </a:t>
                </a:r>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9"/>
                <a:ext cx="10515600" cy="1810951"/>
              </a:xfrm>
              <a:blipFill>
                <a:blip r:embed="rId3"/>
                <a:stretch>
                  <a:fillRect l="-1159" t="-5369" b="-637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840B2178-8E48-A29D-F9DC-795E6A48062C}"/>
                  </a:ext>
                </a:extLst>
              </p:cNvPr>
              <p:cNvSpPr txBox="1"/>
              <p:nvPr/>
            </p:nvSpPr>
            <p:spPr>
              <a:xfrm>
                <a:off x="545081" y="5952406"/>
                <a:ext cx="7287189" cy="523220"/>
              </a:xfrm>
              <a:prstGeom prst="rect">
                <a:avLst/>
              </a:prstGeom>
              <a:noFill/>
            </p:spPr>
            <p:txBody>
              <a:bodyPr wrap="square" rtlCol="0">
                <a:spAutoFit/>
              </a:bodyPr>
              <a:lstStyle/>
              <a:p>
                <a:r>
                  <a:rPr lang="en-US" sz="2800" dirty="0"/>
                  <a:t>Noise Image</a:t>
                </a:r>
                <a14:m>
                  <m:oMath xmlns:m="http://schemas.openxmlformats.org/officeDocument/2006/math">
                    <m:r>
                      <a:rPr lang="en-US" sz="2800" b="0" i="0" smtClean="0">
                        <a:latin typeface="Cambria Math" panose="02040503050406030204" pitchFamily="18" charset="0"/>
                      </a:rPr>
                      <m:t>;</m:t>
                    </m:r>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𝑇</m:t>
                        </m:r>
                      </m:sub>
                    </m:sSub>
                    <m:r>
                      <a:rPr lang="en-US" sz="2800" b="0" i="1" smtClean="0">
                        <a:latin typeface="Cambria Math" panose="02040503050406030204" pitchFamily="18" charset="0"/>
                      </a:rPr>
                      <m:t>~</m:t>
                    </m:r>
                    <m:r>
                      <a:rPr lang="en-US" sz="2800" i="1">
                        <a:latin typeface="Cambria Math" panose="02040503050406030204" pitchFamily="18" charset="0"/>
                        <a:ea typeface="Cambria Math" panose="02040503050406030204" pitchFamily="18" charset="0"/>
                      </a:rPr>
                      <m:t>ℕ</m:t>
                    </m:r>
                    <m:d>
                      <m:dPr>
                        <m:ctrlPr>
                          <a:rPr lang="en-US" sz="2800" i="1">
                            <a:latin typeface="Cambria Math" panose="02040503050406030204" pitchFamily="18" charset="0"/>
                            <a:ea typeface="Cambria Math" panose="02040503050406030204" pitchFamily="18" charset="0"/>
                          </a:rPr>
                        </m:ctrlPr>
                      </m:dPr>
                      <m:e>
                        <m:r>
                          <a:rPr lang="en-US" sz="2800" b="0" i="1" smtClean="0">
                            <a:latin typeface="Cambria Math" panose="02040503050406030204" pitchFamily="18" charset="0"/>
                          </a:rPr>
                          <m:t>0</m:t>
                        </m:r>
                        <m:r>
                          <a:rPr lang="en-US" sz="2800" i="1">
                            <a:latin typeface="Cambria Math" panose="02040503050406030204" pitchFamily="18" charset="0"/>
                          </a:rPr>
                          <m:t>,</m:t>
                        </m:r>
                        <m:r>
                          <a:rPr lang="en-US" sz="2800" i="1" smtClean="0">
                            <a:latin typeface="Cambria Math" panose="02040503050406030204" pitchFamily="18" charset="0"/>
                          </a:rPr>
                          <m:t> </m:t>
                        </m:r>
                        <m:sSub>
                          <m:sSubPr>
                            <m:ctrlPr>
                              <a:rPr lang="en-US" sz="2800" i="1">
                                <a:latin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𝛼</m:t>
                            </m:r>
                          </m:e>
                          <m:sub>
                            <m:r>
                              <a:rPr lang="en-US" sz="2800" b="0" i="1" smtClean="0">
                                <a:latin typeface="Cambria Math" panose="02040503050406030204" pitchFamily="18" charset="0"/>
                                <a:ea typeface="Cambria Math" panose="02040503050406030204" pitchFamily="18" charset="0"/>
                              </a:rPr>
                              <m:t>𝑇</m:t>
                            </m:r>
                          </m:sub>
                        </m:sSub>
                        <m:r>
                          <a:rPr lang="en-US" sz="2800" i="1">
                            <a:latin typeface="Cambria Math" panose="02040503050406030204" pitchFamily="18" charset="0"/>
                          </a:rPr>
                          <m:t>𝐼</m:t>
                        </m:r>
                      </m:e>
                    </m:d>
                  </m:oMath>
                </a14:m>
                <a:endParaRPr lang="en-US" sz="2800" dirty="0"/>
              </a:p>
            </p:txBody>
          </p:sp>
        </mc:Choice>
        <mc:Fallback xmlns="">
          <p:sp>
            <p:nvSpPr>
              <p:cNvPr id="7" name="TextBox 6">
                <a:extLst>
                  <a:ext uri="{FF2B5EF4-FFF2-40B4-BE49-F238E27FC236}">
                    <a16:creationId xmlns:a16="http://schemas.microsoft.com/office/drawing/2014/main" id="{840B2178-8E48-A29D-F9DC-795E6A48062C}"/>
                  </a:ext>
                </a:extLst>
              </p:cNvPr>
              <p:cNvSpPr txBox="1">
                <a:spLocks noRot="1" noChangeAspect="1" noMove="1" noResize="1" noEditPoints="1" noAdjustHandles="1" noChangeArrowheads="1" noChangeShapeType="1" noTextEdit="1"/>
              </p:cNvSpPr>
              <p:nvPr/>
            </p:nvSpPr>
            <p:spPr>
              <a:xfrm>
                <a:off x="545081" y="5952406"/>
                <a:ext cx="7287189" cy="523220"/>
              </a:xfrm>
              <a:prstGeom prst="rect">
                <a:avLst/>
              </a:prstGeom>
              <a:blipFill>
                <a:blip r:embed="rId4"/>
                <a:stretch>
                  <a:fillRect l="-1672" t="-10465" b="-32558"/>
                </a:stretch>
              </a:blipFill>
            </p:spPr>
            <p:txBody>
              <a:bodyPr/>
              <a:lstStyle/>
              <a:p>
                <a:r>
                  <a:rPr lang="en-US">
                    <a:noFill/>
                  </a:rPr>
                  <a:t> </a:t>
                </a:r>
              </a:p>
            </p:txBody>
          </p:sp>
        </mc:Fallback>
      </mc:AlternateContent>
      <p:cxnSp>
        <p:nvCxnSpPr>
          <p:cNvPr id="8" name="Straight Arrow Connector 7">
            <a:extLst>
              <a:ext uri="{FF2B5EF4-FFF2-40B4-BE49-F238E27FC236}">
                <a16:creationId xmlns:a16="http://schemas.microsoft.com/office/drawing/2014/main" id="{234DD6F4-0889-E197-2F79-AC69A92F993B}"/>
              </a:ext>
            </a:extLst>
          </p:cNvPr>
          <p:cNvCxnSpPr>
            <a:cxnSpLocks/>
          </p:cNvCxnSpPr>
          <p:nvPr/>
        </p:nvCxnSpPr>
        <p:spPr>
          <a:xfrm flipV="1">
            <a:off x="1534845" y="5370907"/>
            <a:ext cx="698361" cy="581499"/>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9A57D766-F8BF-B268-1D2D-6FFDCCB6CEC6}"/>
                  </a:ext>
                </a:extLst>
              </p:cNvPr>
              <p:cNvSpPr txBox="1"/>
              <p:nvPr/>
            </p:nvSpPr>
            <p:spPr>
              <a:xfrm>
                <a:off x="9808126" y="6026292"/>
                <a:ext cx="1962024" cy="523220"/>
              </a:xfrm>
              <a:prstGeom prst="rect">
                <a:avLst/>
              </a:prstGeom>
              <a:noFill/>
            </p:spPr>
            <p:txBody>
              <a:bodyPr wrap="square" rtlCol="0">
                <a:spAutoFit/>
              </a:bodyPr>
              <a:lstStyle/>
              <a:p>
                <a:r>
                  <a:rPr lang="en-US" sz="2800" dirty="0"/>
                  <a:t>Image</a:t>
                </a:r>
                <a14:m>
                  <m:oMath xmlns:m="http://schemas.openxmlformats.org/officeDocument/2006/math">
                    <m:r>
                      <a:rPr lang="en-US" sz="2800" b="0" i="0" smtClean="0">
                        <a:latin typeface="Cambria Math" panose="02040503050406030204" pitchFamily="18" charset="0"/>
                      </a:rPr>
                      <m:t>;</m:t>
                    </m:r>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0</m:t>
                        </m:r>
                      </m:sub>
                    </m:sSub>
                  </m:oMath>
                </a14:m>
                <a:endParaRPr lang="en-US" sz="2800" dirty="0"/>
              </a:p>
            </p:txBody>
          </p:sp>
        </mc:Choice>
        <mc:Fallback xmlns="">
          <p:sp>
            <p:nvSpPr>
              <p:cNvPr id="9" name="TextBox 8">
                <a:extLst>
                  <a:ext uri="{FF2B5EF4-FFF2-40B4-BE49-F238E27FC236}">
                    <a16:creationId xmlns:a16="http://schemas.microsoft.com/office/drawing/2014/main" id="{9A57D766-F8BF-B268-1D2D-6FFDCCB6CEC6}"/>
                  </a:ext>
                </a:extLst>
              </p:cNvPr>
              <p:cNvSpPr txBox="1">
                <a:spLocks noRot="1" noChangeAspect="1" noMove="1" noResize="1" noEditPoints="1" noAdjustHandles="1" noChangeArrowheads="1" noChangeShapeType="1" noTextEdit="1"/>
              </p:cNvSpPr>
              <p:nvPr/>
            </p:nvSpPr>
            <p:spPr>
              <a:xfrm>
                <a:off x="9808126" y="6026292"/>
                <a:ext cx="1962024" cy="523220"/>
              </a:xfrm>
              <a:prstGeom prst="rect">
                <a:avLst/>
              </a:prstGeom>
              <a:blipFill>
                <a:blip r:embed="rId5"/>
                <a:stretch>
                  <a:fillRect l="-6522" t="-11765" b="-34118"/>
                </a:stretch>
              </a:blipFill>
            </p:spPr>
            <p:txBody>
              <a:bodyPr/>
              <a:lstStyle/>
              <a:p>
                <a:r>
                  <a:rPr lang="en-US">
                    <a:noFill/>
                  </a:rPr>
                  <a:t> </a:t>
                </a:r>
              </a:p>
            </p:txBody>
          </p:sp>
        </mc:Fallback>
      </mc:AlternateContent>
      <p:cxnSp>
        <p:nvCxnSpPr>
          <p:cNvPr id="10" name="Straight Arrow Connector 9">
            <a:extLst>
              <a:ext uri="{FF2B5EF4-FFF2-40B4-BE49-F238E27FC236}">
                <a16:creationId xmlns:a16="http://schemas.microsoft.com/office/drawing/2014/main" id="{A5B0AD13-5E63-1CE3-B2BF-57FF4351533E}"/>
              </a:ext>
            </a:extLst>
          </p:cNvPr>
          <p:cNvCxnSpPr>
            <a:cxnSpLocks/>
            <a:stCxn id="9" idx="0"/>
          </p:cNvCxnSpPr>
          <p:nvPr/>
        </p:nvCxnSpPr>
        <p:spPr>
          <a:xfrm flipH="1" flipV="1">
            <a:off x="10168343" y="5454988"/>
            <a:ext cx="620795" cy="571304"/>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800C14F-A305-300A-AF90-FC951ABE85BC}"/>
              </a:ext>
            </a:extLst>
          </p:cNvPr>
          <p:cNvCxnSpPr>
            <a:cxnSpLocks/>
          </p:cNvCxnSpPr>
          <p:nvPr/>
        </p:nvCxnSpPr>
        <p:spPr>
          <a:xfrm flipH="1">
            <a:off x="4582450" y="2852928"/>
            <a:ext cx="535880" cy="129061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891D3A4F-FBF4-B252-DF21-3C6CFD882447}"/>
                  </a:ext>
                </a:extLst>
              </p:cNvPr>
              <p:cNvSpPr txBox="1"/>
              <p:nvPr/>
            </p:nvSpPr>
            <p:spPr>
              <a:xfrm>
                <a:off x="379131" y="2951946"/>
                <a:ext cx="3126940" cy="954107"/>
              </a:xfrm>
              <a:prstGeom prst="rect">
                <a:avLst/>
              </a:prstGeom>
              <a:noFill/>
            </p:spPr>
            <p:txBody>
              <a:bodyPr wrap="square" rtlCol="0">
                <a:spAutoFit/>
              </a:bodyPr>
              <a:lstStyle/>
              <a:p>
                <a:r>
                  <a:rPr lang="en-US" sz="2800" dirty="0"/>
                  <a:t>The </a:t>
                </a:r>
                <a:r>
                  <a:rPr lang="en-US" sz="2800" b="1" dirty="0"/>
                  <a:t>initial state</a:t>
                </a:r>
                <a:r>
                  <a:rPr lang="en-US" sz="2800" dirty="0"/>
                  <a:t>, </a:t>
                </a:r>
                <a14:m>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𝑇</m:t>
                        </m:r>
                      </m:sub>
                    </m:sSub>
                  </m:oMath>
                </a14:m>
                <a:r>
                  <a:rPr lang="en-US" sz="2800" dirty="0"/>
                  <a:t>, is random noise</a:t>
                </a:r>
              </a:p>
            </p:txBody>
          </p:sp>
        </mc:Choice>
        <mc:Fallback xmlns="">
          <p:sp>
            <p:nvSpPr>
              <p:cNvPr id="4" name="TextBox 3">
                <a:extLst>
                  <a:ext uri="{FF2B5EF4-FFF2-40B4-BE49-F238E27FC236}">
                    <a16:creationId xmlns:a16="http://schemas.microsoft.com/office/drawing/2014/main" id="{891D3A4F-FBF4-B252-DF21-3C6CFD882447}"/>
                  </a:ext>
                </a:extLst>
              </p:cNvPr>
              <p:cNvSpPr txBox="1">
                <a:spLocks noRot="1" noChangeAspect="1" noMove="1" noResize="1" noEditPoints="1" noAdjustHandles="1" noChangeArrowheads="1" noChangeShapeType="1" noTextEdit="1"/>
              </p:cNvSpPr>
              <p:nvPr/>
            </p:nvSpPr>
            <p:spPr>
              <a:xfrm>
                <a:off x="379131" y="2951946"/>
                <a:ext cx="3126940" cy="954107"/>
              </a:xfrm>
              <a:prstGeom prst="rect">
                <a:avLst/>
              </a:prstGeom>
              <a:blipFill>
                <a:blip r:embed="rId6"/>
                <a:stretch>
                  <a:fillRect l="-3899" t="-5732" r="-5458" b="-17197"/>
                </a:stretch>
              </a:blipFill>
            </p:spPr>
            <p:txBody>
              <a:bodyPr/>
              <a:lstStyle/>
              <a:p>
                <a:r>
                  <a:rPr lang="en-US">
                    <a:noFill/>
                  </a:rPr>
                  <a:t> </a:t>
                </a:r>
              </a:p>
            </p:txBody>
          </p:sp>
        </mc:Fallback>
      </mc:AlternateContent>
      <p:cxnSp>
        <p:nvCxnSpPr>
          <p:cNvPr id="5" name="Straight Arrow Connector 4">
            <a:extLst>
              <a:ext uri="{FF2B5EF4-FFF2-40B4-BE49-F238E27FC236}">
                <a16:creationId xmlns:a16="http://schemas.microsoft.com/office/drawing/2014/main" id="{3819D570-09C8-B1DF-63EF-F7E304145057}"/>
              </a:ext>
            </a:extLst>
          </p:cNvPr>
          <p:cNvCxnSpPr>
            <a:cxnSpLocks/>
          </p:cNvCxnSpPr>
          <p:nvPr/>
        </p:nvCxnSpPr>
        <p:spPr>
          <a:xfrm>
            <a:off x="1639116" y="3837787"/>
            <a:ext cx="168735" cy="41071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7EF5A614-5F85-7AE8-BEE2-C73E07641516}"/>
                  </a:ext>
                </a:extLst>
              </p:cNvPr>
              <p:cNvSpPr txBox="1"/>
              <p:nvPr/>
            </p:nvSpPr>
            <p:spPr>
              <a:xfrm>
                <a:off x="8191589" y="2791336"/>
                <a:ext cx="3357413" cy="954107"/>
              </a:xfrm>
              <a:prstGeom prst="rect">
                <a:avLst/>
              </a:prstGeom>
              <a:noFill/>
            </p:spPr>
            <p:txBody>
              <a:bodyPr wrap="square" rtlCol="0">
                <a:spAutoFit/>
              </a:bodyPr>
              <a:lstStyle/>
              <a:p>
                <a:r>
                  <a:rPr lang="en-US" sz="2800" dirty="0"/>
                  <a:t>The </a:t>
                </a:r>
                <a:r>
                  <a:rPr lang="en-US" sz="2800" b="1" dirty="0"/>
                  <a:t>final state</a:t>
                </a:r>
                <a:r>
                  <a:rPr lang="en-US" sz="2800" dirty="0"/>
                  <a:t>, </a:t>
                </a:r>
                <a14:m>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0</m:t>
                        </m:r>
                      </m:sub>
                    </m:sSub>
                  </m:oMath>
                </a14:m>
                <a:r>
                  <a:rPr lang="en-US" sz="2800" dirty="0"/>
                  <a:t>, is a generated image</a:t>
                </a:r>
              </a:p>
            </p:txBody>
          </p:sp>
        </mc:Choice>
        <mc:Fallback xmlns="">
          <p:sp>
            <p:nvSpPr>
              <p:cNvPr id="11" name="TextBox 10">
                <a:extLst>
                  <a:ext uri="{FF2B5EF4-FFF2-40B4-BE49-F238E27FC236}">
                    <a16:creationId xmlns:a16="http://schemas.microsoft.com/office/drawing/2014/main" id="{7EF5A614-5F85-7AE8-BEE2-C73E07641516}"/>
                  </a:ext>
                </a:extLst>
              </p:cNvPr>
              <p:cNvSpPr txBox="1">
                <a:spLocks noRot="1" noChangeAspect="1" noMove="1" noResize="1" noEditPoints="1" noAdjustHandles="1" noChangeArrowheads="1" noChangeShapeType="1" noTextEdit="1"/>
              </p:cNvSpPr>
              <p:nvPr/>
            </p:nvSpPr>
            <p:spPr>
              <a:xfrm>
                <a:off x="8191589" y="2791336"/>
                <a:ext cx="3357413" cy="954107"/>
              </a:xfrm>
              <a:prstGeom prst="rect">
                <a:avLst/>
              </a:prstGeom>
              <a:blipFill>
                <a:blip r:embed="rId7"/>
                <a:stretch>
                  <a:fillRect l="-3811" t="-6410" r="-726" b="-17949"/>
                </a:stretch>
              </a:blipFill>
            </p:spPr>
            <p:txBody>
              <a:bodyPr/>
              <a:lstStyle/>
              <a:p>
                <a:r>
                  <a:rPr lang="en-US">
                    <a:noFill/>
                  </a:rPr>
                  <a:t> </a:t>
                </a:r>
              </a:p>
            </p:txBody>
          </p:sp>
        </mc:Fallback>
      </mc:AlternateContent>
      <p:cxnSp>
        <p:nvCxnSpPr>
          <p:cNvPr id="14" name="Straight Arrow Connector 13">
            <a:extLst>
              <a:ext uri="{FF2B5EF4-FFF2-40B4-BE49-F238E27FC236}">
                <a16:creationId xmlns:a16="http://schemas.microsoft.com/office/drawing/2014/main" id="{565E7579-C97E-E179-C6E9-7C6DBC825AD1}"/>
              </a:ext>
            </a:extLst>
          </p:cNvPr>
          <p:cNvCxnSpPr>
            <a:cxnSpLocks/>
            <a:stCxn id="11" idx="2"/>
          </p:cNvCxnSpPr>
          <p:nvPr/>
        </p:nvCxnSpPr>
        <p:spPr>
          <a:xfrm flipH="1">
            <a:off x="9572462" y="3745443"/>
            <a:ext cx="297834" cy="503054"/>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55DB369A-0316-C4A6-1924-CD90195E90F3}"/>
              </a:ext>
            </a:extLst>
          </p:cNvPr>
          <p:cNvCxnSpPr>
            <a:cxnSpLocks/>
          </p:cNvCxnSpPr>
          <p:nvPr/>
        </p:nvCxnSpPr>
        <p:spPr>
          <a:xfrm>
            <a:off x="5601000" y="2852928"/>
            <a:ext cx="1029706" cy="129061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7246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4FC357-45FC-F731-D140-19378BDBD67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68EB45F-D156-0344-BEF7-8788DCD65628}"/>
              </a:ext>
            </a:extLst>
          </p:cNvPr>
          <p:cNvSpPr>
            <a:spLocks noGrp="1"/>
          </p:cNvSpPr>
          <p:nvPr>
            <p:ph type="title"/>
          </p:nvPr>
        </p:nvSpPr>
        <p:spPr>
          <a:xfrm>
            <a:off x="831850" y="1709738"/>
            <a:ext cx="10515600" cy="1953577"/>
          </a:xfrm>
        </p:spPr>
        <p:txBody>
          <a:bodyPr>
            <a:normAutofit/>
          </a:bodyPr>
          <a:lstStyle/>
          <a:p>
            <a:pPr algn="ctr"/>
            <a:r>
              <a:rPr lang="en-US" sz="4400" dirty="0"/>
              <a:t>Diffusion Processes as Stack of Restricted VAEs</a:t>
            </a:r>
          </a:p>
        </p:txBody>
      </p:sp>
    </p:spTree>
    <p:extLst>
      <p:ext uri="{BB962C8B-B14F-4D97-AF65-F5344CB8AC3E}">
        <p14:creationId xmlns:p14="http://schemas.microsoft.com/office/powerpoint/2010/main" val="33600439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Generative Models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9"/>
                <a:ext cx="10515600" cy="5593468"/>
              </a:xfrm>
            </p:spPr>
            <p:txBody>
              <a:bodyPr/>
              <a:lstStyle/>
              <a:p>
                <a:pPr marL="0" indent="0">
                  <a:buNone/>
                </a:pPr>
                <a:r>
                  <a:rPr lang="en-US" dirty="0"/>
                  <a:t>A </a:t>
                </a:r>
                <a:r>
                  <a:rPr lang="en-US" b="1" dirty="0"/>
                  <a:t>generative model </a:t>
                </a:r>
                <a:r>
                  <a:rPr lang="en-US" dirty="0"/>
                  <a:t>creates new data instances </a:t>
                </a:r>
              </a:p>
              <a:p>
                <a:r>
                  <a:rPr lang="en-US" dirty="0"/>
                  <a:t>In contrast, a </a:t>
                </a:r>
                <a:r>
                  <a:rPr lang="en-US" b="1" dirty="0"/>
                  <a:t>discriminative model </a:t>
                </a:r>
                <a:r>
                  <a:rPr lang="en-US" dirty="0"/>
                  <a:t>discriminates between input data values</a:t>
                </a:r>
              </a:p>
              <a:p>
                <a:r>
                  <a:rPr lang="en-US" dirty="0"/>
                  <a:t>A discriminative model finds the conditional distribution, </a:t>
                </a:r>
                <a14:m>
                  <m:oMath xmlns:m="http://schemas.openxmlformats.org/officeDocument/2006/math">
                    <m:r>
                      <m:rPr>
                        <m:sty m:val="p"/>
                      </m:rPr>
                      <a:rPr lang="en-US" b="0" i="0" smtClean="0">
                        <a:latin typeface="Cambria Math" panose="02040503050406030204" pitchFamily="18" charset="0"/>
                      </a:rPr>
                      <m:t>y</m:t>
                    </m:r>
                    <m:r>
                      <a:rPr lang="en-US" b="0" i="0" smtClean="0">
                        <a:latin typeface="Cambria Math" panose="02040503050406030204" pitchFamily="18" charset="0"/>
                      </a:rPr>
                      <m:t>~</m:t>
                    </m:r>
                    <m:r>
                      <a:rPr lang="en-US" i="1">
                        <a:latin typeface="Cambria Math" panose="02040503050406030204" pitchFamily="18" charset="0"/>
                      </a:rPr>
                      <m:t>𝑃</m:t>
                    </m:r>
                    <m:d>
                      <m:dPr>
                        <m:endChr m:val="|"/>
                        <m:ctrlPr>
                          <a:rPr lang="en-US" i="1">
                            <a:latin typeface="Cambria Math" panose="02040503050406030204" pitchFamily="18" charset="0"/>
                          </a:rPr>
                        </m:ctrlPr>
                      </m:dPr>
                      <m:e>
                        <m:r>
                          <a:rPr lang="en-US" i="1">
                            <a:latin typeface="Cambria Math" panose="02040503050406030204" pitchFamily="18" charset="0"/>
                          </a:rPr>
                          <m:t>𝑌</m:t>
                        </m:r>
                        <m:r>
                          <a:rPr lang="en-US" b="0" i="1" smtClean="0">
                            <a:latin typeface="Cambria Math" panose="02040503050406030204" pitchFamily="18" charset="0"/>
                          </a:rPr>
                          <m:t> </m:t>
                        </m:r>
                      </m:e>
                    </m:d>
                    <m:r>
                      <a:rPr lang="en-US" i="1">
                        <a:latin typeface="Cambria Math" panose="02040503050406030204" pitchFamily="18" charset="0"/>
                      </a:rPr>
                      <m:t>𝑋</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oMath>
                </a14:m>
                <a:r>
                  <a:rPr lang="en-US" dirty="0"/>
                  <a:t>, of a target variable </a:t>
                </a:r>
                <a14:m>
                  <m:oMath xmlns:m="http://schemas.openxmlformats.org/officeDocument/2006/math">
                    <m:r>
                      <m:rPr>
                        <m:sty m:val="p"/>
                      </m:rPr>
                      <a:rPr lang="en-US" b="0" i="0" smtClean="0">
                        <a:latin typeface="Cambria Math" panose="02040503050406030204" pitchFamily="18" charset="0"/>
                      </a:rPr>
                      <m:t>Y</m:t>
                    </m:r>
                  </m:oMath>
                </a14:m>
                <a:r>
                  <a:rPr lang="en-US" dirty="0"/>
                  <a:t>, given an observation </a:t>
                </a: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𝑃</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𝑋</m:t>
                        </m:r>
                      </m:e>
                    </m:d>
                  </m:oMath>
                </a14:m>
                <a:r>
                  <a:rPr lang="en-US" dirty="0"/>
                  <a:t>  </a:t>
                </a:r>
              </a:p>
              <a:p>
                <a:pPr lvl="1"/>
                <a:r>
                  <a:rPr lang="en-US" dirty="0"/>
                  <a:t>Example, regression models</a:t>
                </a:r>
              </a:p>
              <a:p>
                <a:pPr lvl="1"/>
                <a:r>
                  <a:rPr lang="en-US" dirty="0"/>
                  <a:t>Example, classifier models</a:t>
                </a:r>
              </a:p>
              <a:p>
                <a:r>
                  <a:rPr lang="en-US" dirty="0"/>
                  <a:t>In statistical terms, we say a generative model outputs the joint distribution </a:t>
                </a:r>
                <a14:m>
                  <m:oMath xmlns:m="http://schemas.openxmlformats.org/officeDocument/2006/math">
                    <m:r>
                      <m:rPr>
                        <m:sty m:val="p"/>
                      </m:rPr>
                      <a:rPr lang="en-US" b="0" i="0" smtClean="0">
                        <a:latin typeface="Cambria Math" panose="02040503050406030204" pitchFamily="18" charset="0"/>
                      </a:rPr>
                      <m:t>x</m:t>
                    </m:r>
                    <m:r>
                      <a:rPr lang="en-US" b="0" i="1" smtClean="0">
                        <a:latin typeface="Cambria Math" panose="02040503050406030204" pitchFamily="18" charset="0"/>
                      </a:rPr>
                      <m:t>~</m:t>
                    </m:r>
                    <m:r>
                      <a:rPr lang="en-US" b="0" i="1" smtClean="0">
                        <a:latin typeface="Cambria Math" panose="02040503050406030204" pitchFamily="18" charset="0"/>
                      </a:rPr>
                      <m:t>𝑃</m:t>
                    </m:r>
                    <m:d>
                      <m:dPr>
                        <m:endChr m:val="|"/>
                        <m:ctrlPr>
                          <a:rPr lang="en-US" b="0" i="1" smtClean="0">
                            <a:latin typeface="Cambria Math" panose="02040503050406030204" pitchFamily="18" charset="0"/>
                          </a:rPr>
                        </m:ctrlPr>
                      </m:dPr>
                      <m:e>
                        <m:r>
                          <a:rPr lang="en-US" b="0" i="1" smtClean="0">
                            <a:latin typeface="Cambria Math" panose="02040503050406030204" pitchFamily="18" charset="0"/>
                          </a:rPr>
                          <m:t>𝑋</m:t>
                        </m:r>
                        <m:r>
                          <a:rPr lang="en-US" b="0" i="1" smtClean="0">
                            <a:latin typeface="Cambria Math" panose="02040503050406030204" pitchFamily="18" charset="0"/>
                          </a:rPr>
                          <m:t> </m:t>
                        </m:r>
                      </m:e>
                    </m:d>
                    <m:r>
                      <a:rPr lang="en-US" b="0" i="1" smtClean="0">
                        <a:latin typeface="Cambria Math" panose="02040503050406030204" pitchFamily="18" charset="0"/>
                      </a:rPr>
                      <m:t> </m:t>
                    </m:r>
                    <m:r>
                      <a:rPr lang="en-US" b="0" i="1" smtClean="0">
                        <a:latin typeface="Cambria Math" panose="02040503050406030204" pitchFamily="18" charset="0"/>
                      </a:rPr>
                      <m:t>𝑌</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oMath>
                </a14:m>
                <a:r>
                  <a:rPr lang="en-US" dirty="0"/>
                  <a:t>, given an observable </a:t>
                </a:r>
                <a:r>
                  <a:rPr lang="en-US" dirty="0" err="1"/>
                  <a:t>trarget</a:t>
                </a:r>
                <a:r>
                  <a:rPr lang="en-US" dirty="0"/>
                  <a:t> variable, y</a:t>
                </a:r>
                <a14:m>
                  <m:oMath xmlns:m="http://schemas.openxmlformats.org/officeDocument/2006/math">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𝑃</m:t>
                    </m:r>
                    <m:d>
                      <m:dPr>
                        <m:ctrlPr>
                          <a:rPr lang="en-US" i="1">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𝑌</m:t>
                        </m:r>
                      </m:e>
                    </m:d>
                  </m:oMath>
                </a14:m>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9"/>
                <a:ext cx="10515600" cy="5593468"/>
              </a:xfrm>
              <a:blipFill>
                <a:blip r:embed="rId2"/>
                <a:stretch>
                  <a:fillRect l="-1159" t="-1743" r="-638"/>
                </a:stretch>
              </a:blipFill>
            </p:spPr>
            <p:txBody>
              <a:bodyPr/>
              <a:lstStyle/>
              <a:p>
                <a:r>
                  <a:rPr lang="en-US">
                    <a:noFill/>
                  </a:rPr>
                  <a:t> </a:t>
                </a:r>
              </a:p>
            </p:txBody>
          </p:sp>
        </mc:Fallback>
      </mc:AlternateContent>
    </p:spTree>
    <p:extLst>
      <p:ext uri="{BB962C8B-B14F-4D97-AF65-F5344CB8AC3E}">
        <p14:creationId xmlns:p14="http://schemas.microsoft.com/office/powerpoint/2010/main" val="13801055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Diffusion Processes Built From Restricted VAEs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8"/>
                <a:ext cx="10515600" cy="5522207"/>
              </a:xfrm>
            </p:spPr>
            <p:txBody>
              <a:bodyPr>
                <a:noAutofit/>
              </a:bodyPr>
              <a:lstStyle/>
              <a:p>
                <a:pPr marL="0" indent="0">
                  <a:buNone/>
                </a:pPr>
                <a:r>
                  <a:rPr lang="en-US" dirty="0"/>
                  <a:t>Generative diffusion models can be constructed as a </a:t>
                </a:r>
                <a:r>
                  <a:rPr lang="en-US" b="1" dirty="0"/>
                  <a:t>stack of restricted VAEs    </a:t>
                </a:r>
              </a:p>
              <a:p>
                <a:pPr marL="514350" indent="-514350">
                  <a:buFont typeface="+mj-lt"/>
                  <a:buAutoNum type="arabicPeriod"/>
                </a:pPr>
                <a:r>
                  <a:rPr lang="en-US" dirty="0"/>
                  <a:t>The dimensionality of the latent space,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sub>
                    </m:sSub>
                  </m:oMath>
                </a14:m>
                <a:r>
                  <a:rPr lang="en-US" dirty="0"/>
                  <a:t>, is identical to the image space,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sub>
                    </m:sSub>
                  </m:oMath>
                </a14:m>
                <a:endParaRPr lang="en-US" dirty="0"/>
              </a:p>
              <a:p>
                <a:pPr marL="514350" indent="-514350">
                  <a:buFont typeface="+mj-lt"/>
                  <a:buAutoNum type="arabicPeriod"/>
                </a:pPr>
                <a:r>
                  <a:rPr lang="en-US" dirty="0"/>
                  <a:t>The latent encoder for each time step uses a </a:t>
                </a:r>
                <a:r>
                  <a:rPr lang="en-US" b="1" dirty="0"/>
                  <a:t>predefined Gaussian model</a:t>
                </a:r>
                <a:r>
                  <a:rPr lang="en-US" dirty="0"/>
                  <a:t>, not a learned model, with mean of the previous step      </a:t>
                </a:r>
              </a:p>
              <a:p>
                <a:pPr marL="514350" indent="-514350">
                  <a:buFont typeface="+mj-lt"/>
                  <a:buAutoNum type="arabicPeriod"/>
                </a:pPr>
                <a:r>
                  <a:rPr lang="en-US" dirty="0"/>
                  <a:t>The parameters of the Gaussians change with time step, such that the latent variables at the </a:t>
                </a:r>
                <a:r>
                  <a:rPr lang="en-US" b="1" dirty="0"/>
                  <a:t>last time step is a standard Normal </a:t>
                </a:r>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8"/>
                <a:ext cx="10515600" cy="5522207"/>
              </a:xfrm>
              <a:blipFill>
                <a:blip r:embed="rId2"/>
                <a:stretch>
                  <a:fillRect l="-1217" t="-1766" r="-1159"/>
                </a:stretch>
              </a:blipFill>
            </p:spPr>
            <p:txBody>
              <a:bodyPr/>
              <a:lstStyle/>
              <a:p>
                <a:r>
                  <a:rPr lang="en-US">
                    <a:noFill/>
                  </a:rPr>
                  <a:t> </a:t>
                </a:r>
              </a:p>
            </p:txBody>
          </p:sp>
        </mc:Fallback>
      </mc:AlternateContent>
    </p:spTree>
    <p:extLst>
      <p:ext uri="{BB962C8B-B14F-4D97-AF65-F5344CB8AC3E}">
        <p14:creationId xmlns:p14="http://schemas.microsoft.com/office/powerpoint/2010/main" val="1752636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Forward Diffusion Processes</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57131"/>
            <a:ext cx="10515600" cy="5434046"/>
          </a:xfrm>
        </p:spPr>
        <p:txBody>
          <a:bodyPr>
            <a:normAutofit/>
          </a:bodyPr>
          <a:lstStyle/>
          <a:p>
            <a:pPr marL="0" indent="0">
              <a:buNone/>
            </a:pPr>
            <a:r>
              <a:rPr lang="en-US" dirty="0"/>
              <a:t>Generative diffusion models use a forward and reverse diffusion process    </a:t>
            </a:r>
          </a:p>
          <a:p>
            <a:r>
              <a:rPr lang="en-US" dirty="0"/>
              <a:t>The forward diffusion process is modeled as a Markov chain </a:t>
            </a:r>
          </a:p>
          <a:p>
            <a:pPr lvl="1"/>
            <a:r>
              <a:rPr lang="en-US" dirty="0"/>
              <a:t>The conditional distribution at each step depends only on the current distribution    </a:t>
            </a:r>
          </a:p>
          <a:p>
            <a:r>
              <a:rPr lang="en-US" dirty="0"/>
              <a:t>At each step, the forward diffusion process adds a small amount of Gaussian noise to the image</a:t>
            </a:r>
          </a:p>
          <a:p>
            <a:r>
              <a:rPr lang="en-US" dirty="0"/>
              <a:t>The diffusion process continues through many small steps      </a:t>
            </a:r>
          </a:p>
          <a:p>
            <a:r>
              <a:rPr lang="en-US" b="1" dirty="0"/>
              <a:t>At termination, the image is a Gaussian mixture </a:t>
            </a:r>
          </a:p>
          <a:p>
            <a:endParaRPr lang="en-US" dirty="0"/>
          </a:p>
        </p:txBody>
      </p:sp>
    </p:spTree>
    <p:extLst>
      <p:ext uri="{BB962C8B-B14F-4D97-AF65-F5344CB8AC3E}">
        <p14:creationId xmlns:p14="http://schemas.microsoft.com/office/powerpoint/2010/main" val="1654225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Forward Diffusion Processes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57131"/>
                <a:ext cx="10515600" cy="5434046"/>
              </a:xfrm>
            </p:spPr>
            <p:txBody>
              <a:bodyPr>
                <a:normAutofit/>
              </a:bodyPr>
              <a:lstStyle/>
              <a:p>
                <a:pPr marL="0" indent="0">
                  <a:buNone/>
                </a:pPr>
                <a:r>
                  <a:rPr lang="en-US" dirty="0"/>
                  <a:t>Generative diffusion models use a forward and reverse diffusion process    </a:t>
                </a:r>
              </a:p>
              <a:p>
                <a:r>
                  <a:rPr lang="en-US" dirty="0"/>
                  <a:t>The forward diffusion process</a:t>
                </a:r>
                <a:r>
                  <a:rPr lang="en-US" dirty="0">
                    <a:solidFill>
                      <a:schemeClr val="tx1"/>
                    </a:solidFill>
                  </a:rPr>
                  <a:t>, </a:t>
                </a:r>
                <a14:m>
                  <m:oMath xmlns:m="http://schemas.openxmlformats.org/officeDocument/2006/math">
                    <m:r>
                      <a:rPr lang="en-US" b="0" i="1" smtClean="0">
                        <a:solidFill>
                          <a:schemeClr val="tx1"/>
                        </a:solidFill>
                        <a:latin typeface="Cambria Math" panose="02040503050406030204" pitchFamily="18" charset="0"/>
                      </a:rPr>
                      <m:t>𝑞</m:t>
                    </m:r>
                    <m:d>
                      <m:dPr>
                        <m:ctrlPr>
                          <a:rPr lang="en-US" b="0" i="1" smtClean="0">
                            <a:solidFill>
                              <a:schemeClr val="tx1"/>
                            </a:solidFill>
                            <a:latin typeface="Cambria Math" panose="02040503050406030204" pitchFamily="18" charset="0"/>
                          </a:rPr>
                        </m:ctrlPr>
                      </m:dPr>
                      <m:e>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𝑥</m:t>
                            </m:r>
                          </m:e>
                          <m:sub>
                            <m:r>
                              <a:rPr lang="en-US" b="0" i="1" smtClean="0">
                                <a:solidFill>
                                  <a:schemeClr val="tx1"/>
                                </a:solidFill>
                                <a:latin typeface="Cambria Math" panose="02040503050406030204" pitchFamily="18" charset="0"/>
                              </a:rPr>
                              <m:t>1:</m:t>
                            </m:r>
                            <m:r>
                              <a:rPr lang="en-US" b="0" i="1" smtClean="0">
                                <a:solidFill>
                                  <a:schemeClr val="tx1"/>
                                </a:solidFill>
                                <a:latin typeface="Cambria Math" panose="02040503050406030204" pitchFamily="18" charset="0"/>
                              </a:rPr>
                              <m:t>𝑇</m:t>
                            </m:r>
                          </m:sub>
                        </m:sSub>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𝑥</m:t>
                            </m:r>
                          </m:e>
                          <m:sub>
                            <m:r>
                              <a:rPr lang="en-US" b="0" i="1" smtClean="0">
                                <a:solidFill>
                                  <a:schemeClr val="tx1"/>
                                </a:solidFill>
                                <a:latin typeface="Cambria Math" panose="02040503050406030204" pitchFamily="18" charset="0"/>
                              </a:rPr>
                              <m:t>0</m:t>
                            </m:r>
                          </m:sub>
                        </m:sSub>
                      </m:e>
                    </m:d>
                  </m:oMath>
                </a14:m>
                <a:r>
                  <a:rPr lang="en-US" dirty="0"/>
                  <a:t>, is modeled as a Markov chain    </a:t>
                </a:r>
              </a:p>
              <a:p>
                <a:r>
                  <a:rPr lang="en-US" dirty="0"/>
                  <a:t>Adds deterministic noise at each time step with </a:t>
                </a:r>
                <a:r>
                  <a:rPr lang="en-US" b="1" dirty="0"/>
                  <a:t>increasing variance   </a:t>
                </a:r>
                <a:endParaRPr lang="en-US" dirty="0"/>
              </a:p>
              <a:p>
                <a:pPr lvl="1"/>
                <a:r>
                  <a:rPr lang="en-US" dirty="0"/>
                  <a:t>Bounded to restrict variance over time steps     </a:t>
                </a:r>
              </a:p>
              <a:p>
                <a:pPr lvl="1"/>
                <a:r>
                  <a:rPr lang="en-US" dirty="0"/>
                  <a:t>Must not collapse toward 0 variance      </a:t>
                </a:r>
              </a:p>
              <a:p>
                <a:r>
                  <a:rPr lang="en-US" dirty="0"/>
                  <a:t>One possibility is </a:t>
                </a:r>
                <a:r>
                  <a:rPr lang="en-US" b="1" dirty="0"/>
                  <a:t>Gaussian noise </a:t>
                </a:r>
                <a:r>
                  <a:rPr lang="en-US" dirty="0"/>
                  <a:t>with mean,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𝜇</m:t>
                        </m:r>
                      </m:e>
                      <m:sub>
                        <m:r>
                          <a:rPr lang="en-US" b="0" i="1" smtClean="0">
                            <a:latin typeface="Cambria Math" panose="02040503050406030204" pitchFamily="18" charset="0"/>
                          </a:rPr>
                          <m:t>𝑖</m:t>
                        </m:r>
                      </m:sub>
                    </m:sSub>
                    <m:d>
                      <m:dPr>
                        <m:ctrlPr>
                          <a:rPr lang="en-US" i="1" smtClean="0">
                            <a:latin typeface="Cambria Math" panose="02040503050406030204" pitchFamily="18" charset="0"/>
                          </a:rPr>
                        </m:ctrlPr>
                      </m:dPr>
                      <m:e>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sub>
                        </m:sSub>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ad>
                          <m:radPr>
                            <m:degHide m:val="on"/>
                            <m:ctrlPr>
                              <a:rPr lang="en-US" b="0" i="1" smtClean="0">
                                <a:latin typeface="Cambria Math" panose="02040503050406030204" pitchFamily="18" charset="0"/>
                              </a:rPr>
                            </m:ctrlPr>
                          </m:radPr>
                          <m:deg/>
                          <m:e>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rPr>
                                  <m:t>𝑡</m:t>
                                </m:r>
                              </m:sub>
                            </m:sSub>
                          </m:e>
                        </m:rad>
                        <m:r>
                          <a:rPr lang="en-US" b="0" i="1" smtClean="0">
                            <a:latin typeface="Cambria Math" panose="02040503050406030204" pitchFamily="18" charset="0"/>
                          </a:rPr>
                          <m:t>𝑥</m:t>
                        </m:r>
                      </m:e>
                      <m:sub>
                        <m:r>
                          <a:rPr lang="en-US" b="0" i="1" smtClean="0">
                            <a:latin typeface="Cambria Math" panose="02040503050406030204" pitchFamily="18" charset="0"/>
                          </a:rPr>
                          <m:t>𝑡</m:t>
                        </m:r>
                        <m:r>
                          <a:rPr lang="en-US" b="0" i="1" smtClean="0">
                            <a:latin typeface="Cambria Math" panose="02040503050406030204" pitchFamily="18" charset="0"/>
                          </a:rPr>
                          <m:t>−1</m:t>
                        </m:r>
                      </m:sub>
                    </m:sSub>
                  </m:oMath>
                </a14:m>
                <a:r>
                  <a:rPr lang="en-US" dirty="0"/>
                  <a:t>, and variance, </a:t>
                </a:r>
                <a14:m>
                  <m:oMath xmlns:m="http://schemas.openxmlformats.org/officeDocument/2006/math">
                    <m:sSub>
                      <m:sSubPr>
                        <m:ctrlPr>
                          <a:rPr lang="en-US" i="1" smtClean="0">
                            <a:latin typeface="Cambria Math" panose="02040503050406030204" pitchFamily="18" charset="0"/>
                          </a:rPr>
                        </m:ctrlPr>
                      </m:sSubPr>
                      <m:e>
                        <m:r>
                          <m:rPr>
                            <m:sty m:val="p"/>
                          </m:rPr>
                          <a:rPr lang="el-GR" i="1" smtClean="0">
                            <a:latin typeface="Cambria Math" panose="02040503050406030204" pitchFamily="18" charset="0"/>
                            <a:ea typeface="Cambria Math" panose="02040503050406030204" pitchFamily="18" charset="0"/>
                          </a:rPr>
                          <m:t>Σ</m:t>
                        </m:r>
                      </m:e>
                      <m:sub>
                        <m:r>
                          <a:rPr lang="en-US" b="0" i="1" smtClean="0">
                            <a:latin typeface="Cambria Math" panose="02040503050406030204" pitchFamily="18" charset="0"/>
                          </a:rPr>
                          <m:t>𝑡</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𝑡</m:t>
                        </m:r>
                      </m:sub>
                    </m:sSub>
                    <m:r>
                      <a:rPr lang="en-US" b="0" i="1" smtClean="0">
                        <a:latin typeface="Cambria Math" panose="02040503050406030204" pitchFamily="18" charset="0"/>
                      </a:rPr>
                      <m:t>𝐼</m:t>
                    </m:r>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𝑡</m:t>
                            </m:r>
                          </m:sub>
                        </m:sSub>
                      </m:e>
                    </m:d>
                    <m:r>
                      <a:rPr lang="en-US" b="0" i="1" smtClean="0">
                        <a:latin typeface="Cambria Math" panose="02040503050406030204" pitchFamily="18" charset="0"/>
                      </a:rPr>
                      <m:t>𝐼</m:t>
                    </m:r>
                  </m:oMath>
                </a14:m>
                <a:r>
                  <a:rPr lang="en-US" dirty="0"/>
                  <a:t>, for some constants,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𝑡</m:t>
                        </m:r>
                      </m:sub>
                    </m:sSub>
                    <m:r>
                      <a:rPr lang="en-US" b="0" i="1" smtClean="0">
                        <a:latin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𝑡</m:t>
                        </m:r>
                      </m:sub>
                    </m:sSub>
                  </m:oMath>
                </a14:m>
                <a:endParaRPr lang="en-US" dirty="0"/>
              </a:p>
              <a:p>
                <a:pPr marL="0" indent="0">
                  <a:buNone/>
                </a:pPr>
                <a:endParaRPr lang="en-US" sz="1200" dirty="0"/>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e>
                      </m:d>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ℕ</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m:rPr>
                              <m:lit/>
                            </m:rPr>
                            <a:rPr lang="en-US" b="0" i="1" smtClean="0">
                              <a:latin typeface="Cambria Math" panose="02040503050406030204" pitchFamily="18" charset="0"/>
                            </a:rPr>
                            <m:t>;</m:t>
                          </m:r>
                          <m:sSub>
                            <m:sSubPr>
                              <m:ctrlPr>
                                <a:rPr lang="en-US" i="1">
                                  <a:latin typeface="Cambria Math" panose="02040503050406030204" pitchFamily="18" charset="0"/>
                                </a:rPr>
                              </m:ctrlPr>
                            </m:sSubPr>
                            <m:e>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𝑡</m:t>
                                      </m:r>
                                    </m:sub>
                                  </m:sSub>
                                </m:e>
                              </m:rad>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𝑡</m:t>
                                  </m:r>
                                </m:sub>
                              </m:sSub>
                            </m:e>
                          </m:d>
                          <m:r>
                            <a:rPr lang="en-US" i="1">
                              <a:latin typeface="Cambria Math" panose="02040503050406030204" pitchFamily="18" charset="0"/>
                            </a:rPr>
                            <m:t>𝐼</m:t>
                          </m:r>
                        </m:e>
                      </m:d>
                    </m:oMath>
                  </m:oMathPara>
                </a14:m>
                <a:endParaRPr lang="en-US" dirty="0"/>
              </a:p>
              <a:p>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057131"/>
                <a:ext cx="10515600" cy="5434046"/>
              </a:xfrm>
              <a:blipFill>
                <a:blip r:embed="rId2"/>
                <a:stretch>
                  <a:fillRect l="-1159" t="-1794" r="-174"/>
                </a:stretch>
              </a:blipFill>
            </p:spPr>
            <p:txBody>
              <a:bodyPr/>
              <a:lstStyle/>
              <a:p>
                <a:r>
                  <a:rPr lang="en-US">
                    <a:noFill/>
                  </a:rPr>
                  <a:t> </a:t>
                </a:r>
              </a:p>
            </p:txBody>
          </p:sp>
        </mc:Fallback>
      </mc:AlternateContent>
    </p:spTree>
    <p:extLst>
      <p:ext uri="{BB962C8B-B14F-4D97-AF65-F5344CB8AC3E}">
        <p14:creationId xmlns:p14="http://schemas.microsoft.com/office/powerpoint/2010/main" val="2278463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Forward Diffusion Processes    </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57131"/>
            <a:ext cx="10515600" cy="1104729"/>
          </a:xfrm>
        </p:spPr>
        <p:txBody>
          <a:bodyPr>
            <a:normAutofit/>
          </a:bodyPr>
          <a:lstStyle/>
          <a:p>
            <a:pPr marL="0" indent="0">
              <a:buNone/>
            </a:pPr>
            <a:r>
              <a:rPr lang="en-US" dirty="0"/>
              <a:t>Generative diffusion models use a forward and reverse diffusion process    </a:t>
            </a:r>
          </a:p>
          <a:p>
            <a:endParaRPr lang="en-US" dirty="0"/>
          </a:p>
          <a:p>
            <a:endParaRPr lang="en-US" dirty="0"/>
          </a:p>
          <a:p>
            <a:endParaRPr lang="en-US" dirty="0"/>
          </a:p>
        </p:txBody>
      </p:sp>
      <p:pic>
        <p:nvPicPr>
          <p:cNvPr id="7" name="Picture 6">
            <a:extLst>
              <a:ext uri="{FF2B5EF4-FFF2-40B4-BE49-F238E27FC236}">
                <a16:creationId xmlns:a16="http://schemas.microsoft.com/office/drawing/2014/main" id="{33D33D62-EB88-9467-7C39-9667377C5BBE}"/>
              </a:ext>
            </a:extLst>
          </p:cNvPr>
          <p:cNvPicPr>
            <a:picLocks noChangeAspect="1"/>
          </p:cNvPicPr>
          <p:nvPr/>
        </p:nvPicPr>
        <p:blipFill>
          <a:blip r:embed="rId2"/>
          <a:stretch>
            <a:fillRect/>
          </a:stretch>
        </p:blipFill>
        <p:spPr>
          <a:xfrm>
            <a:off x="2149748" y="1980192"/>
            <a:ext cx="7248588" cy="1162644"/>
          </a:xfrm>
          <a:prstGeom prst="rect">
            <a:avLst/>
          </a:prstGeom>
        </p:spPr>
      </p:pic>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AA7F9075-E190-2F28-922B-660B615B183D}"/>
                  </a:ext>
                </a:extLst>
              </p:cNvPr>
              <p:cNvSpPr txBox="1">
                <a:spLocks/>
              </p:cNvSpPr>
              <p:nvPr/>
            </p:nvSpPr>
            <p:spPr>
              <a:xfrm>
                <a:off x="1087036" y="3341078"/>
                <a:ext cx="10515600" cy="337673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For a single Gaussian step we can compute the mean of the next step:   </a:t>
                </a: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sub>
                      </m:sSub>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𝑡</m:t>
                              </m:r>
                            </m:sub>
                          </m:sSub>
                        </m:e>
                      </m:rad>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𝑡</m:t>
                                  </m:r>
                                </m:sub>
                              </m:sSub>
                              <m:r>
                                <a:rPr lang="en-US" b="0" i="1" smtClean="0">
                                  <a:latin typeface="Cambria Math" panose="02040503050406030204" pitchFamily="18" charset="0"/>
                                  <a:ea typeface="Cambria Math" panose="02040503050406030204" pitchFamily="18" charset="0"/>
                                </a:rPr>
                                <m:t>−1</m:t>
                              </m:r>
                            </m:e>
                          </m:rad>
                          <m:r>
                            <a:rPr lang="en-US" b="0" i="1" smtClean="0">
                              <a:latin typeface="Cambria Math" panose="02040503050406030204" pitchFamily="18" charset="0"/>
                              <a:ea typeface="Cambria Math" panose="02040503050406030204" pitchFamily="18" charset="0"/>
                            </a:rPr>
                            <m:t>𝜀</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0" smtClean="0">
                          <a:latin typeface="Cambria Math" panose="02040503050406030204" pitchFamily="18" charset="0"/>
                        </a:rPr>
                        <m:t>,  </m:t>
                      </m:r>
                      <m:r>
                        <m:rPr>
                          <m:sty m:val="p"/>
                        </m:rPr>
                        <a:rPr lang="en-US" b="0" i="0" smtClean="0">
                          <a:latin typeface="Cambria Math" panose="02040503050406030204" pitchFamily="18" charset="0"/>
                        </a:rPr>
                        <m:t>where</m:t>
                      </m:r>
                      <m:sSub>
                        <m:sSubPr>
                          <m:ctrlPr>
                            <a:rPr lang="en-US" i="1">
                              <a:latin typeface="Cambria Math" panose="02040503050406030204" pitchFamily="18" charset="0"/>
                            </a:rPr>
                          </m:ctrlPr>
                        </m:sSubPr>
                        <m:e>
                          <m:r>
                            <a:rPr lang="en-US" b="0" i="1" smtClean="0">
                              <a:latin typeface="Cambria Math" panose="02040503050406030204" pitchFamily="18" charset="0"/>
                            </a:rPr>
                            <m:t> </m:t>
                          </m:r>
                          <m:r>
                            <a:rPr lang="en-US" i="1">
                              <a:latin typeface="Cambria Math" panose="02040503050406030204" pitchFamily="18" charset="0"/>
                              <a:ea typeface="Cambria Math" panose="02040503050406030204" pitchFamily="18" charset="0"/>
                            </a:rPr>
                            <m:t>𝜀</m:t>
                          </m:r>
                        </m:e>
                        <m:sub>
                          <m:r>
                            <a:rPr lang="en-US" i="1">
                              <a:latin typeface="Cambria Math" panose="02040503050406030204" pitchFamily="18" charset="0"/>
                            </a:rPr>
                            <m:t>𝑡</m:t>
                          </m:r>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 </m:t>
                          </m:r>
                          <m:r>
                            <a:rPr lang="en-US" i="1">
                              <a:latin typeface="Cambria Math" panose="02040503050406030204" pitchFamily="18" charset="0"/>
                              <a:ea typeface="Cambria Math" panose="02040503050406030204" pitchFamily="18" charset="0"/>
                            </a:rPr>
                            <m:t>𝜀</m:t>
                          </m:r>
                        </m:e>
                        <m:sub>
                          <m:r>
                            <a:rPr lang="en-US" i="1">
                              <a:latin typeface="Cambria Math" panose="02040503050406030204" pitchFamily="18" charset="0"/>
                            </a:rPr>
                            <m:t>𝑡</m:t>
                          </m:r>
                          <m:r>
                            <a:rPr lang="en-US" i="1">
                              <a:latin typeface="Cambria Math" panose="02040503050406030204" pitchFamily="18" charset="0"/>
                            </a:rPr>
                            <m:t>−2</m:t>
                          </m:r>
                        </m:sub>
                      </m:sSub>
                      <m:r>
                        <a:rPr lang="en-US" b="0" i="1" smtClean="0">
                          <a:latin typeface="Cambria Math" panose="02040503050406030204" pitchFamily="18" charset="0"/>
                        </a:rPr>
                        <m:t>,…=</m:t>
                      </m:r>
                      <m:r>
                        <a:rPr lang="en-US" i="1">
                          <a:latin typeface="Cambria Math" panose="02040503050406030204" pitchFamily="18" charset="0"/>
                          <a:ea typeface="Cambria Math" panose="02040503050406030204" pitchFamily="18" charset="0"/>
                        </a:rPr>
                        <m:t>ℕ</m:t>
                      </m:r>
                      <m:d>
                        <m:dPr>
                          <m:ctrlPr>
                            <a:rPr lang="en-US" b="0" i="1" smtClean="0">
                              <a:latin typeface="Cambria Math" panose="02040503050406030204" pitchFamily="18" charset="0"/>
                            </a:rPr>
                          </m:ctrlPr>
                        </m:dPr>
                        <m:e>
                          <m:r>
                            <a:rPr lang="en-US" b="0" i="1" smtClean="0">
                              <a:latin typeface="Cambria Math" panose="02040503050406030204" pitchFamily="18" charset="0"/>
                            </a:rPr>
                            <m:t>0,</m:t>
                          </m:r>
                          <m:r>
                            <a:rPr lang="en-US" b="0" i="1" smtClean="0">
                              <a:latin typeface="Cambria Math" panose="02040503050406030204" pitchFamily="18" charset="0"/>
                            </a:rPr>
                            <m:t>𝐼</m:t>
                          </m:r>
                        </m:e>
                      </m:d>
                    </m:oMath>
                  </m:oMathPara>
                </a14:m>
                <a:endParaRPr lang="en-US" b="0" dirty="0"/>
              </a:p>
              <a:p>
                <a:pPr marL="0" indent="0">
                  <a:buNone/>
                </a:pPr>
                <a:r>
                  <a:rPr lang="en-US" dirty="0"/>
                  <a:t>Including a previous step</a:t>
                </a: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sub>
                      </m:sSub>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𝑡</m:t>
                              </m:r>
                            </m:sub>
                          </m:sSub>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𝑡</m:t>
                              </m:r>
                              <m:r>
                                <a:rPr lang="en-US" b="0" i="1" smtClean="0">
                                  <a:latin typeface="Cambria Math" panose="02040503050406030204" pitchFamily="18" charset="0"/>
                                </a:rPr>
                                <m:t>−1</m:t>
                              </m:r>
                            </m:sub>
                          </m:sSub>
                        </m:e>
                      </m:rad>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𝑡</m:t>
                                  </m:r>
                                </m:sub>
                              </m:sSub>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𝑡</m:t>
                                  </m:r>
                                  <m:r>
                                    <a:rPr lang="en-US" i="1">
                                      <a:latin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−1</m:t>
                              </m:r>
                            </m:e>
                          </m:rad>
                        </m:e>
                        <m:sub>
                          <m:r>
                            <a:rPr lang="en-US" b="0" i="1" smtClean="0">
                              <a:latin typeface="Cambria Math" panose="02040503050406030204" pitchFamily="18" charset="0"/>
                              <a:ea typeface="Cambria Math" panose="02040503050406030204" pitchFamily="18" charset="0"/>
                            </a:rPr>
                            <m:t> </m:t>
                          </m:r>
                        </m:sub>
                      </m:sSub>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𝜀</m:t>
                              </m:r>
                            </m:e>
                          </m:acc>
                        </m:e>
                        <m:sub>
                          <m:r>
                            <a:rPr lang="en-US" b="0" i="1" smtClean="0">
                              <a:latin typeface="Cambria Math" panose="02040503050406030204" pitchFamily="18" charset="0"/>
                            </a:rPr>
                            <m:t>𝑡</m:t>
                          </m:r>
                          <m:r>
                            <a:rPr lang="en-US" b="0" i="1" smtClean="0">
                              <a:latin typeface="Cambria Math" panose="02040503050406030204" pitchFamily="18" charset="0"/>
                            </a:rPr>
                            <m:t>−2</m:t>
                          </m:r>
                        </m:sub>
                      </m:sSub>
                    </m:oMath>
                  </m:oMathPara>
                </a14:m>
                <a:endParaRPr lang="en-US" dirty="0"/>
              </a:p>
              <a:p>
                <a:pPr marL="0" indent="0">
                  <a:buNone/>
                </a:pPr>
                <a:r>
                  <a:rPr lang="en-US" dirty="0"/>
                  <a:t>And finally, for </a:t>
                </a:r>
                <a14:m>
                  <m:oMath xmlns:m="http://schemas.openxmlformats.org/officeDocument/2006/math">
                    <m:r>
                      <a:rPr lang="en-US" b="0" i="1" smtClean="0">
                        <a:latin typeface="Cambria Math" panose="02040503050406030204" pitchFamily="18" charset="0"/>
                      </a:rPr>
                      <m:t>𝑇</m:t>
                    </m:r>
                  </m:oMath>
                </a14:m>
                <a:r>
                  <a:rPr lang="en-US" dirty="0"/>
                  <a:t> time steps</a:t>
                </a: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𝑇</m:t>
                          </m:r>
                        </m:sub>
                      </m:sSub>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𝛼</m:t>
                                  </m:r>
                                </m:e>
                              </m:acc>
                            </m:e>
                            <m:sub>
                              <m:r>
                                <a:rPr lang="en-US" b="0" i="1" smtClean="0">
                                  <a:latin typeface="Cambria Math" panose="02040503050406030204" pitchFamily="18" charset="0"/>
                                </a:rPr>
                                <m:t>𝑡</m:t>
                              </m:r>
                            </m:sub>
                          </m:sSub>
                        </m:e>
                      </m:rad>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𝛼</m:t>
                                      </m:r>
                                    </m:e>
                                  </m:acc>
                                </m:e>
                                <m:sub>
                                  <m:r>
                                    <a:rPr lang="en-US" i="1">
                                      <a:latin typeface="Cambria Math" panose="02040503050406030204" pitchFamily="18" charset="0"/>
                                    </a:rPr>
                                    <m:t>𝑡</m:t>
                                  </m:r>
                                </m:sub>
                              </m:sSub>
                              <m:r>
                                <a:rPr lang="en-US" b="0" i="1" smtClean="0">
                                  <a:latin typeface="Cambria Math" panose="02040503050406030204" pitchFamily="18" charset="0"/>
                                  <a:ea typeface="Cambria Math" panose="02040503050406030204" pitchFamily="18" charset="0"/>
                                </a:rPr>
                                <m:t>−1</m:t>
                              </m:r>
                            </m:e>
                          </m:rad>
                          <m:r>
                            <a:rPr lang="en-US" b="0" i="1" smtClean="0">
                              <a:latin typeface="Cambria Math" panose="02040503050406030204" pitchFamily="18" charset="0"/>
                              <a:ea typeface="Cambria Math" panose="02040503050406030204" pitchFamily="18" charset="0"/>
                            </a:rPr>
                            <m:t>𝜀</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𝑤h𝑒𝑟𝑒</m:t>
                          </m:r>
                          <m:r>
                            <a:rPr lang="en-US" b="0" i="1" smtClean="0">
                              <a:latin typeface="Cambria Math" panose="02040503050406030204" pitchFamily="18" charset="0"/>
                              <a:ea typeface="Cambria Math" panose="02040503050406030204" pitchFamily="18" charset="0"/>
                            </a:rPr>
                            <m:t> </m:t>
                          </m:r>
                          <m:acc>
                            <m:accPr>
                              <m:chr m:val="̅"/>
                              <m:ctrlPr>
                                <a:rPr lang="en-US" b="0" i="1" smtClean="0">
                                  <a:latin typeface="Cambria Math" panose="02040503050406030204" pitchFamily="18" charset="0"/>
                                  <a:ea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𝛼</m:t>
                              </m:r>
                            </m:e>
                          </m:acc>
                          <m:r>
                            <a:rPr lang="en-US" b="0" i="1" smtClean="0">
                              <a:latin typeface="Cambria Math" panose="02040503050406030204" pitchFamily="18" charset="0"/>
                              <a:ea typeface="Cambria Math" panose="02040503050406030204" pitchFamily="18" charset="0"/>
                            </a:rPr>
                            <m:t>=</m:t>
                          </m:r>
                          <m:nary>
                            <m:naryPr>
                              <m:chr m:val="∏"/>
                              <m:ctrlPr>
                                <a:rPr lang="en-US" b="0" i="1" smtClean="0">
                                  <a:latin typeface="Cambria Math" panose="02040503050406030204" pitchFamily="18" charset="0"/>
                                  <a:ea typeface="Cambria Math" panose="02040503050406030204" pitchFamily="18" charset="0"/>
                                </a:rPr>
                              </m:ctrlPr>
                            </m:naryPr>
                            <m:sub>
                              <m:r>
                                <m:rPr>
                                  <m:brk m:alnAt="23"/>
                                </m:rP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=1</m:t>
                              </m:r>
                            </m:sub>
                            <m:sup>
                              <m:r>
                                <a:rPr lang="en-US" b="0" i="1" smtClean="0">
                                  <a:latin typeface="Cambria Math" panose="02040503050406030204" pitchFamily="18" charset="0"/>
                                  <a:ea typeface="Cambria Math" panose="02040503050406030204" pitchFamily="18" charset="0"/>
                                </a:rPr>
                                <m:t>𝑡</m:t>
                              </m:r>
                            </m:sup>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rPr>
                                    <m:t>𝑖</m:t>
                                  </m:r>
                                </m:sub>
                              </m:sSub>
                            </m:e>
                          </m:nary>
                        </m:e>
                        <m:sub>
                          <m:r>
                            <a:rPr lang="en-US" b="0" i="1" smtClean="0">
                              <a:latin typeface="Cambria Math" panose="02040503050406030204" pitchFamily="18" charset="0"/>
                              <a:ea typeface="Cambria Math" panose="02040503050406030204" pitchFamily="18" charset="0"/>
                            </a:rPr>
                            <m:t> </m:t>
                          </m:r>
                        </m:sub>
                      </m:sSub>
                    </m:oMath>
                  </m:oMathPara>
                </a14:m>
                <a:endParaRPr lang="en-US" dirty="0"/>
              </a:p>
            </p:txBody>
          </p:sp>
        </mc:Choice>
        <mc:Fallback xmlns="">
          <p:sp>
            <p:nvSpPr>
              <p:cNvPr id="11" name="Content Placeholder 2">
                <a:extLst>
                  <a:ext uri="{FF2B5EF4-FFF2-40B4-BE49-F238E27FC236}">
                    <a16:creationId xmlns:a16="http://schemas.microsoft.com/office/drawing/2014/main" id="{AA7F9075-E190-2F28-922B-660B615B183D}"/>
                  </a:ext>
                </a:extLst>
              </p:cNvPr>
              <p:cNvSpPr txBox="1">
                <a:spLocks noRot="1" noChangeAspect="1" noMove="1" noResize="1" noEditPoints="1" noAdjustHandles="1" noChangeArrowheads="1" noChangeShapeType="1" noTextEdit="1"/>
              </p:cNvSpPr>
              <p:nvPr/>
            </p:nvSpPr>
            <p:spPr>
              <a:xfrm>
                <a:off x="1087036" y="3341078"/>
                <a:ext cx="10515600" cy="3376730"/>
              </a:xfrm>
              <a:prstGeom prst="rect">
                <a:avLst/>
              </a:prstGeom>
              <a:blipFill>
                <a:blip r:embed="rId3"/>
                <a:stretch>
                  <a:fillRect l="-1043" t="-2708"/>
                </a:stretch>
              </a:blipFill>
            </p:spPr>
            <p:txBody>
              <a:bodyPr/>
              <a:lstStyle/>
              <a:p>
                <a:r>
                  <a:rPr lang="en-US">
                    <a:noFill/>
                  </a:rPr>
                  <a:t> </a:t>
                </a:r>
              </a:p>
            </p:txBody>
          </p:sp>
        </mc:Fallback>
      </mc:AlternateContent>
    </p:spTree>
    <p:extLst>
      <p:ext uri="{BB962C8B-B14F-4D97-AF65-F5344CB8AC3E}">
        <p14:creationId xmlns:p14="http://schemas.microsoft.com/office/powerpoint/2010/main" val="3223998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Forward Diffusion Processes    </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57131"/>
            <a:ext cx="10515600" cy="1104729"/>
          </a:xfrm>
        </p:spPr>
        <p:txBody>
          <a:bodyPr>
            <a:normAutofit/>
          </a:bodyPr>
          <a:lstStyle/>
          <a:p>
            <a:pPr marL="0" indent="0">
              <a:buNone/>
            </a:pPr>
            <a:r>
              <a:rPr lang="en-US" dirty="0"/>
              <a:t>Generative diffusion models use a forward and reverse diffusion process    </a:t>
            </a:r>
          </a:p>
          <a:p>
            <a:endParaRPr lang="en-US" dirty="0"/>
          </a:p>
          <a:p>
            <a:endParaRPr lang="en-US" dirty="0"/>
          </a:p>
          <a:p>
            <a:endParaRPr lang="en-US" dirty="0"/>
          </a:p>
        </p:txBody>
      </p:sp>
      <p:pic>
        <p:nvPicPr>
          <p:cNvPr id="7" name="Picture 6">
            <a:extLst>
              <a:ext uri="{FF2B5EF4-FFF2-40B4-BE49-F238E27FC236}">
                <a16:creationId xmlns:a16="http://schemas.microsoft.com/office/drawing/2014/main" id="{33D33D62-EB88-9467-7C39-9667377C5BBE}"/>
              </a:ext>
            </a:extLst>
          </p:cNvPr>
          <p:cNvPicPr>
            <a:picLocks noChangeAspect="1"/>
          </p:cNvPicPr>
          <p:nvPr/>
        </p:nvPicPr>
        <p:blipFill>
          <a:blip r:embed="rId2"/>
          <a:stretch>
            <a:fillRect/>
          </a:stretch>
        </p:blipFill>
        <p:spPr>
          <a:xfrm>
            <a:off x="2149748" y="1980192"/>
            <a:ext cx="7248588" cy="1162644"/>
          </a:xfrm>
          <a:prstGeom prst="rect">
            <a:avLst/>
          </a:prstGeom>
        </p:spPr>
      </p:pic>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AA7F9075-E190-2F28-922B-660B615B183D}"/>
                  </a:ext>
                </a:extLst>
              </p:cNvPr>
              <p:cNvSpPr txBox="1">
                <a:spLocks/>
              </p:cNvSpPr>
              <p:nvPr/>
            </p:nvSpPr>
            <p:spPr>
              <a:xfrm>
                <a:off x="1087036" y="3429000"/>
                <a:ext cx="10515600" cy="3288807"/>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The complete </a:t>
                </a:r>
                <a:r>
                  <a:rPr lang="en-US" b="1" dirty="0"/>
                  <a:t>forward Markov diffusion process</a:t>
                </a:r>
                <a:r>
                  <a:rPr lang="en-US" dirty="0"/>
                  <a:t>, is the product of the steps </a:t>
                </a:r>
                <a:endParaRPr lang="en-US"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ea typeface="Cambria Math" panose="02040503050406030204" pitchFamily="18" charset="0"/>
                            </a:rPr>
                            <m:t> </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1</m:t>
                              </m:r>
                              <m:r>
                                <a:rPr lang="en-US" i="1">
                                  <a:latin typeface="Cambria Math" panose="02040503050406030204" pitchFamily="18" charset="0"/>
                                </a:rPr>
                                <m:t>:</m:t>
                              </m:r>
                              <m:r>
                                <a:rPr lang="en-US" i="1">
                                  <a:latin typeface="Cambria Math" panose="02040503050406030204" pitchFamily="18" charset="0"/>
                                </a:rPr>
                                <m:t>𝑇</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sub>
                          </m:sSub>
                        </m:e>
                      </m:d>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𝑡</m:t>
                          </m:r>
                          <m:r>
                            <a:rPr lang="en-US" b="0" i="1" smtClean="0">
                              <a:latin typeface="Cambria Math" panose="02040503050406030204" pitchFamily="18" charset="0"/>
                            </a:rPr>
                            <m:t>=1</m:t>
                          </m:r>
                        </m:sub>
                        <m:sup>
                          <m:r>
                            <a:rPr lang="en-US" b="0" i="1" smtClean="0">
                              <a:latin typeface="Cambria Math" panose="02040503050406030204" pitchFamily="18" charset="0"/>
                            </a:rPr>
                            <m:t>𝑇</m:t>
                          </m:r>
                        </m:sup>
                        <m:e>
                          <m:r>
                            <a:rPr lang="en-US" b="0" i="1" smtClean="0">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b="0" i="1" smtClean="0">
                                      <a:latin typeface="Cambria Math" panose="02040503050406030204" pitchFamily="18" charset="0"/>
                                    </a:rPr>
                                    <m:t>−1</m:t>
                                  </m:r>
                                </m:sub>
                              </m:sSub>
                            </m:e>
                          </m:d>
                        </m:e>
                      </m:nary>
                    </m:oMath>
                  </m:oMathPara>
                </a14:m>
                <a:endParaRPr lang="en-US" dirty="0"/>
              </a:p>
              <a:p>
                <a:pPr marL="0" indent="0">
                  <a:buNone/>
                </a:pPr>
                <a:r>
                  <a:rPr lang="en-US" dirty="0"/>
                  <a:t>With increasing variance schedule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rPr>
                          <m:t>3</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rPr>
                          <m:t>𝑇</m:t>
                        </m:r>
                      </m:sub>
                    </m:sSub>
                  </m:oMath>
                </a14:m>
                <a:r>
                  <a:rPr lang="en-US" dirty="0"/>
                  <a:t> the </a:t>
                </a:r>
                <a:r>
                  <a:rPr lang="en-US" b="1" dirty="0"/>
                  <a:t>Gaussian Markov transition probabilities</a:t>
                </a:r>
                <a:r>
                  <a:rPr lang="en-US" dirty="0"/>
                  <a:t> are:</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b="0" i="1" smtClean="0">
                                  <a:latin typeface="Cambria Math" panose="02040503050406030204" pitchFamily="18" charset="0"/>
                                </a:rPr>
                                <m:t>−1</m:t>
                              </m:r>
                            </m:sub>
                          </m:sSub>
                        </m:e>
                      </m:d>
                      <m:r>
                        <a:rPr lang="en-US" b="0" i="1" smtClean="0">
                          <a:latin typeface="Cambria Math" panose="02040503050406030204" pitchFamily="18" charset="0"/>
                        </a:rPr>
                        <m:t>=</m:t>
                      </m:r>
                      <m:r>
                        <a:rPr lang="en-US" i="1" smtClean="0">
                          <a:latin typeface="Cambria Math" panose="02040503050406030204" pitchFamily="18" charset="0"/>
                          <a:ea typeface="Cambria Math" panose="02040503050406030204" pitchFamily="18" charset="0"/>
                        </a:rPr>
                        <m:t>ℕ</m:t>
                      </m:r>
                      <m:d>
                        <m:dPr>
                          <m:ctrlPr>
                            <a:rPr lang="en-US" i="1" smtClean="0">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𝑡</m:t>
                              </m:r>
                            </m:sub>
                          </m:sSub>
                          <m:r>
                            <a:rPr lang="en-US" b="0" i="1" smtClean="0">
                              <a:latin typeface="Cambria Math" panose="02040503050406030204" pitchFamily="18" charset="0"/>
                            </a:rPr>
                            <m:t>;</m:t>
                          </m:r>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𝛼</m:t>
                                      </m:r>
                                    </m:e>
                                  </m:acc>
                                </m:e>
                                <m:sub>
                                  <m:r>
                                    <a:rPr lang="en-US" i="1">
                                      <a:latin typeface="Cambria Math" panose="02040503050406030204" pitchFamily="18" charset="0"/>
                                    </a:rPr>
                                    <m:t>𝑡</m:t>
                                  </m:r>
                                </m:sub>
                              </m:sSub>
                            </m:e>
                          </m:rad>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r>
                            <a:rPr lang="en-US" b="0" i="1" smtClean="0">
                              <a:latin typeface="Cambria Math" panose="02040503050406030204" pitchFamily="18" charset="0"/>
                            </a:rPr>
                            <m:t>,</m:t>
                          </m:r>
                          <m:r>
                            <a:rPr lang="en-US" i="1" smtClean="0">
                              <a:latin typeface="Cambria Math" panose="02040503050406030204" pitchFamily="18" charset="0"/>
                            </a:rPr>
                            <m:t> </m:t>
                          </m:r>
                          <m:d>
                            <m:dPr>
                              <m:ctrlPr>
                                <a:rPr lang="en-US" b="0" i="1" smtClean="0">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𝛼</m:t>
                                      </m:r>
                                    </m:e>
                                  </m:acc>
                                </m:e>
                                <m:sub>
                                  <m:r>
                                    <a:rPr lang="en-US" i="1">
                                      <a:latin typeface="Cambria Math" panose="02040503050406030204" pitchFamily="18" charset="0"/>
                                    </a:rPr>
                                    <m:t>𝑡</m:t>
                                  </m:r>
                                </m:sub>
                              </m:sSub>
                              <m:r>
                                <a:rPr lang="en-US" i="1">
                                  <a:latin typeface="Cambria Math" panose="02040503050406030204" pitchFamily="18" charset="0"/>
                                  <a:ea typeface="Cambria Math" panose="02040503050406030204" pitchFamily="18" charset="0"/>
                                </a:rPr>
                                <m:t>−1</m:t>
                              </m:r>
                            </m:e>
                          </m:d>
                          <m:r>
                            <a:rPr lang="en-US" b="0" i="1" smtClean="0">
                              <a:latin typeface="Cambria Math" panose="02040503050406030204" pitchFamily="18" charset="0"/>
                            </a:rPr>
                            <m:t>𝐼</m:t>
                          </m:r>
                        </m:e>
                      </m:d>
                    </m:oMath>
                  </m:oMathPara>
                </a14:m>
                <a:endParaRPr lang="en-US" dirty="0"/>
              </a:p>
              <a:p>
                <a:endParaRPr lang="en-US" dirty="0"/>
              </a:p>
            </p:txBody>
          </p:sp>
        </mc:Choice>
        <mc:Fallback xmlns="">
          <p:sp>
            <p:nvSpPr>
              <p:cNvPr id="11" name="Content Placeholder 2">
                <a:extLst>
                  <a:ext uri="{FF2B5EF4-FFF2-40B4-BE49-F238E27FC236}">
                    <a16:creationId xmlns:a16="http://schemas.microsoft.com/office/drawing/2014/main" id="{AA7F9075-E190-2F28-922B-660B615B183D}"/>
                  </a:ext>
                </a:extLst>
              </p:cNvPr>
              <p:cNvSpPr txBox="1">
                <a:spLocks noRot="1" noChangeAspect="1" noMove="1" noResize="1" noEditPoints="1" noAdjustHandles="1" noChangeArrowheads="1" noChangeShapeType="1" noTextEdit="1"/>
              </p:cNvSpPr>
              <p:nvPr/>
            </p:nvSpPr>
            <p:spPr>
              <a:xfrm>
                <a:off x="1087036" y="3429000"/>
                <a:ext cx="10515600" cy="3288807"/>
              </a:xfrm>
              <a:prstGeom prst="rect">
                <a:avLst/>
              </a:prstGeom>
              <a:blipFill>
                <a:blip r:embed="rId3"/>
                <a:stretch>
                  <a:fillRect l="-1159" t="-4267" r="-116"/>
                </a:stretch>
              </a:blipFill>
            </p:spPr>
            <p:txBody>
              <a:bodyPr/>
              <a:lstStyle/>
              <a:p>
                <a:r>
                  <a:rPr lang="en-US">
                    <a:noFill/>
                  </a:rPr>
                  <a:t> </a:t>
                </a:r>
              </a:p>
            </p:txBody>
          </p:sp>
        </mc:Fallback>
      </mc:AlternateContent>
    </p:spTree>
    <p:extLst>
      <p:ext uri="{BB962C8B-B14F-4D97-AF65-F5344CB8AC3E}">
        <p14:creationId xmlns:p14="http://schemas.microsoft.com/office/powerpoint/2010/main" val="33868239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F42022-99DC-0494-ADEA-6536C7E8A54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D45BE54-3F4C-E12C-67B5-C3CB9D781FED}"/>
              </a:ext>
            </a:extLst>
          </p:cNvPr>
          <p:cNvSpPr>
            <a:spLocks noGrp="1"/>
          </p:cNvSpPr>
          <p:nvPr>
            <p:ph type="title"/>
          </p:nvPr>
        </p:nvSpPr>
        <p:spPr>
          <a:xfrm>
            <a:off x="789301" y="140193"/>
            <a:ext cx="10515600" cy="872004"/>
          </a:xfrm>
        </p:spPr>
        <p:txBody>
          <a:bodyPr>
            <a:normAutofit/>
          </a:bodyPr>
          <a:lstStyle/>
          <a:p>
            <a:r>
              <a:rPr lang="en-US" sz="4000" dirty="0">
                <a:latin typeface="+mn-lt"/>
              </a:rPr>
              <a:t>Forward Diffusion Processes    </a:t>
            </a:r>
          </a:p>
        </p:txBody>
      </p:sp>
      <p:sp>
        <p:nvSpPr>
          <p:cNvPr id="3" name="Content Placeholder 2">
            <a:extLst>
              <a:ext uri="{FF2B5EF4-FFF2-40B4-BE49-F238E27FC236}">
                <a16:creationId xmlns:a16="http://schemas.microsoft.com/office/drawing/2014/main" id="{25A3A066-8E8D-B9B1-886C-4303293BFEF3}"/>
              </a:ext>
            </a:extLst>
          </p:cNvPr>
          <p:cNvSpPr>
            <a:spLocks noGrp="1"/>
          </p:cNvSpPr>
          <p:nvPr>
            <p:ph idx="1"/>
          </p:nvPr>
        </p:nvSpPr>
        <p:spPr>
          <a:xfrm>
            <a:off x="789301" y="1057131"/>
            <a:ext cx="10515600" cy="1104729"/>
          </a:xfrm>
        </p:spPr>
        <p:txBody>
          <a:bodyPr>
            <a:normAutofit/>
          </a:bodyPr>
          <a:lstStyle/>
          <a:p>
            <a:pPr marL="0" indent="0">
              <a:buNone/>
            </a:pPr>
            <a:r>
              <a:rPr lang="en-US" dirty="0"/>
              <a:t>Generative diffusion models use a forward and reverse diffusion process    </a:t>
            </a:r>
          </a:p>
          <a:p>
            <a:endParaRPr lang="en-US" dirty="0"/>
          </a:p>
          <a:p>
            <a:endParaRPr lang="en-US" dirty="0"/>
          </a:p>
          <a:p>
            <a:endParaRPr lang="en-US" dirty="0"/>
          </a:p>
        </p:txBody>
      </p:sp>
      <p:pic>
        <p:nvPicPr>
          <p:cNvPr id="7" name="Picture 6">
            <a:extLst>
              <a:ext uri="{FF2B5EF4-FFF2-40B4-BE49-F238E27FC236}">
                <a16:creationId xmlns:a16="http://schemas.microsoft.com/office/drawing/2014/main" id="{9E56F7FD-7528-3CF0-A177-255478DBE61A}"/>
              </a:ext>
            </a:extLst>
          </p:cNvPr>
          <p:cNvPicPr>
            <a:picLocks noChangeAspect="1"/>
          </p:cNvPicPr>
          <p:nvPr/>
        </p:nvPicPr>
        <p:blipFill>
          <a:blip r:embed="rId2"/>
          <a:stretch>
            <a:fillRect/>
          </a:stretch>
        </p:blipFill>
        <p:spPr>
          <a:xfrm>
            <a:off x="2149748" y="1980192"/>
            <a:ext cx="7248588" cy="1162644"/>
          </a:xfrm>
          <a:prstGeom prst="rect">
            <a:avLst/>
          </a:prstGeom>
        </p:spPr>
      </p:pic>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964A4B5B-39E0-3FF8-4775-4EED9AD5661A}"/>
                  </a:ext>
                </a:extLst>
              </p:cNvPr>
              <p:cNvSpPr txBox="1">
                <a:spLocks/>
              </p:cNvSpPr>
              <p:nvPr/>
            </p:nvSpPr>
            <p:spPr>
              <a:xfrm>
                <a:off x="1087036" y="3429000"/>
                <a:ext cx="10515600" cy="328880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How can a diffusion Gaussian diffusion process represent the distribution of complex images? </a:t>
                </a:r>
                <a:endParaRPr lang="en-US"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ea typeface="Cambria Math" panose="02040503050406030204" pitchFamily="18" charset="0"/>
                            </a:rPr>
                            <m:t> </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1</m:t>
                              </m:r>
                              <m:r>
                                <a:rPr lang="en-US" i="1">
                                  <a:latin typeface="Cambria Math" panose="02040503050406030204" pitchFamily="18" charset="0"/>
                                </a:rPr>
                                <m:t>:</m:t>
                              </m:r>
                              <m:r>
                                <a:rPr lang="en-US" i="1">
                                  <a:latin typeface="Cambria Math" panose="02040503050406030204" pitchFamily="18" charset="0"/>
                                </a:rPr>
                                <m:t>𝑇</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sub>
                          </m:sSub>
                        </m:e>
                      </m:d>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𝑡</m:t>
                          </m:r>
                          <m:r>
                            <a:rPr lang="en-US" b="0" i="1" smtClean="0">
                              <a:latin typeface="Cambria Math" panose="02040503050406030204" pitchFamily="18" charset="0"/>
                            </a:rPr>
                            <m:t>=1</m:t>
                          </m:r>
                        </m:sub>
                        <m:sup>
                          <m:r>
                            <a:rPr lang="en-US" b="0" i="1" smtClean="0">
                              <a:latin typeface="Cambria Math" panose="02040503050406030204" pitchFamily="18" charset="0"/>
                            </a:rPr>
                            <m:t>𝑇</m:t>
                          </m:r>
                        </m:sup>
                        <m:e>
                          <m:r>
                            <a:rPr lang="en-US" b="0" i="1" smtClean="0">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b="0" i="1" smtClean="0">
                                      <a:latin typeface="Cambria Math" panose="02040503050406030204" pitchFamily="18" charset="0"/>
                                    </a:rPr>
                                    <m:t>−1</m:t>
                                  </m:r>
                                </m:sub>
                              </m:sSub>
                            </m:e>
                          </m:d>
                        </m:e>
                      </m:nary>
                    </m:oMath>
                  </m:oMathPara>
                </a14:m>
                <a:endParaRPr lang="en-US" dirty="0"/>
              </a:p>
              <a:p>
                <a:pPr marL="0" indent="0">
                  <a:buNone/>
                </a:pPr>
                <a:r>
                  <a:rPr lang="en-US" dirty="0"/>
                  <a:t>The product of Gaussians represents a </a:t>
                </a:r>
                <a:r>
                  <a:rPr lang="en-US" b="1" dirty="0"/>
                  <a:t>complex mixture model</a:t>
                </a:r>
              </a:p>
              <a:p>
                <a:endParaRPr lang="en-US" dirty="0"/>
              </a:p>
            </p:txBody>
          </p:sp>
        </mc:Choice>
        <mc:Fallback xmlns="">
          <p:sp>
            <p:nvSpPr>
              <p:cNvPr id="11" name="Content Placeholder 2">
                <a:extLst>
                  <a:ext uri="{FF2B5EF4-FFF2-40B4-BE49-F238E27FC236}">
                    <a16:creationId xmlns:a16="http://schemas.microsoft.com/office/drawing/2014/main" id="{964A4B5B-39E0-3FF8-4775-4EED9AD5661A}"/>
                  </a:ext>
                </a:extLst>
              </p:cNvPr>
              <p:cNvSpPr txBox="1">
                <a:spLocks noRot="1" noChangeAspect="1" noMove="1" noResize="1" noEditPoints="1" noAdjustHandles="1" noChangeArrowheads="1" noChangeShapeType="1" noTextEdit="1"/>
              </p:cNvSpPr>
              <p:nvPr/>
            </p:nvSpPr>
            <p:spPr>
              <a:xfrm>
                <a:off x="1087036" y="3429000"/>
                <a:ext cx="10515600" cy="3288807"/>
              </a:xfrm>
              <a:prstGeom prst="rect">
                <a:avLst/>
              </a:prstGeom>
              <a:blipFill>
                <a:blip r:embed="rId3"/>
                <a:stretch>
                  <a:fillRect l="-1159" t="-3154"/>
                </a:stretch>
              </a:blipFill>
            </p:spPr>
            <p:txBody>
              <a:bodyPr/>
              <a:lstStyle/>
              <a:p>
                <a:r>
                  <a:rPr lang="en-US">
                    <a:noFill/>
                  </a:rPr>
                  <a:t> </a:t>
                </a:r>
              </a:p>
            </p:txBody>
          </p:sp>
        </mc:Fallback>
      </mc:AlternateContent>
    </p:spTree>
    <p:extLst>
      <p:ext uri="{BB962C8B-B14F-4D97-AF65-F5344CB8AC3E}">
        <p14:creationId xmlns:p14="http://schemas.microsoft.com/office/powerpoint/2010/main" val="1932567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Reverse Diffusion Processes    </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57131"/>
            <a:ext cx="10515600" cy="1104729"/>
          </a:xfrm>
        </p:spPr>
        <p:txBody>
          <a:bodyPr>
            <a:normAutofit/>
          </a:bodyPr>
          <a:lstStyle/>
          <a:p>
            <a:pPr marL="0" indent="0">
              <a:buNone/>
            </a:pPr>
            <a:r>
              <a:rPr lang="en-US" dirty="0"/>
              <a:t>Generative diffusion models use a forward and reverse diffusion process    </a:t>
            </a:r>
          </a:p>
          <a:p>
            <a:endParaRPr lang="en-US" dirty="0"/>
          </a:p>
          <a:p>
            <a:endParaRPr lang="en-US" dirty="0"/>
          </a:p>
          <a:p>
            <a:endParaRPr lang="en-US" dirty="0"/>
          </a:p>
        </p:txBody>
      </p:sp>
      <p:pic>
        <p:nvPicPr>
          <p:cNvPr id="7" name="Picture 6">
            <a:extLst>
              <a:ext uri="{FF2B5EF4-FFF2-40B4-BE49-F238E27FC236}">
                <a16:creationId xmlns:a16="http://schemas.microsoft.com/office/drawing/2014/main" id="{33D33D62-EB88-9467-7C39-9667377C5BBE}"/>
              </a:ext>
            </a:extLst>
          </p:cNvPr>
          <p:cNvPicPr>
            <a:picLocks noChangeAspect="1"/>
          </p:cNvPicPr>
          <p:nvPr/>
        </p:nvPicPr>
        <p:blipFill>
          <a:blip r:embed="rId2"/>
          <a:stretch>
            <a:fillRect/>
          </a:stretch>
        </p:blipFill>
        <p:spPr>
          <a:xfrm>
            <a:off x="2149748" y="1980192"/>
            <a:ext cx="7248588" cy="1162644"/>
          </a:xfrm>
          <a:prstGeom prst="rect">
            <a:avLst/>
          </a:prstGeom>
        </p:spPr>
      </p:pic>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AA7F9075-E190-2F28-922B-660B615B183D}"/>
                  </a:ext>
                </a:extLst>
              </p:cNvPr>
              <p:cNvSpPr txBox="1">
                <a:spLocks/>
              </p:cNvSpPr>
              <p:nvPr/>
            </p:nvSpPr>
            <p:spPr>
              <a:xfrm>
                <a:off x="1087036" y="3429000"/>
                <a:ext cx="10515600" cy="328880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For the </a:t>
                </a:r>
                <a:r>
                  <a:rPr lang="en-US" b="1" dirty="0"/>
                  <a:t>reverse Markov diffusion process </a:t>
                </a:r>
                <a:r>
                  <a:rPr lang="en-US" dirty="0"/>
                  <a:t>we would like to model </a:t>
                </a:r>
                <a14:m>
                  <m:oMath xmlns:m="http://schemas.openxmlformats.org/officeDocument/2006/math">
                    <m:r>
                      <a:rPr lang="en-US" b="0" i="1" smtClean="0">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e>
                    </m:d>
                  </m:oMath>
                </a14:m>
                <a:endParaRPr lang="en-US" dirty="0"/>
              </a:p>
              <a:p>
                <a:r>
                  <a:rPr lang="en-US" dirty="0"/>
                  <a:t>But this is intractable since we would need to know the complete distribution </a:t>
                </a:r>
              </a:p>
              <a:p>
                <a:r>
                  <a:rPr lang="en-US" dirty="0"/>
                  <a:t>Instead, we will work with an </a:t>
                </a:r>
                <a:r>
                  <a:rPr lang="en-US" b="1" dirty="0"/>
                  <a:t>approximate variational distribution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e>
                    </m:d>
                  </m:oMath>
                </a14:m>
                <a:r>
                  <a:rPr lang="en-US" dirty="0"/>
                  <a:t> with </a:t>
                </a:r>
                <a:r>
                  <a:rPr lang="en-US" b="1" dirty="0"/>
                  <a:t>learnable parameters </a:t>
                </a:r>
                <a14:m>
                  <m:oMath xmlns:m="http://schemas.openxmlformats.org/officeDocument/2006/math">
                    <m:r>
                      <a:rPr lang="en-US" b="1" i="1">
                        <a:latin typeface="Cambria Math" panose="02040503050406030204" pitchFamily="18" charset="0"/>
                        <a:ea typeface="Cambria Math" panose="02040503050406030204" pitchFamily="18" charset="0"/>
                      </a:rPr>
                      <m:t>𝜽</m:t>
                    </m:r>
                  </m:oMath>
                </a14:m>
                <a:endParaRPr lang="en-US" b="1" dirty="0"/>
              </a:p>
              <a:p>
                <a:endParaRPr lang="en-US" dirty="0"/>
              </a:p>
            </p:txBody>
          </p:sp>
        </mc:Choice>
        <mc:Fallback xmlns="">
          <p:sp>
            <p:nvSpPr>
              <p:cNvPr id="11" name="Content Placeholder 2">
                <a:extLst>
                  <a:ext uri="{FF2B5EF4-FFF2-40B4-BE49-F238E27FC236}">
                    <a16:creationId xmlns:a16="http://schemas.microsoft.com/office/drawing/2014/main" id="{AA7F9075-E190-2F28-922B-660B615B183D}"/>
                  </a:ext>
                </a:extLst>
              </p:cNvPr>
              <p:cNvSpPr txBox="1">
                <a:spLocks noRot="1" noChangeAspect="1" noMove="1" noResize="1" noEditPoints="1" noAdjustHandles="1" noChangeArrowheads="1" noChangeShapeType="1" noTextEdit="1"/>
              </p:cNvSpPr>
              <p:nvPr/>
            </p:nvSpPr>
            <p:spPr>
              <a:xfrm>
                <a:off x="1087036" y="3429000"/>
                <a:ext cx="10515600" cy="3288807"/>
              </a:xfrm>
              <a:prstGeom prst="rect">
                <a:avLst/>
              </a:prstGeom>
              <a:blipFill>
                <a:blip r:embed="rId3"/>
                <a:stretch>
                  <a:fillRect l="-1043" t="-3154"/>
                </a:stretch>
              </a:blipFill>
            </p:spPr>
            <p:txBody>
              <a:bodyPr/>
              <a:lstStyle/>
              <a:p>
                <a:r>
                  <a:rPr lang="en-US">
                    <a:noFill/>
                  </a:rPr>
                  <a:t> </a:t>
                </a:r>
              </a:p>
            </p:txBody>
          </p:sp>
        </mc:Fallback>
      </mc:AlternateContent>
    </p:spTree>
    <p:extLst>
      <p:ext uri="{BB962C8B-B14F-4D97-AF65-F5344CB8AC3E}">
        <p14:creationId xmlns:p14="http://schemas.microsoft.com/office/powerpoint/2010/main" val="3666235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Reverse Diffusion Processes    </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57131"/>
            <a:ext cx="10515600" cy="1104729"/>
          </a:xfrm>
        </p:spPr>
        <p:txBody>
          <a:bodyPr>
            <a:normAutofit/>
          </a:bodyPr>
          <a:lstStyle/>
          <a:p>
            <a:pPr marL="0" indent="0">
              <a:buNone/>
            </a:pPr>
            <a:r>
              <a:rPr lang="en-US" dirty="0"/>
              <a:t>Generative diffusion models use a forward and reverse diffusion process    </a:t>
            </a:r>
          </a:p>
          <a:p>
            <a:endParaRPr lang="en-US" dirty="0"/>
          </a:p>
          <a:p>
            <a:endParaRPr lang="en-US" dirty="0"/>
          </a:p>
          <a:p>
            <a:endParaRPr lang="en-US" dirty="0"/>
          </a:p>
        </p:txBody>
      </p:sp>
      <p:pic>
        <p:nvPicPr>
          <p:cNvPr id="7" name="Picture 6">
            <a:extLst>
              <a:ext uri="{FF2B5EF4-FFF2-40B4-BE49-F238E27FC236}">
                <a16:creationId xmlns:a16="http://schemas.microsoft.com/office/drawing/2014/main" id="{33D33D62-EB88-9467-7C39-9667377C5BBE}"/>
              </a:ext>
            </a:extLst>
          </p:cNvPr>
          <p:cNvPicPr>
            <a:picLocks noChangeAspect="1"/>
          </p:cNvPicPr>
          <p:nvPr/>
        </p:nvPicPr>
        <p:blipFill>
          <a:blip r:embed="rId2"/>
          <a:stretch>
            <a:fillRect/>
          </a:stretch>
        </p:blipFill>
        <p:spPr>
          <a:xfrm>
            <a:off x="2149748" y="1980192"/>
            <a:ext cx="7248588" cy="1162644"/>
          </a:xfrm>
          <a:prstGeom prst="rect">
            <a:avLst/>
          </a:prstGeom>
        </p:spPr>
      </p:pic>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AA7F9075-E190-2F28-922B-660B615B183D}"/>
                  </a:ext>
                </a:extLst>
              </p:cNvPr>
              <p:cNvSpPr txBox="1">
                <a:spLocks/>
              </p:cNvSpPr>
              <p:nvPr/>
            </p:nvSpPr>
            <p:spPr>
              <a:xfrm>
                <a:off x="1087036" y="3429000"/>
                <a:ext cx="10515600" cy="328880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The complete </a:t>
                </a:r>
                <a:r>
                  <a:rPr lang="en-US" b="1" dirty="0"/>
                  <a:t>reverse Markov diffusion process</a:t>
                </a:r>
                <a:r>
                  <a:rPr lang="en-US" dirty="0"/>
                  <a:t>, is the product of the transitions </a:t>
                </a:r>
                <a:endParaRPr lang="en-US"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𝑝</m:t>
                          </m:r>
                        </m:e>
                        <m:sub>
                          <m:r>
                            <a:rPr lang="en-US" i="1" smtClean="0">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r>
                                <a:rPr lang="en-US" i="1">
                                  <a:latin typeface="Cambria Math" panose="02040503050406030204" pitchFamily="18" charset="0"/>
                                </a:rPr>
                                <m:t>:</m:t>
                              </m:r>
                              <m:r>
                                <a:rPr lang="en-US" i="1">
                                  <a:latin typeface="Cambria Math" panose="02040503050406030204" pitchFamily="18" charset="0"/>
                                </a:rPr>
                                <m:t>𝑇</m:t>
                              </m:r>
                            </m:sub>
                          </m:sSub>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𝑇</m:t>
                              </m:r>
                            </m:sub>
                          </m:sSub>
                        </m:e>
                      </m:d>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𝑡</m:t>
                          </m:r>
                          <m:r>
                            <a:rPr lang="en-US" b="0" i="1" smtClean="0">
                              <a:latin typeface="Cambria Math" panose="02040503050406030204" pitchFamily="18" charset="0"/>
                            </a:rPr>
                            <m:t>=1</m:t>
                          </m:r>
                        </m:sub>
                        <m:sup>
                          <m:r>
                            <a:rPr lang="en-US" b="0" i="1" smtClean="0">
                              <a:latin typeface="Cambria Math" panose="02040503050406030204" pitchFamily="18" charset="0"/>
                            </a:rPr>
                            <m:t>𝑇</m:t>
                          </m:r>
                        </m:sup>
                        <m:e>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e>
                          </m:d>
                        </m:e>
                      </m:nary>
                    </m:oMath>
                  </m:oMathPara>
                </a14:m>
                <a:endParaRPr lang="en-US" dirty="0"/>
              </a:p>
              <a:p>
                <a:pPr marL="0" indent="0">
                  <a:buNone/>
                </a:pPr>
                <a:r>
                  <a:rPr lang="en-US" dirty="0"/>
                  <a:t>With,</a:t>
                </a: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e>
                      </m:d>
                      <m:r>
                        <a:rPr lang="en-US" b="0" i="1" smtClean="0">
                          <a:latin typeface="Cambria Math" panose="02040503050406030204" pitchFamily="18" charset="0"/>
                        </a:rPr>
                        <m:t>=</m:t>
                      </m:r>
                      <m:r>
                        <a:rPr lang="en-US" i="1" smtClean="0">
                          <a:latin typeface="Cambria Math" panose="02040503050406030204" pitchFamily="18" charset="0"/>
                          <a:ea typeface="Cambria Math" panose="02040503050406030204" pitchFamily="18" charset="0"/>
                        </a:rPr>
                        <m:t>ℕ</m:t>
                      </m:r>
                      <m:d>
                        <m:dPr>
                          <m:ctrlPr>
                            <a:rPr lang="en-US" i="1" smtClean="0">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𝜇</m:t>
                              </m:r>
                            </m:e>
                            <m:sub>
                              <m:r>
                                <a:rPr lang="en-US" b="0" i="1" smtClean="0">
                                  <a:latin typeface="Cambria Math" panose="02040503050406030204" pitchFamily="18" charset="0"/>
                                  <a:ea typeface="Cambria Math" panose="02040503050406030204" pitchFamily="18" charset="0"/>
                                </a:rPr>
                                <m:t>𝜃</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sub>
                              </m:sSub>
                              <m:r>
                                <a:rPr lang="en-US" b="0" i="1" smtClean="0">
                                  <a:latin typeface="Cambria Math" panose="02040503050406030204" pitchFamily="18" charset="0"/>
                                </a:rPr>
                                <m:t>,</m:t>
                              </m:r>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l-GR" i="1">
                                  <a:latin typeface="Cambria Math" panose="02040503050406030204" pitchFamily="18" charset="0"/>
                                  <a:ea typeface="Cambria Math" panose="02040503050406030204" pitchFamily="18" charset="0"/>
                                </a:rPr>
                                <m:t>Σ</m:t>
                              </m:r>
                            </m:e>
                            <m:sub>
                              <m:r>
                                <a:rPr lang="en-US" b="0" i="1" smtClean="0">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r>
                                <a:rPr lang="en-US" i="1">
                                  <a:latin typeface="Cambria Math" panose="02040503050406030204" pitchFamily="18" charset="0"/>
                                </a:rPr>
                                <m:t>𝑡</m:t>
                              </m:r>
                            </m:e>
                          </m:d>
                        </m:e>
                      </m:d>
                    </m:oMath>
                  </m:oMathPara>
                </a14:m>
                <a:endParaRPr lang="en-US" dirty="0"/>
              </a:p>
              <a:p>
                <a:endParaRPr lang="en-US" dirty="0"/>
              </a:p>
            </p:txBody>
          </p:sp>
        </mc:Choice>
        <mc:Fallback xmlns="">
          <p:sp>
            <p:nvSpPr>
              <p:cNvPr id="11" name="Content Placeholder 2">
                <a:extLst>
                  <a:ext uri="{FF2B5EF4-FFF2-40B4-BE49-F238E27FC236}">
                    <a16:creationId xmlns:a16="http://schemas.microsoft.com/office/drawing/2014/main" id="{AA7F9075-E190-2F28-922B-660B615B183D}"/>
                  </a:ext>
                </a:extLst>
              </p:cNvPr>
              <p:cNvSpPr txBox="1">
                <a:spLocks noRot="1" noChangeAspect="1" noMove="1" noResize="1" noEditPoints="1" noAdjustHandles="1" noChangeArrowheads="1" noChangeShapeType="1" noTextEdit="1"/>
              </p:cNvSpPr>
              <p:nvPr/>
            </p:nvSpPr>
            <p:spPr>
              <a:xfrm>
                <a:off x="1087036" y="3429000"/>
                <a:ext cx="10515600" cy="3288807"/>
              </a:xfrm>
              <a:prstGeom prst="rect">
                <a:avLst/>
              </a:prstGeom>
              <a:blipFill>
                <a:blip r:embed="rId3"/>
                <a:stretch>
                  <a:fillRect l="-1159" t="-3154"/>
                </a:stretch>
              </a:blipFill>
            </p:spPr>
            <p:txBody>
              <a:bodyPr/>
              <a:lstStyle/>
              <a:p>
                <a:r>
                  <a:rPr lang="en-US">
                    <a:noFill/>
                  </a:rPr>
                  <a:t> </a:t>
                </a:r>
              </a:p>
            </p:txBody>
          </p:sp>
        </mc:Fallback>
      </mc:AlternateContent>
    </p:spTree>
    <p:extLst>
      <p:ext uri="{BB962C8B-B14F-4D97-AF65-F5344CB8AC3E}">
        <p14:creationId xmlns:p14="http://schemas.microsoft.com/office/powerpoint/2010/main" val="328586572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E89FD-BAE6-0918-BABB-E363F7EC0037}"/>
              </a:ext>
            </a:extLst>
          </p:cNvPr>
          <p:cNvSpPr>
            <a:spLocks noGrp="1"/>
          </p:cNvSpPr>
          <p:nvPr>
            <p:ph type="title"/>
          </p:nvPr>
        </p:nvSpPr>
        <p:spPr>
          <a:xfrm>
            <a:off x="831850" y="1709738"/>
            <a:ext cx="10515600" cy="1953577"/>
          </a:xfrm>
        </p:spPr>
        <p:txBody>
          <a:bodyPr>
            <a:normAutofit/>
          </a:bodyPr>
          <a:lstStyle/>
          <a:p>
            <a:pPr algn="ctr"/>
            <a:r>
              <a:rPr lang="en-US" sz="4400" dirty="0"/>
              <a:t>Variational Theory and Evidence Lower Bound </a:t>
            </a:r>
          </a:p>
        </p:txBody>
      </p:sp>
    </p:spTree>
    <p:extLst>
      <p:ext uri="{BB962C8B-B14F-4D97-AF65-F5344CB8AC3E}">
        <p14:creationId xmlns:p14="http://schemas.microsoft.com/office/powerpoint/2010/main" val="265182393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Theory and the Evidence Lower Bound</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8"/>
            <a:ext cx="10515600" cy="5522207"/>
          </a:xfrm>
        </p:spPr>
        <p:txBody>
          <a:bodyPr>
            <a:normAutofit/>
          </a:bodyPr>
          <a:lstStyle/>
          <a:p>
            <a:pPr marL="0" indent="0">
              <a:buNone/>
            </a:pPr>
            <a:r>
              <a:rPr lang="en-US" dirty="0"/>
              <a:t>We can maximize likelihood by maximizing the </a:t>
            </a:r>
            <a:r>
              <a:rPr lang="en-US" b="1" dirty="0"/>
              <a:t>evidence lower bound (ELBO)    </a:t>
            </a:r>
          </a:p>
          <a:p>
            <a:r>
              <a:rPr lang="en-US" dirty="0"/>
              <a:t>Image data has complex probability distributions     </a:t>
            </a:r>
          </a:p>
          <a:p>
            <a:r>
              <a:rPr lang="en-US" dirty="0"/>
              <a:t>Image generative models must approximate these complex distributions     </a:t>
            </a:r>
          </a:p>
          <a:p>
            <a:r>
              <a:rPr lang="en-US" dirty="0"/>
              <a:t>Finding exact representation of these distributions is an intractable problem      </a:t>
            </a:r>
          </a:p>
          <a:p>
            <a:r>
              <a:rPr lang="en-US" dirty="0"/>
              <a:t>We seek an approximate representation using </a:t>
            </a:r>
            <a:r>
              <a:rPr lang="en-US" b="1" dirty="0"/>
              <a:t>variational theory  </a:t>
            </a:r>
          </a:p>
          <a:p>
            <a:r>
              <a:rPr lang="en-US" dirty="0"/>
              <a:t>This mathematical method is the basis for deriving VAEs and generative diffusion models  </a:t>
            </a:r>
          </a:p>
        </p:txBody>
      </p:sp>
    </p:spTree>
    <p:extLst>
      <p:ext uri="{BB962C8B-B14F-4D97-AF65-F5344CB8AC3E}">
        <p14:creationId xmlns:p14="http://schemas.microsoft.com/office/powerpoint/2010/main" val="1580608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Generative Models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9"/>
                <a:ext cx="10515600" cy="5593468"/>
              </a:xfrm>
            </p:spPr>
            <p:txBody>
              <a:bodyPr/>
              <a:lstStyle/>
              <a:p>
                <a:pPr marL="0" indent="0">
                  <a:buNone/>
                </a:pPr>
                <a:r>
                  <a:rPr lang="en-US" dirty="0"/>
                  <a:t>A </a:t>
                </a:r>
                <a:r>
                  <a:rPr lang="en-US" b="1" dirty="0"/>
                  <a:t>generative model </a:t>
                </a:r>
                <a:r>
                  <a:rPr lang="en-US" dirty="0"/>
                  <a:t>creates new data instances </a:t>
                </a:r>
              </a:p>
              <a:p>
                <a:r>
                  <a:rPr lang="en-US" dirty="0"/>
                  <a:t>A generative model outputs the joint distribution </a:t>
                </a:r>
                <a14:m>
                  <m:oMath xmlns:m="http://schemas.openxmlformats.org/officeDocument/2006/math">
                    <m:r>
                      <m:rPr>
                        <m:sty m:val="p"/>
                      </m:rPr>
                      <a:rPr lang="en-US">
                        <a:latin typeface="Cambria Math" panose="02040503050406030204" pitchFamily="18" charset="0"/>
                      </a:rPr>
                      <m:t>x</m:t>
                    </m:r>
                    <m:r>
                      <a:rPr lang="en-US" b="0" i="1" smtClean="0">
                        <a:latin typeface="Cambria Math" panose="02040503050406030204" pitchFamily="18" charset="0"/>
                      </a:rPr>
                      <m:t>~</m:t>
                    </m:r>
                    <m:r>
                      <a:rPr lang="en-US" i="1">
                        <a:latin typeface="Cambria Math" panose="02040503050406030204" pitchFamily="18" charset="0"/>
                      </a:rPr>
                      <m:t>𝑃</m:t>
                    </m:r>
                    <m:d>
                      <m:dPr>
                        <m:endChr m:val="|"/>
                        <m:ctrlPr>
                          <a:rPr lang="en-US" i="1">
                            <a:latin typeface="Cambria Math" panose="02040503050406030204" pitchFamily="18" charset="0"/>
                          </a:rPr>
                        </m:ctrlPr>
                      </m:dPr>
                      <m:e>
                        <m:r>
                          <a:rPr lang="en-US" i="1">
                            <a:latin typeface="Cambria Math" panose="02040503050406030204" pitchFamily="18" charset="0"/>
                          </a:rPr>
                          <m:t>𝑋</m:t>
                        </m:r>
                        <m:r>
                          <a:rPr lang="en-US" i="1">
                            <a:latin typeface="Cambria Math" panose="02040503050406030204" pitchFamily="18" charset="0"/>
                          </a:rPr>
                          <m:t> </m:t>
                        </m:r>
                      </m:e>
                    </m:d>
                    <m:r>
                      <a:rPr lang="en-US" i="1">
                        <a:latin typeface="Cambria Math" panose="02040503050406030204" pitchFamily="18" charset="0"/>
                      </a:rPr>
                      <m:t> </m:t>
                    </m:r>
                    <m:r>
                      <a:rPr lang="en-US" i="1">
                        <a:latin typeface="Cambria Math" panose="02040503050406030204" pitchFamily="18" charset="0"/>
                      </a:rPr>
                      <m:t>𝑌</m:t>
                    </m:r>
                    <m:r>
                      <a:rPr lang="en-US" i="1">
                        <a:latin typeface="Cambria Math" panose="02040503050406030204" pitchFamily="18" charset="0"/>
                      </a:rPr>
                      <m:t>=</m:t>
                    </m:r>
                    <m:r>
                      <a:rPr lang="en-US" i="1">
                        <a:latin typeface="Cambria Math" panose="02040503050406030204" pitchFamily="18" charset="0"/>
                      </a:rPr>
                      <m:t>𝑦</m:t>
                    </m:r>
                    <m:r>
                      <a:rPr lang="en-US" i="1">
                        <a:latin typeface="Cambria Math" panose="02040503050406030204" pitchFamily="18" charset="0"/>
                      </a:rPr>
                      <m:t>)</m:t>
                    </m:r>
                  </m:oMath>
                </a14:m>
                <a:r>
                  <a:rPr lang="en-US" dirty="0"/>
                  <a:t>, given an observable target variable, y</a:t>
                </a:r>
                <a14:m>
                  <m:oMath xmlns:m="http://schemas.openxmlformats.org/officeDocument/2006/math">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𝑃</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𝑌</m:t>
                        </m:r>
                      </m:e>
                    </m:d>
                  </m:oMath>
                </a14:m>
                <a:endParaRPr lang="en-US" dirty="0"/>
              </a:p>
              <a:p>
                <a:r>
                  <a:rPr lang="en-US" dirty="0"/>
                  <a:t>The generative model learns an </a:t>
                </a:r>
                <a:r>
                  <a:rPr lang="en-US" b="1" dirty="0"/>
                  <a:t>embedding space</a:t>
                </a:r>
                <a:r>
                  <a:rPr lang="en-US" dirty="0"/>
                  <a:t>, </a:t>
                </a:r>
                <a14:m>
                  <m:oMath xmlns:m="http://schemas.openxmlformats.org/officeDocument/2006/math">
                    <m:r>
                      <m:rPr>
                        <m:sty m:val="p"/>
                      </m:rPr>
                      <a:rPr lang="en-US" b="0" i="0" smtClean="0">
                        <a:latin typeface="Cambria Math" panose="02040503050406030204" pitchFamily="18" charset="0"/>
                      </a:rPr>
                      <m:t>z</m:t>
                    </m:r>
                    <m:r>
                      <a:rPr lang="en-US" b="0" i="0" smtClean="0">
                        <a:latin typeface="Cambria Math" panose="02040503050406030204" pitchFamily="18" charset="0"/>
                      </a:rPr>
                      <m:t>~</m:t>
                    </m:r>
                    <m:r>
                      <a:rPr lang="en-US" b="0" i="1" smtClean="0">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𝑍</m:t>
                    </m:r>
                    <m:r>
                      <a:rPr lang="en-US" b="0" i="1" smtClean="0">
                        <a:latin typeface="Cambria Math" panose="02040503050406030204" pitchFamily="18" charset="0"/>
                      </a:rPr>
                      <m:t>)</m:t>
                    </m:r>
                  </m:oMath>
                </a14:m>
                <a:r>
                  <a:rPr lang="en-US" dirty="0"/>
                  <a:t>,</a:t>
                </a:r>
                <a:r>
                  <a:rPr lang="en-US" b="1" dirty="0"/>
                  <a:t> </a:t>
                </a:r>
                <a:r>
                  <a:rPr lang="en-US" dirty="0"/>
                  <a:t>for generating new data instances, </a:t>
                </a:r>
                <a14:m>
                  <m:oMath xmlns:m="http://schemas.openxmlformats.org/officeDocument/2006/math">
                    <m:r>
                      <a:rPr lang="en-US" i="1">
                        <a:latin typeface="Cambria Math" panose="02040503050406030204" pitchFamily="18" charset="0"/>
                      </a:rPr>
                      <m:t>𝑥</m:t>
                    </m:r>
                  </m:oMath>
                </a14:m>
                <a:endParaRPr lang="en-US" dirty="0"/>
              </a:p>
              <a:p>
                <a:pPr marL="0" indent="0">
                  <a:buNone/>
                </a:pPr>
                <a14:m>
                  <m:oMathPara xmlns:m="http://schemas.openxmlformats.org/officeDocument/2006/math">
                    <m:oMathParaPr>
                      <m:jc m:val="centerGroup"/>
                    </m:oMathParaPr>
                    <m:oMath xmlns:m="http://schemas.openxmlformats.org/officeDocument/2006/math">
                      <m:r>
                        <m:rPr>
                          <m:sty m:val="p"/>
                        </m:rPr>
                        <a:rPr lang="en-US">
                          <a:latin typeface="Cambria Math" panose="02040503050406030204" pitchFamily="18" charset="0"/>
                        </a:rPr>
                        <m:t>x</m:t>
                      </m:r>
                      <m:r>
                        <a:rPr lang="en-US" i="1">
                          <a:latin typeface="Cambria Math" panose="02040503050406030204" pitchFamily="18" charset="0"/>
                        </a:rPr>
                        <m:t>~</m:t>
                      </m:r>
                      <m:r>
                        <a:rPr lang="en-US" i="1">
                          <a:latin typeface="Cambria Math" panose="02040503050406030204" pitchFamily="18" charset="0"/>
                        </a:rPr>
                        <m:t>𝑃</m:t>
                      </m:r>
                      <m:d>
                        <m:dPr>
                          <m:endChr m:val="|"/>
                          <m:ctrlPr>
                            <a:rPr lang="en-US" i="1">
                              <a:latin typeface="Cambria Math" panose="02040503050406030204" pitchFamily="18" charset="0"/>
                            </a:rPr>
                          </m:ctrlPr>
                        </m:dPr>
                        <m:e>
                          <m:r>
                            <a:rPr lang="en-US" i="1">
                              <a:latin typeface="Cambria Math" panose="02040503050406030204" pitchFamily="18" charset="0"/>
                            </a:rPr>
                            <m:t>𝑋</m:t>
                          </m:r>
                          <m:r>
                            <a:rPr lang="en-US" i="1">
                              <a:latin typeface="Cambria Math" panose="02040503050406030204" pitchFamily="18" charset="0"/>
                            </a:rPr>
                            <m:t> </m:t>
                          </m:r>
                        </m:e>
                      </m:d>
                      <m:r>
                        <a:rPr lang="en-US" i="1">
                          <a:latin typeface="Cambria Math" panose="02040503050406030204" pitchFamily="18" charset="0"/>
                        </a:rPr>
                        <m:t> </m:t>
                      </m:r>
                      <m:r>
                        <a:rPr lang="en-US" i="1">
                          <a:latin typeface="Cambria Math" panose="02040503050406030204" pitchFamily="18" charset="0"/>
                        </a:rPr>
                        <m:t>𝑌</m:t>
                      </m:r>
                      <m:r>
                        <a:rPr lang="en-US" i="1">
                          <a:latin typeface="Cambria Math" panose="02040503050406030204" pitchFamily="18" charset="0"/>
                        </a:rPr>
                        <m:t>=</m:t>
                      </m:r>
                      <m:r>
                        <a:rPr lang="en-US" i="1">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𝑍</m:t>
                      </m:r>
                      <m:r>
                        <a:rPr lang="en-US" b="0" i="1" smtClean="0">
                          <a:latin typeface="Cambria Math" panose="02040503050406030204" pitchFamily="18" charset="0"/>
                        </a:rPr>
                        <m:t>=</m:t>
                      </m:r>
                      <m:r>
                        <a:rPr lang="en-US" b="0" i="1" smtClean="0">
                          <a:latin typeface="Cambria Math" panose="02040503050406030204" pitchFamily="18" charset="0"/>
                        </a:rPr>
                        <m:t>𝑧</m:t>
                      </m:r>
                      <m:r>
                        <a:rPr lang="en-US" b="0" i="1" smtClean="0">
                          <a:latin typeface="Cambria Math" panose="02040503050406030204" pitchFamily="18" charset="0"/>
                        </a:rPr>
                        <m:t>)</m:t>
                      </m:r>
                    </m:oMath>
                  </m:oMathPara>
                </a14:m>
                <a:endParaRPr lang="en-US" dirty="0"/>
              </a:p>
              <a:p>
                <a:pPr marL="0" indent="0">
                  <a:buNone/>
                </a:pPr>
                <a:r>
                  <a:rPr lang="en-US" dirty="0"/>
                  <a:t>The </a:t>
                </a:r>
                <a:r>
                  <a:rPr lang="en-US" b="1" dirty="0"/>
                  <a:t>embedded space is latent </a:t>
                </a:r>
              </a:p>
              <a:p>
                <a:pPr lvl="1"/>
                <a:r>
                  <a:rPr lang="en-US" dirty="0"/>
                  <a:t>Latent variables cannot be directly observed</a:t>
                </a:r>
              </a:p>
              <a:p>
                <a:pPr lvl="1"/>
                <a:r>
                  <a:rPr lang="en-US" dirty="0"/>
                  <a:t>Latent variables often impossible to directly interpret</a:t>
                </a:r>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9"/>
                <a:ext cx="10515600" cy="5593468"/>
              </a:xfrm>
              <a:blipFill>
                <a:blip r:embed="rId2"/>
                <a:stretch>
                  <a:fillRect l="-1159" t="-1743"/>
                </a:stretch>
              </a:blipFill>
            </p:spPr>
            <p:txBody>
              <a:bodyPr/>
              <a:lstStyle/>
              <a:p>
                <a:r>
                  <a:rPr lang="en-US">
                    <a:noFill/>
                  </a:rPr>
                  <a:t> </a:t>
                </a:r>
              </a:p>
            </p:txBody>
          </p:sp>
        </mc:Fallback>
      </mc:AlternateContent>
    </p:spTree>
    <p:extLst>
      <p:ext uri="{BB962C8B-B14F-4D97-AF65-F5344CB8AC3E}">
        <p14:creationId xmlns:p14="http://schemas.microsoft.com/office/powerpoint/2010/main" val="1692036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Theory and the Evidence Lower Bound</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8"/>
                <a:ext cx="10515600" cy="5522207"/>
              </a:xfrm>
            </p:spPr>
            <p:txBody>
              <a:bodyPr>
                <a:normAutofit/>
              </a:bodyPr>
              <a:lstStyle/>
              <a:p>
                <a:pPr marL="0" indent="0">
                  <a:buNone/>
                </a:pPr>
                <a:r>
                  <a:rPr lang="en-US" dirty="0"/>
                  <a:t>We can maximize likelihood by optimizing the </a:t>
                </a:r>
                <a:r>
                  <a:rPr lang="en-US" b="1" dirty="0"/>
                  <a:t>evidence lower bound (ELBO)    </a:t>
                </a:r>
              </a:p>
              <a:p>
                <a:r>
                  <a:rPr lang="en-US" dirty="0"/>
                  <a:t>We start with a </a:t>
                </a:r>
                <a:r>
                  <a:rPr lang="en-US" b="1" dirty="0"/>
                  <a:t>joint distribution</a:t>
                </a:r>
                <a:r>
                  <a:rPr lang="en-US"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 </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𝑧</m:t>
                        </m:r>
                      </m:e>
                    </m:d>
                  </m:oMath>
                </a14:m>
                <a:r>
                  <a:rPr lang="en-US" dirty="0"/>
                  <a:t>, of observative variables, </a:t>
                </a:r>
                <a14:m>
                  <m:oMath xmlns:m="http://schemas.openxmlformats.org/officeDocument/2006/math">
                    <m:r>
                      <a:rPr lang="en-US" i="1">
                        <a:latin typeface="Cambria Math" panose="02040503050406030204" pitchFamily="18" charset="0"/>
                      </a:rPr>
                      <m:t>𝑥</m:t>
                    </m:r>
                  </m:oMath>
                </a14:m>
                <a:r>
                  <a:rPr lang="en-US" dirty="0"/>
                  <a:t>, and latent (unobservable) variables, </a:t>
                </a:r>
                <a14:m>
                  <m:oMath xmlns:m="http://schemas.openxmlformats.org/officeDocument/2006/math">
                    <m:r>
                      <a:rPr lang="en-US" i="1">
                        <a:latin typeface="Cambria Math" panose="02040503050406030204" pitchFamily="18" charset="0"/>
                      </a:rPr>
                      <m:t>𝑧</m:t>
                    </m:r>
                  </m:oMath>
                </a14:m>
                <a:endParaRPr lang="en-US" dirty="0"/>
              </a:p>
              <a:p>
                <a:r>
                  <a:rPr lang="en-US" dirty="0"/>
                  <a:t>We want to compute the </a:t>
                </a:r>
                <a:r>
                  <a:rPr lang="en-US" b="1" dirty="0"/>
                  <a:t>likelihood of the observable variables</a:t>
                </a:r>
                <a:r>
                  <a:rPr lang="en-US" dirty="0"/>
                  <a:t>, </a:t>
                </a:r>
                <a14:m>
                  <m:oMath xmlns:m="http://schemas.openxmlformats.org/officeDocument/2006/math">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oMath>
                </a14:m>
                <a:r>
                  <a:rPr lang="en-US" dirty="0"/>
                  <a:t> </a:t>
                </a:r>
              </a:p>
              <a:p>
                <a:r>
                  <a:rPr lang="en-US" dirty="0"/>
                  <a:t>In principle, can compute the distribution of the observable, </a:t>
                </a:r>
                <a14:m>
                  <m:oMath xmlns:m="http://schemas.openxmlformats.org/officeDocument/2006/math">
                    <m:r>
                      <m:rPr>
                        <m:sty m:val="p"/>
                      </m:rPr>
                      <a:rPr lang="en-US" b="0" i="0" smtClean="0">
                        <a:latin typeface="Cambria Math" panose="02040503050406030204" pitchFamily="18" charset="0"/>
                      </a:rPr>
                      <m:t>p</m:t>
                    </m:r>
                    <m:r>
                      <a:rPr lang="en-US" b="0" i="0" smtClean="0">
                        <a:latin typeface="Cambria Math" panose="02040503050406030204" pitchFamily="18" charset="0"/>
                      </a:rPr>
                      <m:t>(</m:t>
                    </m:r>
                    <m:r>
                      <a:rPr lang="en-US" i="1">
                        <a:latin typeface="Cambria Math" panose="02040503050406030204" pitchFamily="18" charset="0"/>
                      </a:rPr>
                      <m:t>𝑥</m:t>
                    </m:r>
                    <m:r>
                      <a:rPr lang="en-US" b="0" i="1" smtClean="0">
                        <a:latin typeface="Cambria Math" panose="02040503050406030204" pitchFamily="18" charset="0"/>
                      </a:rPr>
                      <m:t>)</m:t>
                    </m:r>
                  </m:oMath>
                </a14:m>
                <a:r>
                  <a:rPr lang="en-US" dirty="0"/>
                  <a:t>, as the </a:t>
                </a:r>
                <a:r>
                  <a:rPr lang="en-US" b="1" dirty="0"/>
                  <a:t>marginal of the joint distribution</a:t>
                </a:r>
                <a:r>
                  <a:rPr lang="en-US" dirty="0"/>
                  <a:t>, </a:t>
                </a:r>
                <a:endParaRPr lang="en-US"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nary>
                        <m:naryPr>
                          <m:limLoc m:val="undOvr"/>
                          <m:subHide m:val="on"/>
                          <m:supHide m:val="on"/>
                          <m:ctrlPr>
                            <a:rPr lang="en-US" b="0" i="1" smtClean="0">
                              <a:latin typeface="Cambria Math" panose="02040503050406030204" pitchFamily="18" charset="0"/>
                            </a:rPr>
                          </m:ctrlPr>
                        </m:naryPr>
                        <m: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 </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𝑧</m:t>
                              </m:r>
                            </m:e>
                          </m:d>
                          <m:r>
                            <a:rPr lang="en-US" b="0" i="1" smtClean="0">
                              <a:latin typeface="Cambria Math" panose="02040503050406030204" pitchFamily="18" charset="0"/>
                            </a:rPr>
                            <m:t> </m:t>
                          </m:r>
                          <m:r>
                            <a:rPr lang="en-US" b="0" i="1" smtClean="0">
                              <a:latin typeface="Cambria Math" panose="02040503050406030204" pitchFamily="18" charset="0"/>
                            </a:rPr>
                            <m:t>𝑑𝑧</m:t>
                          </m:r>
                        </m:e>
                      </m:nary>
                    </m:oMath>
                  </m:oMathPara>
                </a14:m>
                <a:endParaRPr lang="en-US" dirty="0"/>
              </a:p>
              <a:p>
                <a:r>
                  <a:rPr lang="en-US" dirty="0"/>
                  <a:t>But beyond simple cases, </a:t>
                </a:r>
                <a:r>
                  <a:rPr lang="en-US" b="1" dirty="0"/>
                  <a:t>evaluating this integral is intractable!  </a:t>
                </a:r>
              </a:p>
              <a:p>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8"/>
                <a:ext cx="10515600" cy="5522207"/>
              </a:xfrm>
              <a:blipFill>
                <a:blip r:embed="rId2"/>
                <a:stretch>
                  <a:fillRect l="-1159" t="-1766" r="-1391"/>
                </a:stretch>
              </a:blipFill>
            </p:spPr>
            <p:txBody>
              <a:bodyPr/>
              <a:lstStyle/>
              <a:p>
                <a:r>
                  <a:rPr lang="en-US">
                    <a:noFill/>
                  </a:rPr>
                  <a:t> </a:t>
                </a:r>
              </a:p>
            </p:txBody>
          </p:sp>
        </mc:Fallback>
      </mc:AlternateContent>
    </p:spTree>
    <p:extLst>
      <p:ext uri="{BB962C8B-B14F-4D97-AF65-F5344CB8AC3E}">
        <p14:creationId xmlns:p14="http://schemas.microsoft.com/office/powerpoint/2010/main" val="2073119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Theory and the Evidence Lower Bound</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8"/>
                <a:ext cx="10821452" cy="5522207"/>
              </a:xfrm>
            </p:spPr>
            <p:txBody>
              <a:bodyPr>
                <a:normAutofit/>
              </a:bodyPr>
              <a:lstStyle/>
              <a:p>
                <a:pPr marL="0" indent="0">
                  <a:buNone/>
                </a:pPr>
                <a:r>
                  <a:rPr lang="en-US" dirty="0"/>
                  <a:t>We can maximize likelihood by optimizing the </a:t>
                </a:r>
                <a:r>
                  <a:rPr lang="en-US" b="1" dirty="0"/>
                  <a:t>evidence lower bound (ELBO)    </a:t>
                </a:r>
              </a:p>
              <a:p>
                <a:r>
                  <a:rPr lang="en-US" dirty="0"/>
                  <a:t>We start with a </a:t>
                </a:r>
                <a:r>
                  <a:rPr lang="en-US" b="1" dirty="0"/>
                  <a:t>joint distribution</a:t>
                </a:r>
                <a:r>
                  <a:rPr lang="en-US"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 </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𝑧</m:t>
                        </m:r>
                      </m:e>
                    </m:d>
                  </m:oMath>
                </a14:m>
                <a:r>
                  <a:rPr lang="en-US" dirty="0"/>
                  <a:t>, of observable variables, </a:t>
                </a:r>
                <a14:m>
                  <m:oMath xmlns:m="http://schemas.openxmlformats.org/officeDocument/2006/math">
                    <m:r>
                      <a:rPr lang="en-US" i="1">
                        <a:latin typeface="Cambria Math" panose="02040503050406030204" pitchFamily="18" charset="0"/>
                      </a:rPr>
                      <m:t>𝑥</m:t>
                    </m:r>
                  </m:oMath>
                </a14:m>
                <a:r>
                  <a:rPr lang="en-US" dirty="0"/>
                  <a:t>, and latent (unobservable) variables, </a:t>
                </a:r>
                <a14:m>
                  <m:oMath xmlns:m="http://schemas.openxmlformats.org/officeDocument/2006/math">
                    <m:r>
                      <a:rPr lang="en-US" i="1">
                        <a:latin typeface="Cambria Math" panose="02040503050406030204" pitchFamily="18" charset="0"/>
                      </a:rPr>
                      <m:t>𝑧</m:t>
                    </m:r>
                  </m:oMath>
                </a14:m>
                <a:endParaRPr lang="en-US" dirty="0"/>
              </a:p>
              <a:p>
                <a:r>
                  <a:rPr lang="en-US" dirty="0"/>
                  <a:t>We want to maximize the </a:t>
                </a:r>
                <a:r>
                  <a:rPr lang="en-US" b="1" dirty="0"/>
                  <a:t>likelihood of the observable variables</a:t>
                </a:r>
                <a:r>
                  <a:rPr lang="en-US" dirty="0"/>
                  <a:t>, given the latent variables, </a:t>
                </a:r>
                <a14:m>
                  <m:oMath xmlns:m="http://schemas.openxmlformats.org/officeDocument/2006/math">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 | </m:t>
                        </m:r>
                        <m:r>
                          <a:rPr lang="en-US" b="0" i="1" smtClean="0">
                            <a:latin typeface="Cambria Math" panose="02040503050406030204" pitchFamily="18" charset="0"/>
                          </a:rPr>
                          <m:t>𝑧</m:t>
                        </m:r>
                      </m:e>
                    </m:d>
                  </m:oMath>
                </a14:m>
                <a:r>
                  <a:rPr lang="en-US" dirty="0"/>
                  <a:t> </a:t>
                </a:r>
              </a:p>
              <a:p>
                <a:r>
                  <a:rPr lang="en-US" dirty="0"/>
                  <a:t>Apply the </a:t>
                </a:r>
                <a:r>
                  <a:rPr lang="en-US" b="1" dirty="0">
                    <a:hlinkClick r:id="rId2"/>
                  </a:rPr>
                  <a:t>chain rule of probability </a:t>
                </a:r>
                <a:endParaRPr lang="en-US" b="1" dirty="0"/>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 </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𝑧</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b="0" i="1" smtClean="0">
                              <a:latin typeface="Cambria Math" panose="02040503050406030204" pitchFamily="18" charset="0"/>
                              <a:ea typeface="Cambria Math" panose="02040503050406030204" pitchFamily="18" charset="0"/>
                            </a:rPr>
                            <m:t> </m:t>
                          </m:r>
                        </m:sub>
                      </m:sSub>
                      <m:d>
                        <m:dPr>
                          <m:ctrlPr>
                            <a:rPr lang="en-US" i="1">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 | </m:t>
                          </m:r>
                          <m:r>
                            <a:rPr lang="en-US" b="0" i="1" smtClean="0">
                              <a:latin typeface="Cambria Math" panose="02040503050406030204" pitchFamily="18" charset="0"/>
                            </a:rPr>
                            <m:t>𝑧</m:t>
                          </m:r>
                        </m:e>
                      </m:d>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𝑧</m:t>
                          </m:r>
                        </m:e>
                      </m:d>
                    </m:oMath>
                  </m:oMathPara>
                </a14:m>
                <a:endParaRPr lang="en-US" b="0" dirty="0"/>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 | </m:t>
                          </m:r>
                          <m:r>
                            <a:rPr lang="en-US" b="0" i="1" smtClean="0">
                              <a:latin typeface="Cambria Math" panose="02040503050406030204" pitchFamily="18" charset="0"/>
                            </a:rPr>
                            <m:t>𝑧</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b="0" i="1" smtClean="0">
                                  <a:latin typeface="Cambria Math" panose="02040503050406030204" pitchFamily="18" charset="0"/>
                                </a:rPr>
                                <m:t> </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𝑧</m:t>
                              </m:r>
                            </m:e>
                          </m:d>
                        </m:num>
                        <m:den>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 </m:t>
                              </m:r>
                            </m:sub>
                          </m:sSub>
                          <m:d>
                            <m:dPr>
                              <m:ctrlPr>
                                <a:rPr lang="en-US" i="1">
                                  <a:latin typeface="Cambria Math" panose="02040503050406030204" pitchFamily="18" charset="0"/>
                                </a:rPr>
                              </m:ctrlPr>
                            </m:dPr>
                            <m:e>
                              <m:r>
                                <a:rPr lang="en-US" b="0" i="1" smtClean="0">
                                  <a:latin typeface="Cambria Math" panose="02040503050406030204" pitchFamily="18" charset="0"/>
                                </a:rPr>
                                <m:t>𝑧</m:t>
                              </m:r>
                            </m:e>
                          </m:d>
                        </m:den>
                      </m:f>
                    </m:oMath>
                  </m:oMathPara>
                </a14:m>
                <a:endParaRPr lang="en-US" dirty="0"/>
              </a:p>
              <a:p>
                <a:r>
                  <a:rPr lang="en-US" dirty="0"/>
                  <a:t>But, to normalize the above relation we need to already know unobservable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 </m:t>
                        </m:r>
                      </m:sub>
                    </m:sSub>
                    <m:d>
                      <m:dPr>
                        <m:ctrlPr>
                          <a:rPr lang="en-US" i="1">
                            <a:latin typeface="Cambria Math" panose="02040503050406030204" pitchFamily="18" charset="0"/>
                          </a:rPr>
                        </m:ctrlPr>
                      </m:dPr>
                      <m:e>
                        <m:r>
                          <a:rPr lang="en-US" i="1">
                            <a:latin typeface="Cambria Math" panose="02040503050406030204" pitchFamily="18" charset="0"/>
                          </a:rPr>
                          <m:t>𝑧</m:t>
                        </m:r>
                      </m:e>
                    </m:d>
                  </m:oMath>
                </a14:m>
                <a:r>
                  <a:rPr lang="en-US" dirty="0"/>
                  <a:t>!</a:t>
                </a:r>
              </a:p>
              <a:p>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8"/>
                <a:ext cx="10821452" cy="5522207"/>
              </a:xfrm>
              <a:blipFill>
                <a:blip r:embed="rId3"/>
                <a:stretch>
                  <a:fillRect l="-1126" t="-1766" r="-113"/>
                </a:stretch>
              </a:blipFill>
            </p:spPr>
            <p:txBody>
              <a:bodyPr/>
              <a:lstStyle/>
              <a:p>
                <a:r>
                  <a:rPr lang="en-US">
                    <a:noFill/>
                  </a:rPr>
                  <a:t> </a:t>
                </a:r>
              </a:p>
            </p:txBody>
          </p:sp>
        </mc:Fallback>
      </mc:AlternateContent>
    </p:spTree>
    <p:extLst>
      <p:ext uri="{BB962C8B-B14F-4D97-AF65-F5344CB8AC3E}">
        <p14:creationId xmlns:p14="http://schemas.microsoft.com/office/powerpoint/2010/main" val="3838155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Theory and the Evidence Lower Bound</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8"/>
                <a:ext cx="10515600" cy="5522207"/>
              </a:xfrm>
            </p:spPr>
            <p:txBody>
              <a:bodyPr>
                <a:normAutofit/>
              </a:bodyPr>
              <a:lstStyle/>
              <a:p>
                <a:pPr marL="0" indent="0">
                  <a:buNone/>
                </a:pPr>
                <a:r>
                  <a:rPr lang="en-US" dirty="0"/>
                  <a:t>We can maximize likelihood of observable variables, </a:t>
                </a:r>
                <a14:m>
                  <m:oMath xmlns:m="http://schemas.openxmlformats.org/officeDocument/2006/math">
                    <m:r>
                      <a:rPr lang="en-US" b="0" i="1" smtClean="0">
                        <a:latin typeface="Cambria Math" panose="02040503050406030204" pitchFamily="18" charset="0"/>
                      </a:rPr>
                      <m:t>𝑥</m:t>
                    </m:r>
                  </m:oMath>
                </a14:m>
                <a:r>
                  <a:rPr lang="en-US" dirty="0"/>
                  <a:t>, by optimizing the </a:t>
                </a:r>
                <a:r>
                  <a:rPr lang="en-US" b="1" dirty="0"/>
                  <a:t>evidence lower bound (ELBO)    </a:t>
                </a:r>
              </a:p>
              <a:p>
                <a:r>
                  <a:rPr lang="en-US" dirty="0"/>
                  <a:t>Start with the </a:t>
                </a:r>
                <a:r>
                  <a:rPr lang="en-US" b="1" dirty="0"/>
                  <a:t>log likelihood</a:t>
                </a:r>
                <a:r>
                  <a:rPr lang="en-US" dirty="0"/>
                  <a:t>, </a:t>
                </a:r>
                <a14:m>
                  <m:oMath xmlns:m="http://schemas.openxmlformats.org/officeDocument/2006/math">
                    <m:r>
                      <m:rPr>
                        <m:sty m:val="p"/>
                      </m:rPr>
                      <a:rPr lang="en-US" b="0" i="0" smtClean="0">
                        <a:latin typeface="Cambria Math" panose="02040503050406030204" pitchFamily="18" charset="0"/>
                      </a:rPr>
                      <m:t>log</m:t>
                    </m:r>
                    <m:r>
                      <a:rPr lang="en-US" b="0" i="0" smtClean="0">
                        <a:latin typeface="Cambria Math" panose="02040503050406030204" pitchFamily="18" charset="0"/>
                      </a:rPr>
                      <m:t>(</m:t>
                    </m:r>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 | </m:t>
                        </m:r>
                        <m:r>
                          <a:rPr lang="en-US" b="0" i="1" smtClean="0">
                            <a:latin typeface="Cambria Math" panose="02040503050406030204" pitchFamily="18" charset="0"/>
                          </a:rPr>
                          <m:t>𝑧</m:t>
                        </m:r>
                      </m:e>
                    </m:d>
                    <m:r>
                      <a:rPr lang="en-US" b="0" i="1" smtClean="0">
                        <a:latin typeface="Cambria Math" panose="02040503050406030204" pitchFamily="18" charset="0"/>
                      </a:rPr>
                      <m:t>)</m:t>
                    </m:r>
                  </m:oMath>
                </a14:m>
                <a:r>
                  <a:rPr lang="en-US" dirty="0"/>
                  <a:t>, and find the marginal distribution</a:t>
                </a:r>
              </a:p>
              <a:p>
                <a:pPr marL="0" indent="0">
                  <a:buNone/>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d>
                            <m:dPr>
                              <m:ctrlPr>
                                <a:rPr lang="en-US" b="0" i="1" smtClean="0">
                                  <a:latin typeface="Cambria Math" panose="02040503050406030204" pitchFamily="18" charset="0"/>
                                </a:rPr>
                              </m:ctrlPr>
                            </m:dPr>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e>
                              </m:d>
                            </m:e>
                          </m:d>
                        </m:e>
                      </m:func>
                      <m:r>
                        <a:rPr lang="en-US" i="1">
                          <a:latin typeface="Cambria Math" panose="02040503050406030204" pitchFamily="18" charset="0"/>
                        </a:rPr>
                        <m:t>=</m:t>
                      </m:r>
                      <m:r>
                        <a:rPr lang="en-US" b="0" i="1" smtClean="0">
                          <a:latin typeface="Cambria Math" panose="02040503050406030204" pitchFamily="18" charset="0"/>
                        </a:rPr>
                        <m:t>𝑙𝑜𝑔</m:t>
                      </m:r>
                      <m:nary>
                        <m:naryPr>
                          <m:limLoc m:val="undOvr"/>
                          <m:subHide m:val="on"/>
                          <m:supHide m:val="on"/>
                          <m:ctrlPr>
                            <a:rPr lang="en-US" i="1">
                              <a:latin typeface="Cambria Math" panose="02040503050406030204" pitchFamily="18" charset="0"/>
                            </a:rPr>
                          </m:ctrlPr>
                        </m:naryPr>
                        <m:sub/>
                        <m:sup/>
                        <m:e>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 </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𝑧</m:t>
                              </m:r>
                            </m:e>
                          </m:d>
                          <m:r>
                            <a:rPr lang="en-US" i="1">
                              <a:latin typeface="Cambria Math" panose="02040503050406030204" pitchFamily="18" charset="0"/>
                            </a:rPr>
                            <m:t> </m:t>
                          </m:r>
                          <m:r>
                            <a:rPr lang="en-US" i="1">
                              <a:latin typeface="Cambria Math" panose="02040503050406030204" pitchFamily="18" charset="0"/>
                            </a:rPr>
                            <m:t>𝑑𝑧</m:t>
                          </m:r>
                        </m:e>
                      </m:nary>
                      <m:r>
                        <a:rPr lang="en-US" i="1">
                          <a:latin typeface="Cambria Math" panose="02040503050406030204" pitchFamily="18" charset="0"/>
                        </a:rPr>
                        <m:t>=</m:t>
                      </m:r>
                      <m:r>
                        <a:rPr lang="en-US" i="1">
                          <a:latin typeface="Cambria Math" panose="02040503050406030204" pitchFamily="18" charset="0"/>
                        </a:rPr>
                        <m:t>𝑙𝑜𝑔</m:t>
                      </m:r>
                      <m:nary>
                        <m:naryPr>
                          <m:limLoc m:val="undOvr"/>
                          <m:subHide m:val="on"/>
                          <m:supHide m:val="on"/>
                          <m:ctrlPr>
                            <a:rPr lang="en-US" i="1">
                              <a:latin typeface="Cambria Math" panose="02040503050406030204" pitchFamily="18" charset="0"/>
                            </a:rPr>
                          </m:ctrlPr>
                        </m:naryPr>
                        <m:sub/>
                        <m:sup/>
                        <m:e>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 </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 | </m:t>
                              </m:r>
                              <m:r>
                                <a:rPr lang="en-US" i="1">
                                  <a:latin typeface="Cambria Math" panose="02040503050406030204" pitchFamily="18" charset="0"/>
                                </a:rPr>
                                <m:t>𝑧</m:t>
                              </m:r>
                            </m:e>
                          </m:d>
                          <m:r>
                            <a:rPr lang="en-US" i="1">
                              <a:latin typeface="Cambria Math" panose="02040503050406030204" pitchFamily="18" charset="0"/>
                            </a:rPr>
                            <m:t>𝑝</m:t>
                          </m:r>
                          <m:d>
                            <m:dPr>
                              <m:ctrlPr>
                                <a:rPr lang="en-US" i="1">
                                  <a:latin typeface="Cambria Math" panose="02040503050406030204" pitchFamily="18" charset="0"/>
                                </a:rPr>
                              </m:ctrlPr>
                            </m:dPr>
                            <m:e>
                              <m:r>
                                <a:rPr lang="en-US" b="0" i="1" smtClean="0">
                                  <a:latin typeface="Cambria Math" panose="02040503050406030204" pitchFamily="18" charset="0"/>
                                </a:rPr>
                                <m:t>𝑧</m:t>
                              </m:r>
                            </m:e>
                          </m:d>
                          <m:r>
                            <a:rPr lang="en-US" i="1">
                              <a:latin typeface="Cambria Math" panose="02040503050406030204" pitchFamily="18" charset="0"/>
                            </a:rPr>
                            <m:t>𝑑𝑧</m:t>
                          </m:r>
                        </m:e>
                      </m:nary>
                    </m:oMath>
                  </m:oMathPara>
                </a14:m>
                <a:endParaRPr lang="en-US" dirty="0"/>
              </a:p>
              <a:p>
                <a:r>
                  <a:rPr lang="en-US" dirty="0"/>
                  <a:t>Introduce a </a:t>
                </a:r>
                <a:r>
                  <a:rPr lang="en-US" b="1" dirty="0"/>
                  <a:t>learnable variational distribution</a:t>
                </a:r>
                <a:r>
                  <a:rPr lang="en-US" dirty="0"/>
                  <a:t> of the latent variables, </a:t>
                </a:r>
                <a14:m>
                  <m:oMath xmlns:m="http://schemas.openxmlformats.org/officeDocument/2006/math">
                    <m:r>
                      <a:rPr lang="en-US" i="1">
                        <a:latin typeface="Cambria Math" panose="02040503050406030204" pitchFamily="18" charset="0"/>
                      </a:rPr>
                      <m:t>𝑧</m:t>
                    </m:r>
                  </m:oMath>
                </a14:m>
                <a:r>
                  <a:rPr lang="en-US" dirty="0"/>
                  <a:t>, given the observables, </a:t>
                </a:r>
                <a14:m>
                  <m:oMath xmlns:m="http://schemas.openxmlformats.org/officeDocument/2006/math">
                    <m:r>
                      <a:rPr lang="en-US" i="1">
                        <a:latin typeface="Cambria Math" panose="02040503050406030204" pitchFamily="18" charset="0"/>
                      </a:rPr>
                      <m:t>𝑥</m:t>
                    </m:r>
                  </m:oMath>
                </a14:m>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𝑞</m:t>
                        </m:r>
                      </m:e>
                      <m:sub>
                        <m:r>
                          <a:rPr lang="en-US" i="1" smtClean="0">
                            <a:latin typeface="Cambria Math" panose="02040503050406030204" pitchFamily="18" charset="0"/>
                            <a:ea typeface="Cambria Math" panose="02040503050406030204" pitchFamily="18" charset="0"/>
                          </a:rPr>
                          <m:t>𝜑</m:t>
                        </m:r>
                      </m:sub>
                    </m:sSub>
                    <m:r>
                      <a:rPr lang="en-US" b="0" i="1" smtClean="0">
                        <a:latin typeface="Cambria Math" panose="02040503050406030204" pitchFamily="18" charset="0"/>
                      </a:rPr>
                      <m:t>(</m:t>
                    </m:r>
                    <m:r>
                      <a:rPr lang="en-US" b="0" i="1" smtClean="0">
                        <a:latin typeface="Cambria Math" panose="02040503050406030204" pitchFamily="18" charset="0"/>
                      </a:rPr>
                      <m:t>𝑧</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a14:m>
                <a:r>
                  <a:rPr lang="en-US" dirty="0"/>
                  <a:t>, with parameters </a:t>
                </a:r>
                <a14:m>
                  <m:oMath xmlns:m="http://schemas.openxmlformats.org/officeDocument/2006/math">
                    <m:r>
                      <a:rPr lang="en-US" i="1">
                        <a:latin typeface="Cambria Math" panose="02040503050406030204" pitchFamily="18" charset="0"/>
                        <a:ea typeface="Cambria Math" panose="02040503050406030204" pitchFamily="18" charset="0"/>
                      </a:rPr>
                      <m:t>𝜑</m:t>
                    </m:r>
                  </m:oMath>
                </a14:m>
                <a:endParaRPr lang="en-US" dirty="0"/>
              </a:p>
              <a:p>
                <a:pPr marL="0" indent="0">
                  <a:buNone/>
                </a:pPr>
                <a14:m>
                  <m:oMathPara xmlns:m="http://schemas.openxmlformats.org/officeDocument/2006/math">
                    <m:oMathParaPr>
                      <m:jc m:val="centerGroup"/>
                    </m:oMathParaPr>
                    <m:oMath xmlns:m="http://schemas.openxmlformats.org/officeDocument/2006/math">
                      <m:r>
                        <m:rPr>
                          <m:sty m:val="p"/>
                        </m:rPr>
                        <a:rPr lang="en-US">
                          <a:latin typeface="Cambria Math" panose="02040503050406030204" pitchFamily="18" charset="0"/>
                        </a:rPr>
                        <m:t>log</m:t>
                      </m:r>
                      <m:r>
                        <a:rPr lang="en-US" i="1">
                          <a:latin typeface="Cambria Math" panose="02040503050406030204" pitchFamily="18" charset="0"/>
                        </a:rPr>
                        <m:t>⁡(</m:t>
                      </m:r>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e>
                      </m:d>
                      <m:r>
                        <a:rPr lang="en-US" i="1">
                          <a:latin typeface="Cambria Math" panose="02040503050406030204" pitchFamily="18" charset="0"/>
                        </a:rPr>
                        <m:t>)=</m:t>
                      </m:r>
                      <m:r>
                        <a:rPr lang="en-US" i="1">
                          <a:latin typeface="Cambria Math" panose="02040503050406030204" pitchFamily="18" charset="0"/>
                        </a:rPr>
                        <m:t>𝑙𝑜𝑔</m:t>
                      </m:r>
                      <m:nary>
                        <m:naryPr>
                          <m:limLoc m:val="undOvr"/>
                          <m:subHide m:val="on"/>
                          <m:supHide m:val="on"/>
                          <m:ctrlPr>
                            <a:rPr lang="en-US" i="1" smtClean="0">
                              <a:latin typeface="Cambria Math" panose="02040503050406030204" pitchFamily="18" charset="0"/>
                            </a:rPr>
                          </m:ctrlPr>
                        </m:naryPr>
                        <m:sub/>
                        <m:sup/>
                        <m:e>
                          <m:f>
                            <m:fPr>
                              <m:ctrlPr>
                                <a:rPr lang="en-US" i="1">
                                  <a:latin typeface="Cambria Math" panose="02040503050406030204" pitchFamily="18" charset="0"/>
                                </a:rPr>
                              </m:ctrlPr>
                            </m:fPr>
                            <m:num>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𝑧</m:t>
                                  </m:r>
                                </m:e>
                              </m:d>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num>
                            <m:den>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den>
                          </m:f>
                          <m:r>
                            <a:rPr lang="en-US" i="1">
                              <a:latin typeface="Cambria Math" panose="02040503050406030204" pitchFamily="18" charset="0"/>
                            </a:rPr>
                            <m:t>𝑑</m:t>
                          </m:r>
                          <m:r>
                            <a:rPr lang="en-US" b="0" i="1" smtClean="0">
                              <a:latin typeface="Cambria Math" panose="02040503050406030204" pitchFamily="18" charset="0"/>
                            </a:rPr>
                            <m:t>𝑥</m:t>
                          </m:r>
                        </m:e>
                      </m:nary>
                    </m:oMath>
                  </m:oMathPara>
                </a14:m>
                <a:endParaRPr lang="en-US" dirty="0"/>
              </a:p>
              <a:p>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8"/>
                <a:ext cx="10515600" cy="5522207"/>
              </a:xfrm>
              <a:blipFill>
                <a:blip r:embed="rId2"/>
                <a:stretch>
                  <a:fillRect l="-1159" t="-1766" r="-174"/>
                </a:stretch>
              </a:blipFill>
            </p:spPr>
            <p:txBody>
              <a:bodyPr/>
              <a:lstStyle/>
              <a:p>
                <a:r>
                  <a:rPr lang="en-US">
                    <a:noFill/>
                  </a:rPr>
                  <a:t> </a:t>
                </a:r>
              </a:p>
            </p:txBody>
          </p:sp>
        </mc:Fallback>
      </mc:AlternateContent>
    </p:spTree>
    <p:extLst>
      <p:ext uri="{BB962C8B-B14F-4D97-AF65-F5344CB8AC3E}">
        <p14:creationId xmlns:p14="http://schemas.microsoft.com/office/powerpoint/2010/main" val="39840904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Theory and the Evidence Lower Bound</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8"/>
                <a:ext cx="10515600" cy="5522207"/>
              </a:xfrm>
            </p:spPr>
            <p:txBody>
              <a:bodyPr>
                <a:normAutofit/>
              </a:bodyPr>
              <a:lstStyle/>
              <a:p>
                <a:pPr marL="0" indent="0">
                  <a:buNone/>
                </a:pPr>
                <a:r>
                  <a:rPr lang="en-US" dirty="0"/>
                  <a:t>We can maximize likelihood of observable variables, </a:t>
                </a:r>
                <a14:m>
                  <m:oMath xmlns:m="http://schemas.openxmlformats.org/officeDocument/2006/math">
                    <m:r>
                      <a:rPr lang="en-US" b="0" i="1" smtClean="0">
                        <a:latin typeface="Cambria Math" panose="02040503050406030204" pitchFamily="18" charset="0"/>
                      </a:rPr>
                      <m:t>𝑥</m:t>
                    </m:r>
                  </m:oMath>
                </a14:m>
                <a:r>
                  <a:rPr lang="en-US" dirty="0"/>
                  <a:t>, by optimizing the </a:t>
                </a:r>
                <a:r>
                  <a:rPr lang="en-US" b="1" dirty="0"/>
                  <a:t>evidence lower bound (ELBO)    </a:t>
                </a:r>
              </a:p>
              <a:p>
                <a:r>
                  <a:rPr lang="en-US" dirty="0"/>
                  <a:t>Recall that the </a:t>
                </a:r>
                <a:r>
                  <a:rPr lang="en-US" b="1" dirty="0"/>
                  <a:t>expectation </a:t>
                </a:r>
                <a:r>
                  <a:rPr lang="en-US" dirty="0"/>
                  <a:t>of a variable, </a:t>
                </a:r>
                <a14:m>
                  <m:oMath xmlns:m="http://schemas.openxmlformats.org/officeDocument/2006/math">
                    <m:sSub>
                      <m:sSubPr>
                        <m:ctrlPr>
                          <a:rPr lang="en-US" i="1">
                            <a:latin typeface="Cambria Math" panose="02040503050406030204" pitchFamily="18" charset="0"/>
                          </a:rPr>
                        </m:ctrlPr>
                      </m:sSubPr>
                      <m:e>
                        <m:r>
                          <m:rPr>
                            <m:sty m:val="p"/>
                          </m:rPr>
                          <a:rPr lang="en-US" b="0" i="0" smtClean="0">
                            <a:latin typeface="Cambria Math" panose="02040503050406030204" pitchFamily="18" charset="0"/>
                          </a:rPr>
                          <m:t>x</m:t>
                        </m:r>
                        <m:r>
                          <a:rPr lang="en-US" b="0" i="0" smtClean="0">
                            <a:latin typeface="Cambria Math" panose="02040503050406030204" pitchFamily="18" charset="0"/>
                          </a:rPr>
                          <m:t> </m:t>
                        </m:r>
                      </m:e>
                      <m:sub>
                        <m:r>
                          <a:rPr lang="en-US" i="1">
                            <a:latin typeface="Cambria Math" panose="02040503050406030204" pitchFamily="18" charset="0"/>
                          </a:rPr>
                          <m:t> </m:t>
                        </m:r>
                      </m:sub>
                    </m:sSub>
                  </m:oMath>
                </a14:m>
                <a:r>
                  <a:rPr lang="en-US" dirty="0"/>
                  <a:t>, with probability distribution,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 </m:t>
                        </m:r>
                      </m:sub>
                    </m:sSub>
                    <m:d>
                      <m:dPr>
                        <m:ctrlPr>
                          <a:rPr lang="en-US" i="1">
                            <a:latin typeface="Cambria Math" panose="02040503050406030204" pitchFamily="18" charset="0"/>
                          </a:rPr>
                        </m:ctrlPr>
                      </m:dPr>
                      <m:e>
                        <m:r>
                          <a:rPr lang="en-US" i="1">
                            <a:latin typeface="Cambria Math" panose="02040503050406030204" pitchFamily="18" charset="0"/>
                          </a:rPr>
                          <m:t>𝑥</m:t>
                        </m:r>
                      </m:e>
                    </m:d>
                  </m:oMath>
                </a14:m>
                <a:r>
                  <a:rPr lang="en-US" dirty="0"/>
                  <a:t>, is written</a:t>
                </a: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𝐸</m:t>
                          </m:r>
                        </m:e>
                        <m:sub>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 </m:t>
                              </m:r>
                            </m:sub>
                          </m:sSub>
                          <m:d>
                            <m:dPr>
                              <m:ctrlPr>
                                <a:rPr lang="en-US" i="1">
                                  <a:latin typeface="Cambria Math" panose="02040503050406030204" pitchFamily="18" charset="0"/>
                                </a:rPr>
                              </m:ctrlPr>
                            </m:dPr>
                            <m:e>
                              <m:r>
                                <a:rPr lang="en-US" i="1">
                                  <a:latin typeface="Cambria Math" panose="02040503050406030204" pitchFamily="18" charset="0"/>
                                </a:rPr>
                                <m:t>𝑥</m:t>
                              </m:r>
                            </m:e>
                          </m:d>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nary>
                        <m:naryPr>
                          <m:limLoc m:val="undOvr"/>
                          <m:subHide m:val="on"/>
                          <m:supHide m:val="on"/>
                          <m:ctrlPr>
                            <a:rPr lang="en-US" i="1" smtClean="0">
                              <a:latin typeface="Cambria Math" panose="02040503050406030204" pitchFamily="18" charset="0"/>
                            </a:rPr>
                          </m:ctrlPr>
                        </m:naryPr>
                        <m:sub/>
                        <m:sup/>
                        <m:e>
                          <m:sSub>
                            <m:sSubPr>
                              <m:ctrlPr>
                                <a:rPr lang="en-US" i="1">
                                  <a:latin typeface="Cambria Math" panose="02040503050406030204" pitchFamily="18" charset="0"/>
                                </a:rPr>
                              </m:ctrlPr>
                            </m:sSubPr>
                            <m:e>
                              <m:r>
                                <m:rPr>
                                  <m:sty m:val="p"/>
                                </m:rPr>
                                <a:rPr lang="en-US" b="0" i="0" smtClean="0">
                                  <a:latin typeface="Cambria Math" panose="02040503050406030204" pitchFamily="18" charset="0"/>
                                </a:rPr>
                                <m:t>x</m:t>
                              </m:r>
                              <m:r>
                                <a:rPr lang="en-US" b="0" i="0" smtClean="0">
                                  <a:latin typeface="Cambria Math" panose="02040503050406030204" pitchFamily="18" charset="0"/>
                                </a:rPr>
                                <m:t> </m:t>
                              </m:r>
                              <m:r>
                                <a:rPr lang="en-US" i="1">
                                  <a:latin typeface="Cambria Math" panose="02040503050406030204" pitchFamily="18" charset="0"/>
                                </a:rPr>
                                <m:t>𝑝</m:t>
                              </m:r>
                            </m:e>
                            <m:sub>
                              <m:r>
                                <a:rPr lang="en-US" i="1">
                                  <a:latin typeface="Cambria Math" panose="02040503050406030204" pitchFamily="18" charset="0"/>
                                </a:rPr>
                                <m:t> </m:t>
                              </m:r>
                            </m:sub>
                          </m:sSub>
                          <m:d>
                            <m:dPr>
                              <m:ctrlPr>
                                <a:rPr lang="en-US" i="1">
                                  <a:latin typeface="Cambria Math" panose="02040503050406030204" pitchFamily="18" charset="0"/>
                                </a:rPr>
                              </m:ctrlPr>
                            </m:dPr>
                            <m:e>
                              <m:r>
                                <a:rPr lang="en-US" i="1">
                                  <a:latin typeface="Cambria Math" panose="02040503050406030204" pitchFamily="18" charset="0"/>
                                </a:rPr>
                                <m:t>𝑥</m:t>
                              </m:r>
                            </m:e>
                          </m:d>
                          <m:r>
                            <a:rPr lang="en-US" i="1">
                              <a:latin typeface="Cambria Math" panose="02040503050406030204" pitchFamily="18" charset="0"/>
                            </a:rPr>
                            <m:t> </m:t>
                          </m:r>
                          <m:r>
                            <a:rPr lang="en-US" i="1">
                              <a:latin typeface="Cambria Math" panose="02040503050406030204" pitchFamily="18" charset="0"/>
                            </a:rPr>
                            <m:t>𝑑𝑥</m:t>
                          </m:r>
                        </m:e>
                      </m:nary>
                    </m:oMath>
                  </m:oMathPara>
                </a14:m>
                <a:endParaRPr lang="en-US" dirty="0"/>
              </a:p>
              <a:p>
                <a:r>
                  <a:rPr lang="en-US" dirty="0"/>
                  <a:t>And</a:t>
                </a:r>
              </a:p>
              <a:p>
                <a:pPr marL="0" indent="0">
                  <a:buNone/>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log</m:t>
                      </m:r>
                      <m:r>
                        <a:rPr lang="en-US" b="0" i="1" smtClean="0">
                          <a:latin typeface="Cambria Math" panose="02040503050406030204" pitchFamily="18" charset="0"/>
                        </a:rPr>
                        <m:t>⁡(</m:t>
                      </m:r>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e>
                      </m:d>
                      <m:r>
                        <a:rPr lang="en-US" b="0" i="1" smtClean="0">
                          <a:latin typeface="Cambria Math" panose="02040503050406030204" pitchFamily="18" charset="0"/>
                        </a:rPr>
                        <m:t>)</m:t>
                      </m:r>
                      <m:r>
                        <a:rPr lang="en-US" i="1">
                          <a:latin typeface="Cambria Math" panose="02040503050406030204" pitchFamily="18" charset="0"/>
                        </a:rPr>
                        <m:t>=</m:t>
                      </m:r>
                      <m:r>
                        <a:rPr lang="en-US" b="0" i="1" smtClean="0">
                          <a:latin typeface="Cambria Math" panose="02040503050406030204" pitchFamily="18" charset="0"/>
                        </a:rPr>
                        <m:t>𝑙𝑜𝑔</m:t>
                      </m:r>
                      <m:nary>
                        <m:naryPr>
                          <m:limLoc m:val="undOvr"/>
                          <m:subHide m:val="on"/>
                          <m:supHide m:val="on"/>
                          <m:ctrlPr>
                            <a:rPr lang="en-US" i="1">
                              <a:latin typeface="Cambria Math" panose="02040503050406030204" pitchFamily="18" charset="0"/>
                            </a:rPr>
                          </m:ctrlPr>
                        </m:naryPr>
                        <m:sub/>
                        <m:sup/>
                        <m:e>
                          <m:f>
                            <m:fPr>
                              <m:ctrlPr>
                                <a:rPr lang="en-US" i="1">
                                  <a:latin typeface="Cambria Math" panose="02040503050406030204" pitchFamily="18" charset="0"/>
                                </a:rPr>
                              </m:ctrlPr>
                            </m:fPr>
                            <m:num>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𝑧</m:t>
                                  </m:r>
                                </m:e>
                              </m:d>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num>
                            <m:den>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den>
                          </m:f>
                          <m:r>
                            <a:rPr lang="en-US" b="0" i="1" smtClean="0">
                              <a:latin typeface="Cambria Math" panose="02040503050406030204" pitchFamily="18" charset="0"/>
                            </a:rPr>
                            <m:t>𝑑𝑥</m:t>
                          </m:r>
                        </m:e>
                      </m:nary>
                    </m:oMath>
                  </m:oMathPara>
                </a14:m>
                <a:endParaRPr lang="en-US" dirty="0"/>
              </a:p>
              <a:p>
                <a:pPr marL="0" indent="0">
                  <a:buNone/>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log</m:t>
                      </m:r>
                      <m:r>
                        <a:rPr lang="en-US" b="0" i="1" smtClean="0">
                          <a:latin typeface="Cambria Math" panose="02040503050406030204" pitchFamily="18" charset="0"/>
                        </a:rPr>
                        <m:t>⁡(</m:t>
                      </m:r>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e>
                      </m:d>
                      <m:r>
                        <a:rPr lang="en-US" b="0" i="1" smtClean="0">
                          <a:latin typeface="Cambria Math" panose="02040503050406030204" pitchFamily="18" charset="0"/>
                        </a:rPr>
                        <m:t>)</m:t>
                      </m:r>
                      <m:r>
                        <a:rPr lang="en-US" i="1">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r>
                            <a:rPr lang="en-US" b="0" i="1" smtClean="0">
                              <a:latin typeface="Cambria Math" panose="02040503050406030204" pitchFamily="18" charset="0"/>
                            </a:rPr>
                            <m:t> </m:t>
                          </m:r>
                        </m:e>
                      </m:func>
                      <m:sSub>
                        <m:sSubPr>
                          <m:ctrlPr>
                            <a:rPr lang="en-US" i="1">
                              <a:latin typeface="Cambria Math" panose="02040503050406030204" pitchFamily="18" charset="0"/>
                            </a:rPr>
                          </m:ctrlPr>
                        </m:sSubPr>
                        <m:e>
                          <m:r>
                            <a:rPr lang="en-US" i="1">
                              <a:latin typeface="Cambria Math" panose="02040503050406030204" pitchFamily="18" charset="0"/>
                            </a:rPr>
                            <m:t>𝐸</m:t>
                          </m:r>
                        </m:e>
                        <m:sub>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sub>
                      </m:sSub>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𝑧</m:t>
                                  </m:r>
                                </m:e>
                              </m:d>
                            </m:num>
                            <m:den>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den>
                          </m:f>
                        </m:e>
                      </m:d>
                    </m:oMath>
                  </m:oMathPara>
                </a14:m>
                <a:endParaRPr lang="en-US" dirty="0"/>
              </a:p>
              <a:p>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8"/>
                <a:ext cx="10515600" cy="5522207"/>
              </a:xfrm>
              <a:blipFill>
                <a:blip r:embed="rId2"/>
                <a:stretch>
                  <a:fillRect l="-1159" t="-1766"/>
                </a:stretch>
              </a:blipFill>
            </p:spPr>
            <p:txBody>
              <a:bodyPr/>
              <a:lstStyle/>
              <a:p>
                <a:r>
                  <a:rPr lang="en-US">
                    <a:noFill/>
                  </a:rPr>
                  <a:t> </a:t>
                </a:r>
              </a:p>
            </p:txBody>
          </p:sp>
        </mc:Fallback>
      </mc:AlternateContent>
    </p:spTree>
    <p:extLst>
      <p:ext uri="{BB962C8B-B14F-4D97-AF65-F5344CB8AC3E}">
        <p14:creationId xmlns:p14="http://schemas.microsoft.com/office/powerpoint/2010/main" val="35512685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Theory and the Evidence Lower Bound</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8"/>
                <a:ext cx="10515600" cy="5658847"/>
              </a:xfrm>
            </p:spPr>
            <p:txBody>
              <a:bodyPr>
                <a:normAutofit fontScale="92500"/>
              </a:bodyPr>
              <a:lstStyle/>
              <a:p>
                <a:pPr marL="0" indent="0">
                  <a:buNone/>
                </a:pPr>
                <a:r>
                  <a:rPr lang="en-US" dirty="0"/>
                  <a:t>We can maximize likelihood of observable variables, </a:t>
                </a:r>
                <a14:m>
                  <m:oMath xmlns:m="http://schemas.openxmlformats.org/officeDocument/2006/math">
                    <m:r>
                      <a:rPr lang="en-US" b="0" i="1" smtClean="0">
                        <a:latin typeface="Cambria Math" panose="02040503050406030204" pitchFamily="18" charset="0"/>
                      </a:rPr>
                      <m:t>𝑥</m:t>
                    </m:r>
                  </m:oMath>
                </a14:m>
                <a:r>
                  <a:rPr lang="en-US" dirty="0"/>
                  <a:t>, by optimizing the </a:t>
                </a:r>
                <a:r>
                  <a:rPr lang="en-US" b="1" dirty="0"/>
                  <a:t>evidence lower bound (ELBO)    </a:t>
                </a:r>
              </a:p>
              <a:p>
                <a:r>
                  <a:rPr lang="en-US" dirty="0"/>
                  <a:t>So far we have</a:t>
                </a:r>
              </a:p>
              <a:p>
                <a:pPr marL="0" indent="0">
                  <a:buNone/>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log</m:t>
                      </m:r>
                      <m:r>
                        <a:rPr lang="en-US" b="0" i="1" smtClean="0">
                          <a:latin typeface="Cambria Math" panose="02040503050406030204" pitchFamily="18" charset="0"/>
                        </a:rPr>
                        <m:t>⁡(</m:t>
                      </m:r>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e>
                      </m:d>
                      <m:r>
                        <a:rPr lang="en-US" b="0" i="1" smtClean="0">
                          <a:latin typeface="Cambria Math" panose="02040503050406030204" pitchFamily="18" charset="0"/>
                        </a:rPr>
                        <m:t>)</m:t>
                      </m:r>
                      <m:r>
                        <a:rPr lang="en-US" i="1">
                          <a:latin typeface="Cambria Math" panose="02040503050406030204" pitchFamily="18" charset="0"/>
                        </a:rPr>
                        <m:t>=</m:t>
                      </m:r>
                      <m:r>
                        <a:rPr lang="en-US" b="0" i="1" smtClean="0">
                          <a:latin typeface="Cambria Math" panose="02040503050406030204" pitchFamily="18" charset="0"/>
                        </a:rPr>
                        <m:t>𝑙𝑜𝑔</m:t>
                      </m:r>
                      <m:nary>
                        <m:naryPr>
                          <m:limLoc m:val="undOvr"/>
                          <m:subHide m:val="on"/>
                          <m:supHide m:val="on"/>
                          <m:ctrlPr>
                            <a:rPr lang="en-US" i="1">
                              <a:latin typeface="Cambria Math" panose="02040503050406030204" pitchFamily="18" charset="0"/>
                            </a:rPr>
                          </m:ctrlPr>
                        </m:naryPr>
                        <m:sub/>
                        <m:sup/>
                        <m:e>
                          <m:f>
                            <m:fPr>
                              <m:ctrlPr>
                                <a:rPr lang="en-US" i="1">
                                  <a:latin typeface="Cambria Math" panose="02040503050406030204" pitchFamily="18" charset="0"/>
                                </a:rPr>
                              </m:ctrlPr>
                            </m:fPr>
                            <m:num>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𝑧</m:t>
                                  </m:r>
                                </m:e>
                              </m:d>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num>
                            <m:den>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den>
                          </m:f>
                          <m:r>
                            <a:rPr lang="en-US" b="0" i="1" smtClean="0">
                              <a:latin typeface="Cambria Math" panose="02040503050406030204" pitchFamily="18" charset="0"/>
                            </a:rPr>
                            <m:t>𝑑𝑥</m:t>
                          </m:r>
                        </m:e>
                      </m:nary>
                    </m:oMath>
                  </m:oMathPara>
                </a14:m>
                <a:endParaRPr lang="en-US" dirty="0"/>
              </a:p>
              <a:p>
                <a:pPr marL="0" indent="0">
                  <a:buNone/>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log</m:t>
                      </m:r>
                      <m:r>
                        <a:rPr lang="en-US" b="0" i="1" smtClean="0">
                          <a:latin typeface="Cambria Math" panose="02040503050406030204" pitchFamily="18" charset="0"/>
                        </a:rPr>
                        <m:t>⁡(</m:t>
                      </m:r>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e>
                      </m:d>
                      <m:r>
                        <a:rPr lang="en-US" b="0" i="1" smtClean="0">
                          <a:latin typeface="Cambria Math" panose="02040503050406030204" pitchFamily="18" charset="0"/>
                        </a:rPr>
                        <m:t>)</m:t>
                      </m:r>
                      <m:r>
                        <a:rPr lang="en-US" i="1">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r>
                            <a:rPr lang="en-US" b="0" i="1" smtClean="0">
                              <a:latin typeface="Cambria Math" panose="02040503050406030204" pitchFamily="18" charset="0"/>
                            </a:rPr>
                            <m:t> </m:t>
                          </m:r>
                        </m:e>
                      </m:func>
                      <m:sSub>
                        <m:sSubPr>
                          <m:ctrlPr>
                            <a:rPr lang="en-US" i="1">
                              <a:latin typeface="Cambria Math" panose="02040503050406030204" pitchFamily="18" charset="0"/>
                            </a:rPr>
                          </m:ctrlPr>
                        </m:sSubPr>
                        <m:e>
                          <m:r>
                            <a:rPr lang="en-US" i="1">
                              <a:latin typeface="Cambria Math" panose="02040503050406030204" pitchFamily="18" charset="0"/>
                            </a:rPr>
                            <m:t>𝐸</m:t>
                          </m:r>
                        </m:e>
                        <m:sub>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sub>
                      </m:sSub>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𝑧</m:t>
                                  </m:r>
                                </m:e>
                              </m:d>
                            </m:num>
                            <m:den>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den>
                          </m:f>
                        </m:e>
                      </m:d>
                    </m:oMath>
                  </m:oMathPara>
                </a14:m>
                <a:endParaRPr lang="en-US" dirty="0"/>
              </a:p>
              <a:p>
                <a:r>
                  <a:rPr lang="en-US" dirty="0"/>
                  <a:t>Move the log inside the expectation and apply </a:t>
                </a:r>
                <a:r>
                  <a:rPr lang="en-US" b="1" dirty="0">
                    <a:hlinkClick r:id="rId2"/>
                  </a:rPr>
                  <a:t>Jensen’s inequality </a:t>
                </a:r>
                <a:r>
                  <a:rPr lang="en-US" dirty="0"/>
                  <a:t>to find the </a:t>
                </a:r>
                <a:r>
                  <a:rPr lang="en-US" b="1" dirty="0"/>
                  <a:t>ELBO, evidence lower bound </a:t>
                </a:r>
              </a:p>
              <a:p>
                <a:pPr marL="0" indent="0">
                  <a:buNone/>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d>
                            <m:dPr>
                              <m:ctrlPr>
                                <a:rPr lang="en-US" b="0" i="1" smtClean="0">
                                  <a:latin typeface="Cambria Math" panose="02040503050406030204" pitchFamily="18" charset="0"/>
                                </a:rPr>
                              </m:ctrlPr>
                            </m:dPr>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e>
                              </m:d>
                            </m:e>
                          </m:d>
                        </m:e>
                      </m:func>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𝐸</m:t>
                          </m:r>
                        </m:e>
                        <m:sub>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sub>
                      </m:sSub>
                      <m:r>
                        <a:rPr lang="en-US" b="0" i="1" smtClean="0">
                          <a:latin typeface="Cambria Math" panose="02040503050406030204" pitchFamily="18" charset="0"/>
                        </a:rPr>
                        <m:t>𝑙𝑜𝑔</m:t>
                      </m:r>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𝑧</m:t>
                                  </m:r>
                                </m:e>
                              </m:d>
                            </m:num>
                            <m:den>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den>
                          </m:f>
                        </m:e>
                      </m:d>
                      <m:r>
                        <a:rPr lang="en-US" i="1">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𝐸𝐿𝐵𝑂</m:t>
                          </m:r>
                        </m:sub>
                      </m:sSub>
                    </m:oMath>
                  </m:oMathPara>
                </a14:m>
                <a:endParaRPr lang="en-US" dirty="0"/>
              </a:p>
              <a:p>
                <a:r>
                  <a:rPr lang="en-US" dirty="0"/>
                  <a:t>The ELBO allows us to </a:t>
                </a:r>
                <a:r>
                  <a:rPr lang="en-US" b="1" dirty="0"/>
                  <a:t>maximize the log likelihood by minimizing the variational distribution</a:t>
                </a:r>
                <a:r>
                  <a:rPr lang="en-US" dirty="0"/>
                  <a:t>,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oMath>
                </a14:m>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8"/>
                <a:ext cx="10515600" cy="5658847"/>
              </a:xfrm>
              <a:blipFill>
                <a:blip r:embed="rId3"/>
                <a:stretch>
                  <a:fillRect l="-1043" t="-1615" b="-753"/>
                </a:stretch>
              </a:blipFill>
            </p:spPr>
            <p:txBody>
              <a:bodyPr/>
              <a:lstStyle/>
              <a:p>
                <a:r>
                  <a:rPr lang="en-US">
                    <a:noFill/>
                  </a:rPr>
                  <a:t> </a:t>
                </a:r>
              </a:p>
            </p:txBody>
          </p:sp>
        </mc:Fallback>
      </mc:AlternateContent>
    </p:spTree>
    <p:extLst>
      <p:ext uri="{BB962C8B-B14F-4D97-AF65-F5344CB8AC3E}">
        <p14:creationId xmlns:p14="http://schemas.microsoft.com/office/powerpoint/2010/main" val="929134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E89FD-BAE6-0918-BABB-E363F7EC0037}"/>
              </a:ext>
            </a:extLst>
          </p:cNvPr>
          <p:cNvSpPr>
            <a:spLocks noGrp="1"/>
          </p:cNvSpPr>
          <p:nvPr>
            <p:ph type="title"/>
          </p:nvPr>
        </p:nvSpPr>
        <p:spPr>
          <a:xfrm>
            <a:off x="831850" y="1709738"/>
            <a:ext cx="10515600" cy="1953577"/>
          </a:xfrm>
        </p:spPr>
        <p:txBody>
          <a:bodyPr>
            <a:normAutofit/>
          </a:bodyPr>
          <a:lstStyle/>
          <a:p>
            <a:pPr algn="ctr"/>
            <a:r>
              <a:rPr lang="en-US" sz="4400" dirty="0"/>
              <a:t>Denoising Diffusion Probabilistic Model (DDPM)</a:t>
            </a:r>
          </a:p>
        </p:txBody>
      </p:sp>
    </p:spTree>
    <p:extLst>
      <p:ext uri="{BB962C8B-B14F-4D97-AF65-F5344CB8AC3E}">
        <p14:creationId xmlns:p14="http://schemas.microsoft.com/office/powerpoint/2010/main" val="147371940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DDPM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57131"/>
                <a:ext cx="10515600" cy="5619999"/>
              </a:xfrm>
            </p:spPr>
            <p:txBody>
              <a:bodyPr>
                <a:normAutofit/>
              </a:bodyPr>
              <a:lstStyle/>
              <a:p>
                <a:pPr marL="0" indent="0">
                  <a:buNone/>
                </a:pPr>
                <a:r>
                  <a:rPr lang="en-US" dirty="0"/>
                  <a:t>How do we learn the parameters and latent variables?     </a:t>
                </a:r>
              </a:p>
              <a:p>
                <a:r>
                  <a:rPr lang="en-US" dirty="0"/>
                  <a:t>For a diffusion process with small time steps, there are many latent variables, </a:t>
                </a:r>
                <a14:m>
                  <m:oMath xmlns:m="http://schemas.openxmlformats.org/officeDocument/2006/math">
                    <m:d>
                      <m:dPr>
                        <m:begChr m:val="{"/>
                        <m:endChr m:val="}"/>
                        <m:ctrlPr>
                          <a:rPr lang="en-US"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𝑇</m:t>
                            </m:r>
                          </m:sub>
                        </m:sSub>
                      </m:e>
                    </m:d>
                  </m:oMath>
                </a14:m>
                <a:endParaRPr lang="en-US" dirty="0"/>
              </a:p>
              <a:p>
                <a:pPr lvl="1"/>
                <a:r>
                  <a:rPr lang="en-US" dirty="0"/>
                  <a:t>Start with observations,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oMath>
                </a14:m>
                <a:r>
                  <a:rPr lang="en-US" dirty="0"/>
                  <a:t>, an image    </a:t>
                </a:r>
              </a:p>
              <a:p>
                <a:pPr lvl="1"/>
                <a:r>
                  <a:rPr lang="en-US" dirty="0"/>
                  <a:t>Finding the joint distribution of model parameters, </a:t>
                </a:r>
                <a14:m>
                  <m:oMath xmlns:m="http://schemas.openxmlformats.org/officeDocument/2006/math">
                    <m:r>
                      <a:rPr lang="en-US" i="1" smtClean="0">
                        <a:latin typeface="Cambria Math" panose="02040503050406030204" pitchFamily="18" charset="0"/>
                        <a:ea typeface="Cambria Math" panose="02040503050406030204" pitchFamily="18" charset="0"/>
                      </a:rPr>
                      <m:t>𝜃</m:t>
                    </m:r>
                  </m:oMath>
                </a14:m>
                <a:r>
                  <a:rPr lang="en-US" dirty="0"/>
                  <a:t>, and latent variables for the reverse diffusion process is an intractable problem       </a:t>
                </a:r>
              </a:p>
              <a:p>
                <a:pPr marL="457200" lvl="1"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𝑞</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𝑇</m:t>
                          </m:r>
                        </m:sub>
                      </m:sSub>
                      <m:r>
                        <a:rPr lang="en-US" b="0" i="1" smtClean="0">
                          <a:latin typeface="Cambria Math" panose="02040503050406030204" pitchFamily="18" charset="0"/>
                        </a:rPr>
                        <m:t>,</m:t>
                      </m:r>
                      <m:r>
                        <a:rPr lang="en-US" i="1">
                          <a:latin typeface="Cambria Math" panose="02040503050406030204" pitchFamily="18" charset="0"/>
                          <a:ea typeface="Cambria Math" panose="02040503050406030204" pitchFamily="18" charset="0"/>
                        </a:rPr>
                        <m:t>𝜃</m:t>
                      </m:r>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r>
                        <a:rPr lang="en-US" b="0" i="0" smtClean="0">
                          <a:latin typeface="Cambria Math" panose="02040503050406030204" pitchFamily="18" charset="0"/>
                        </a:rPr>
                        <m:t>)</m:t>
                      </m:r>
                    </m:oMath>
                  </m:oMathPara>
                </a14:m>
                <a:endParaRPr lang="en-US" dirty="0"/>
              </a:p>
              <a:p>
                <a:r>
                  <a:rPr lang="en-US" dirty="0"/>
                  <a:t>Must find an approximation   </a:t>
                </a:r>
              </a:p>
              <a:p>
                <a:pPr lvl="1"/>
                <a:r>
                  <a:rPr lang="en-US" b="1" dirty="0"/>
                  <a:t>Monte Carlo sampling </a:t>
                </a:r>
                <a:r>
                  <a:rPr lang="en-US" dirty="0"/>
                  <a:t>has high variance and computationally intensive </a:t>
                </a:r>
              </a:p>
              <a:p>
                <a:pPr lvl="1"/>
                <a:r>
                  <a:rPr lang="en-US" b="1" dirty="0"/>
                  <a:t>Variational methods </a:t>
                </a:r>
                <a:r>
                  <a:rPr lang="en-US" dirty="0"/>
                  <a:t>approximate model parameters and latent variables    </a:t>
                </a:r>
              </a:p>
              <a:p>
                <a:endParaRPr lang="en-US" dirty="0"/>
              </a:p>
              <a:p>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057131"/>
                <a:ext cx="10515600" cy="5619999"/>
              </a:xfrm>
              <a:blipFill>
                <a:blip r:embed="rId2"/>
                <a:stretch>
                  <a:fillRect l="-1159" t="-1735" r="-290"/>
                </a:stretch>
              </a:blipFill>
            </p:spPr>
            <p:txBody>
              <a:bodyPr/>
              <a:lstStyle/>
              <a:p>
                <a:r>
                  <a:rPr lang="en-US">
                    <a:noFill/>
                  </a:rPr>
                  <a:t> </a:t>
                </a:r>
              </a:p>
            </p:txBody>
          </p:sp>
        </mc:Fallback>
      </mc:AlternateContent>
    </p:spTree>
    <p:extLst>
      <p:ext uri="{BB962C8B-B14F-4D97-AF65-F5344CB8AC3E}">
        <p14:creationId xmlns:p14="http://schemas.microsoft.com/office/powerpoint/2010/main" val="3849883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DDPM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57131"/>
                <a:ext cx="10515600" cy="5619999"/>
              </a:xfrm>
            </p:spPr>
            <p:txBody>
              <a:bodyPr>
                <a:normAutofit/>
              </a:bodyPr>
              <a:lstStyle/>
              <a:p>
                <a:pPr marL="0" indent="0">
                  <a:buNone/>
                </a:pPr>
                <a:r>
                  <a:rPr lang="en-US" dirty="0"/>
                  <a:t>How do we learn the parameters and latent variables?     </a:t>
                </a:r>
              </a:p>
              <a:p>
                <a:r>
                  <a:rPr lang="en-US" b="1" dirty="0"/>
                  <a:t>Variational methods </a:t>
                </a:r>
                <a:r>
                  <a:rPr lang="en-US" dirty="0"/>
                  <a:t>approximate model parameters and latent variables    </a:t>
                </a:r>
              </a:p>
              <a:p>
                <a:r>
                  <a:rPr lang="en-US" dirty="0"/>
                  <a:t>Variational methods compute a </a:t>
                </a:r>
                <a:r>
                  <a:rPr lang="en-US" b="1" dirty="0"/>
                  <a:t>lower bound on an expectation       </a:t>
                </a:r>
              </a:p>
              <a:p>
                <a:r>
                  <a:rPr lang="en-US" dirty="0"/>
                  <a:t>For the diffusion model we want to maximize the variational bound, </a:t>
                </a:r>
                <a14:m>
                  <m:oMath xmlns:m="http://schemas.openxmlformats.org/officeDocument/2006/math">
                    <m:r>
                      <a:rPr lang="en-US" b="0" i="1" smtClean="0">
                        <a:latin typeface="Cambria Math" panose="02040503050406030204" pitchFamily="18" charset="0"/>
                      </a:rPr>
                      <m:t>𝐿</m:t>
                    </m:r>
                  </m:oMath>
                </a14:m>
                <a:r>
                  <a:rPr lang="en-US" dirty="0"/>
                  <a:t>, on the log likelihood the probability of the generated image:  </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ea typeface="Cambria Math" panose="02040503050406030204" pitchFamily="18" charset="0"/>
                            </a:rPr>
                          </m:ctrlPr>
                        </m:sSubPr>
                        <m:e>
                          <m:func>
                            <m:funcPr>
                              <m:ctrlPr>
                                <a:rPr lang="en-US" sz="2400" b="0" i="1" smtClean="0">
                                  <a:latin typeface="Cambria Math" panose="02040503050406030204" pitchFamily="18" charset="0"/>
                                  <a:ea typeface="Cambria Math" panose="02040503050406030204" pitchFamily="18" charset="0"/>
                                </a:rPr>
                              </m:ctrlPr>
                            </m:funcPr>
                            <m:fName>
                              <m:limLow>
                                <m:limLowPr>
                                  <m:ctrlPr>
                                    <a:rPr lang="en-US" sz="2400" b="0" i="1" smtClean="0">
                                      <a:latin typeface="Cambria Math" panose="02040503050406030204" pitchFamily="18" charset="0"/>
                                      <a:ea typeface="Cambria Math" panose="02040503050406030204" pitchFamily="18" charset="0"/>
                                    </a:rPr>
                                  </m:ctrlPr>
                                </m:limLowPr>
                                <m:e>
                                  <m:r>
                                    <m:rPr>
                                      <m:sty m:val="p"/>
                                    </m:rPr>
                                    <a:rPr lang="en-US" sz="2400" b="0" i="0" smtClean="0">
                                      <a:latin typeface="Cambria Math" panose="02040503050406030204" pitchFamily="18" charset="0"/>
                                      <a:ea typeface="Cambria Math" panose="02040503050406030204" pitchFamily="18" charset="0"/>
                                    </a:rPr>
                                    <m:t>max</m:t>
                                  </m:r>
                                </m:e>
                                <m:lim>
                                  <m:r>
                                    <a:rPr lang="en-US" sz="2400" i="1">
                                      <a:latin typeface="Cambria Math" panose="02040503050406030204" pitchFamily="18" charset="0"/>
                                      <a:ea typeface="Cambria Math" panose="02040503050406030204" pitchFamily="18" charset="0"/>
                                    </a:rPr>
                                    <m:t>𝜃</m:t>
                                  </m:r>
                                </m:lim>
                              </m:limLow>
                            </m:fName>
                            <m:e>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𝐸</m:t>
                                  </m:r>
                                </m:e>
                                <m:sub>
                                  <m:r>
                                    <a:rPr lang="en-US" sz="2400" i="1">
                                      <a:latin typeface="Cambria Math" panose="02040503050406030204" pitchFamily="18" charset="0"/>
                                    </a:rPr>
                                    <m:t>𝑞</m:t>
                                  </m:r>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0</m:t>
                                          </m:r>
                                        </m:sub>
                                      </m:sSub>
                                    </m:e>
                                  </m:d>
                                </m:sub>
                              </m:sSub>
                            </m:e>
                          </m:func>
                        </m:e>
                        <m:sub>
                          <m:r>
                            <a:rPr lang="en-US" sz="2400" b="0" i="1" smtClean="0">
                              <a:latin typeface="Cambria Math" panose="02040503050406030204" pitchFamily="18" charset="0"/>
                              <a:ea typeface="Cambria Math" panose="02040503050406030204" pitchFamily="18" charset="0"/>
                            </a:rPr>
                            <m:t> </m:t>
                          </m:r>
                        </m:sub>
                      </m:sSub>
                      <m:d>
                        <m:dPr>
                          <m:begChr m:val="["/>
                          <m:endChr m:val="]"/>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𝑙𝑜𝑔</m:t>
                          </m:r>
                          <m:d>
                            <m:dPr>
                              <m:ctrlPr>
                                <a:rPr lang="en-US" sz="2400" b="0" i="1" smtClean="0">
                                  <a:latin typeface="Cambria Math" panose="02040503050406030204" pitchFamily="18" charset="0"/>
                                  <a:ea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i="1">
                                      <a:latin typeface="Cambria Math" panose="02040503050406030204" pitchFamily="18" charset="0"/>
                                      <a:ea typeface="Cambria Math" panose="02040503050406030204" pitchFamily="18" charset="0"/>
                                    </a:rPr>
                                    <m:t>𝜃</m:t>
                                  </m:r>
                                </m:sub>
                              </m:sSub>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0</m:t>
                                      </m:r>
                                    </m:sub>
                                  </m:sSub>
                                </m:e>
                              </m:d>
                            </m:e>
                          </m:d>
                        </m:e>
                      </m:d>
                      <m:r>
                        <a:rPr lang="en-US" sz="2400" i="1">
                          <a:latin typeface="Cambria Math" panose="02040503050406030204" pitchFamily="18" charset="0"/>
                          <a:ea typeface="Cambria Math" panose="02040503050406030204" pitchFamily="18" charset="0"/>
                        </a:rPr>
                        <m:t>≥</m:t>
                      </m:r>
                      <m:func>
                        <m:funcPr>
                          <m:ctrlPr>
                            <a:rPr lang="en-US" sz="2400" i="1">
                              <a:latin typeface="Cambria Math" panose="02040503050406030204" pitchFamily="18" charset="0"/>
                              <a:ea typeface="Cambria Math" panose="02040503050406030204" pitchFamily="18" charset="0"/>
                            </a:rPr>
                          </m:ctrlPr>
                        </m:funcPr>
                        <m:fName>
                          <m:limLow>
                            <m:limLowPr>
                              <m:ctrlPr>
                                <a:rPr lang="en-US" sz="2400" i="1" smtClean="0">
                                  <a:latin typeface="Cambria Math" panose="02040503050406030204" pitchFamily="18" charset="0"/>
                                  <a:ea typeface="Cambria Math" panose="02040503050406030204" pitchFamily="18" charset="0"/>
                                </a:rPr>
                              </m:ctrlPr>
                            </m:limLowPr>
                            <m:e>
                              <m:r>
                                <m:rPr>
                                  <m:sty m:val="p"/>
                                </m:rPr>
                                <a:rPr lang="en-US" sz="2400">
                                  <a:latin typeface="Cambria Math" panose="02040503050406030204" pitchFamily="18" charset="0"/>
                                  <a:ea typeface="Cambria Math" panose="02040503050406030204" pitchFamily="18" charset="0"/>
                                </a:rPr>
                                <m:t>max</m:t>
                              </m:r>
                            </m:e>
                            <m:lim>
                              <m:r>
                                <a:rPr lang="en-US" sz="2400" i="1">
                                  <a:latin typeface="Cambria Math" panose="02040503050406030204" pitchFamily="18" charset="0"/>
                                  <a:ea typeface="Cambria Math" panose="02040503050406030204" pitchFamily="18" charset="0"/>
                                </a:rPr>
                                <m:t>𝜃</m:t>
                              </m:r>
                            </m:lim>
                          </m:limLow>
                        </m:fName>
                        <m:e>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𝐸</m:t>
                              </m:r>
                            </m:e>
                            <m:sub>
                              <m:r>
                                <a:rPr lang="en-US" sz="2400" i="1">
                                  <a:latin typeface="Cambria Math" panose="02040503050406030204" pitchFamily="18" charset="0"/>
                                </a:rPr>
                                <m:t>𝑞</m:t>
                              </m:r>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0</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1</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2</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𝑇</m:t>
                                      </m:r>
                                    </m:sub>
                                  </m:sSub>
                                </m:e>
                              </m:d>
                            </m:sub>
                          </m:sSub>
                        </m:e>
                      </m:func>
                      <m:d>
                        <m:dPr>
                          <m:begChr m:val="["/>
                          <m:endChr m:val="]"/>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𝑙𝑜𝑔</m:t>
                          </m:r>
                          <m:d>
                            <m:dPr>
                              <m:ctrlPr>
                                <a:rPr lang="en-US" sz="2400" b="0" i="1" smtClean="0">
                                  <a:latin typeface="Cambria Math" panose="02040503050406030204" pitchFamily="18" charset="0"/>
                                  <a:ea typeface="Cambria Math" panose="02040503050406030204" pitchFamily="18" charset="0"/>
                                </a:rPr>
                              </m:ctrlPr>
                            </m:dPr>
                            <m:e>
                              <m:f>
                                <m:fPr>
                                  <m:ctrlPr>
                                    <a:rPr lang="en-US" sz="2400" b="0" i="1" smtClean="0">
                                      <a:latin typeface="Cambria Math" panose="02040503050406030204" pitchFamily="18" charset="0"/>
                                      <a:ea typeface="Cambria Math" panose="02040503050406030204" pitchFamily="18" charset="0"/>
                                    </a:rPr>
                                  </m:ctrlPr>
                                </m:fPr>
                                <m:num>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i="1">
                                          <a:latin typeface="Cambria Math" panose="02040503050406030204" pitchFamily="18" charset="0"/>
                                          <a:ea typeface="Cambria Math" panose="02040503050406030204" pitchFamily="18" charset="0"/>
                                        </a:rPr>
                                        <m:t>𝜃</m:t>
                                      </m:r>
                                    </m:sub>
                                  </m:sSub>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0:</m:t>
                                          </m:r>
                                          <m:r>
                                            <a:rPr lang="en-US" sz="2400" i="1">
                                              <a:latin typeface="Cambria Math" panose="02040503050406030204" pitchFamily="18" charset="0"/>
                                            </a:rPr>
                                            <m:t>𝑇</m:t>
                                          </m:r>
                                        </m:sub>
                                      </m:sSub>
                                    </m:e>
                                  </m:d>
                                </m:num>
                                <m:den>
                                  <m:sSub>
                                    <m:sSubPr>
                                      <m:ctrlPr>
                                        <a:rPr lang="en-US" sz="2400" i="1">
                                          <a:latin typeface="Cambria Math" panose="02040503050406030204" pitchFamily="18" charset="0"/>
                                        </a:rPr>
                                      </m:ctrlPr>
                                    </m:sSubPr>
                                    <m:e>
                                      <m:r>
                                        <a:rPr lang="en-US" sz="2400" i="1">
                                          <a:latin typeface="Cambria Math" panose="02040503050406030204" pitchFamily="18" charset="0"/>
                                        </a:rPr>
                                        <m:t>𝑞</m:t>
                                      </m:r>
                                    </m:e>
                                    <m:sub>
                                      <m:r>
                                        <a:rPr lang="en-US" sz="2400" i="1">
                                          <a:latin typeface="Cambria Math" panose="02040503050406030204" pitchFamily="18" charset="0"/>
                                          <a:ea typeface="Cambria Math" panose="02040503050406030204" pitchFamily="18" charset="0"/>
                                        </a:rPr>
                                        <m:t> </m:t>
                                      </m:r>
                                    </m:sub>
                                  </m:sSub>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1:</m:t>
                                          </m:r>
                                          <m:r>
                                            <a:rPr lang="en-US" sz="2400" i="1">
                                              <a:latin typeface="Cambria Math" panose="02040503050406030204" pitchFamily="18" charset="0"/>
                                            </a:rPr>
                                            <m:t>𝑇</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0</m:t>
                                          </m:r>
                                        </m:sub>
                                      </m:sSub>
                                    </m:e>
                                  </m:d>
                                </m:den>
                              </m:f>
                            </m:e>
                          </m:d>
                        </m:e>
                      </m:d>
                      <m:r>
                        <a:rPr lang="en-US" sz="2400" b="0" i="1" smtClean="0">
                          <a:latin typeface="Cambria Math" panose="02040503050406030204" pitchFamily="18" charset="0"/>
                          <a:ea typeface="Cambria Math" panose="02040503050406030204" pitchFamily="18" charset="0"/>
                        </a:rPr>
                        <m:t>≔</m:t>
                      </m:r>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𝐿</m:t>
                          </m:r>
                        </m:e>
                        <m:sub>
                          <m:r>
                            <a:rPr lang="en-US" sz="2400" b="0" i="1" smtClean="0">
                              <a:latin typeface="Cambria Math" panose="02040503050406030204" pitchFamily="18" charset="0"/>
                              <a:ea typeface="Cambria Math" panose="02040503050406030204" pitchFamily="18" charset="0"/>
                            </a:rPr>
                            <m:t>𝐸𝐿𝐵𝑂</m:t>
                          </m:r>
                        </m:sub>
                      </m:sSub>
                    </m:oMath>
                  </m:oMathPara>
                </a14:m>
                <a:endParaRPr lang="en-US" sz="2400" b="0" dirty="0">
                  <a:ea typeface="Cambria Math" panose="02040503050406030204" pitchFamily="18" charset="0"/>
                </a:endParaRP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𝐿</m:t>
                          </m:r>
                        </m:e>
                        <m:sub>
                          <m:r>
                            <a:rPr lang="en-US" i="1">
                              <a:latin typeface="Cambria Math" panose="02040503050406030204" pitchFamily="18" charset="0"/>
                              <a:ea typeface="Cambria Math" panose="02040503050406030204" pitchFamily="18" charset="0"/>
                            </a:rPr>
                            <m:t>𝐸𝐿𝐵𝑂</m:t>
                          </m:r>
                        </m:sub>
                      </m:sSub>
                      <m:r>
                        <a:rPr lang="en-US" b="0" i="1" smtClean="0">
                          <a:latin typeface="Cambria Math" panose="02040503050406030204" pitchFamily="18" charset="0"/>
                        </a:rPr>
                        <m:t>≔</m:t>
                      </m:r>
                      <m:func>
                        <m:funcPr>
                          <m:ctrlPr>
                            <a:rPr lang="en-US" i="1">
                              <a:latin typeface="Cambria Math" panose="02040503050406030204" pitchFamily="18" charset="0"/>
                              <a:ea typeface="Cambria Math" panose="02040503050406030204" pitchFamily="18" charset="0"/>
                            </a:rPr>
                          </m:ctrlPr>
                        </m:funcPr>
                        <m:fName>
                          <m:limLow>
                            <m:limLowPr>
                              <m:ctrlPr>
                                <a:rPr lang="en-US" i="1">
                                  <a:latin typeface="Cambria Math" panose="02040503050406030204" pitchFamily="18" charset="0"/>
                                  <a:ea typeface="Cambria Math" panose="02040503050406030204" pitchFamily="18" charset="0"/>
                                </a:rPr>
                              </m:ctrlPr>
                            </m:limLowPr>
                            <m:e>
                              <m:r>
                                <m:rPr>
                                  <m:sty m:val="p"/>
                                </m:rPr>
                                <a:rPr lang="en-US">
                                  <a:latin typeface="Cambria Math" panose="02040503050406030204" pitchFamily="18" charset="0"/>
                                  <a:ea typeface="Cambria Math" panose="02040503050406030204" pitchFamily="18" charset="0"/>
                                </a:rPr>
                                <m:t>max</m:t>
                              </m:r>
                            </m:e>
                            <m:lim>
                              <m:r>
                                <a:rPr lang="en-US" i="1">
                                  <a:latin typeface="Cambria Math" panose="02040503050406030204" pitchFamily="18" charset="0"/>
                                  <a:ea typeface="Cambria Math" panose="02040503050406030204" pitchFamily="18" charset="0"/>
                                </a:rPr>
                                <m:t>𝜃</m:t>
                              </m:r>
                            </m:lim>
                          </m:limLow>
                        </m:fName>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𝐸</m:t>
                              </m:r>
                            </m:e>
                            <m:sub>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𝑇</m:t>
                                      </m:r>
                                    </m:sub>
                                  </m:sSub>
                                </m:e>
                              </m:d>
                            </m:sub>
                          </m:sSub>
                        </m:e>
                      </m:func>
                      <m:d>
                        <m:dPr>
                          <m:begChr m:val="["/>
                          <m:endChr m:val="]"/>
                          <m:ctrlPr>
                            <a:rPr lang="en-US" b="0" i="1" smtClean="0">
                              <a:latin typeface="Cambria Math" panose="02040503050406030204" pitchFamily="18" charset="0"/>
                            </a:rPr>
                          </m:ctrlPr>
                        </m:dPr>
                        <m:e>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r>
                                            <a:rPr lang="en-US" i="1">
                                              <a:latin typeface="Cambria Math" panose="02040503050406030204" pitchFamily="18" charset="0"/>
                                            </a:rPr>
                                            <m:t>𝑇</m:t>
                                          </m:r>
                                        </m:sub>
                                      </m:sSub>
                                    </m:e>
                                  </m:d>
                                </m:e>
                              </m:d>
                            </m:e>
                          </m:func>
                          <m:r>
                            <a:rPr lang="en-US" b="0" i="1" smtClean="0">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d>
                                <m:dPr>
                                  <m:ctrlPr>
                                    <a:rPr lang="en-US" i="1">
                                      <a:latin typeface="Cambria Math" panose="02040503050406030204" pitchFamily="18" charset="0"/>
                                    </a:rPr>
                                  </m:ctrlPr>
                                </m:dPr>
                                <m:e>
                                  <m:r>
                                    <a:rPr lang="en-US" b="0" i="1" smtClean="0">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1</m:t>
                                          </m:r>
                                          <m:r>
                                            <a:rPr lang="en-US" i="1">
                                              <a:latin typeface="Cambria Math" panose="02040503050406030204" pitchFamily="18" charset="0"/>
                                            </a:rPr>
                                            <m:t>:</m:t>
                                          </m:r>
                                          <m:r>
                                            <a:rPr lang="en-US" i="1">
                                              <a:latin typeface="Cambria Math" panose="02040503050406030204" pitchFamily="18" charset="0"/>
                                            </a:rPr>
                                            <m:t>𝑇</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e>
                                  </m:d>
                                </m:e>
                              </m:d>
                            </m:e>
                          </m:func>
                        </m:e>
                      </m:d>
                    </m:oMath>
                  </m:oMathPara>
                </a14:m>
                <a:endParaRPr lang="en-US" dirty="0"/>
              </a:p>
              <a:p>
                <a:endParaRPr lang="en-US" dirty="0"/>
              </a:p>
              <a:p>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057131"/>
                <a:ext cx="10515600" cy="5619999"/>
              </a:xfrm>
              <a:blipFill>
                <a:blip r:embed="rId2"/>
                <a:stretch>
                  <a:fillRect l="-1159" t="-1735"/>
                </a:stretch>
              </a:blipFill>
            </p:spPr>
            <p:txBody>
              <a:bodyPr/>
              <a:lstStyle/>
              <a:p>
                <a:r>
                  <a:rPr lang="en-US">
                    <a:noFill/>
                  </a:rPr>
                  <a:t> </a:t>
                </a:r>
              </a:p>
            </p:txBody>
          </p:sp>
        </mc:Fallback>
      </mc:AlternateContent>
    </p:spTree>
    <p:extLst>
      <p:ext uri="{BB962C8B-B14F-4D97-AF65-F5344CB8AC3E}">
        <p14:creationId xmlns:p14="http://schemas.microsoft.com/office/powerpoint/2010/main" val="2889743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DDPM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12197"/>
                <a:ext cx="11183310" cy="5619715"/>
              </a:xfrm>
            </p:spPr>
            <p:txBody>
              <a:bodyPr>
                <a:normAutofit fontScale="92500"/>
              </a:bodyPr>
              <a:lstStyle/>
              <a:p>
                <a:pPr marL="0" indent="0">
                  <a:buNone/>
                </a:pPr>
                <a:r>
                  <a:rPr lang="en-US" dirty="0"/>
                  <a:t>Maximize the VLBO by matching the forward and reverse diffusion processes    </a:t>
                </a:r>
              </a:p>
              <a:p>
                <a:r>
                  <a:rPr lang="en-US" dirty="0"/>
                  <a:t>Can maximize the log likelihood of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𝑝</m:t>
                        </m:r>
                      </m:e>
                      <m:sub>
                        <m:r>
                          <a:rPr lang="en-US" b="0" i="1" smtClean="0">
                            <a:latin typeface="Cambria Math" panose="02040503050406030204" pitchFamily="18" charset="0"/>
                            <a:ea typeface="Cambria Math" panose="02040503050406030204" pitchFamily="18" charset="0"/>
                          </a:rPr>
                          <m:t> </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 </m:t>
                            </m:r>
                          </m:sub>
                        </m:sSub>
                      </m:e>
                    </m:d>
                  </m:oMath>
                </a14:m>
                <a:r>
                  <a:rPr lang="en-US" dirty="0"/>
                  <a:t> </a:t>
                </a:r>
              </a:p>
              <a:p>
                <a:pPr marL="0" indent="0">
                  <a:buNone/>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r>
                            <a:rPr lang="en-US" b="0" i="1" smtClean="0">
                              <a:latin typeface="Cambria Math" panose="02040503050406030204" pitchFamily="18" charset="0"/>
                            </a:rPr>
                            <m:t> </m:t>
                          </m:r>
                        </m:e>
                      </m:func>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 </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 </m:t>
                              </m:r>
                            </m:sub>
                          </m:sSub>
                        </m:e>
                      </m:d>
                      <m:r>
                        <a:rPr lang="en-US" b="0" i="1" smtClean="0">
                          <a:latin typeface="Cambria Math" panose="02040503050406030204" pitchFamily="18" charset="0"/>
                        </a:rPr>
                        <m:t>=</m:t>
                      </m:r>
                      <m:r>
                        <a:rPr lang="en-US" b="0" i="1" smtClean="0">
                          <a:latin typeface="Cambria Math" panose="02040503050406030204" pitchFamily="18" charset="0"/>
                        </a:rPr>
                        <m:t>𝑙𝑜𝑔</m:t>
                      </m:r>
                      <m:nary>
                        <m:naryPr>
                          <m:limLoc m:val="undOvr"/>
                          <m:subHide m:val="on"/>
                          <m:supHide m:val="on"/>
                          <m:ctrlPr>
                            <a:rPr lang="en-US" b="0" i="1" smtClean="0">
                              <a:latin typeface="Cambria Math" panose="02040503050406030204" pitchFamily="18" charset="0"/>
                            </a:rPr>
                          </m:ctrlPr>
                        </m:naryPr>
                        <m: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r>
                                    <a:rPr lang="en-US" b="0" i="1" smtClean="0">
                                      <a:latin typeface="Cambria Math" panose="02040503050406030204" pitchFamily="18" charset="0"/>
                                    </a:rPr>
                                    <m:t>𝑇</m:t>
                                  </m:r>
                                </m:sub>
                              </m:sSub>
                              <m:r>
                                <a:rPr lang="en-US" b="0" i="1" smtClean="0">
                                  <a:latin typeface="Cambria Math" panose="02040503050406030204" pitchFamily="18" charset="0"/>
                                </a:rPr>
                                <m:t>)</m:t>
                              </m:r>
                              <m:r>
                                <a:rPr lang="en-US" b="0" i="1" smtClean="0">
                                  <a:latin typeface="Cambria Math" panose="02040503050406030204" pitchFamily="18" charset="0"/>
                                </a:rPr>
                                <m:t>𝑑𝑥</m:t>
                              </m:r>
                            </m:e>
                            <m:sub>
                              <m:r>
                                <a:rPr lang="en-US" b="0" i="1" smtClean="0">
                                  <a:latin typeface="Cambria Math" panose="02040503050406030204" pitchFamily="18" charset="0"/>
                                </a:rPr>
                                <m:t>1:</m:t>
                              </m:r>
                              <m:r>
                                <a:rPr lang="en-US" b="0" i="1" smtClean="0">
                                  <a:latin typeface="Cambria Math" panose="02040503050406030204" pitchFamily="18" charset="0"/>
                                </a:rPr>
                                <m:t>𝑇</m:t>
                              </m:r>
                            </m:sub>
                          </m:sSub>
                        </m:e>
                      </m:nary>
                    </m:oMath>
                  </m:oMathPara>
                </a14:m>
                <a:endParaRPr lang="en-US" dirty="0"/>
              </a:p>
              <a:p>
                <a:r>
                  <a:rPr lang="en-US" dirty="0"/>
                  <a:t>After a great deal of algebra can factor the above into 3 terms to find </a:t>
                </a:r>
                <a:r>
                  <a:rPr lang="en-US" b="1" dirty="0"/>
                  <a:t>ELBO</a:t>
                </a:r>
                <a:r>
                  <a:rPr lang="en-US" dirty="0"/>
                  <a:t>      </a:t>
                </a:r>
              </a:p>
              <a:p>
                <a:pPr marL="0" indent="0">
                  <a:buNone/>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r>
                            <a:rPr lang="en-US" b="0" i="1" smtClean="0">
                              <a:latin typeface="Cambria Math" panose="02040503050406030204" pitchFamily="18" charset="0"/>
                            </a:rPr>
                            <m:t> </m:t>
                          </m:r>
                        </m:e>
                      </m:func>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 </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 </m:t>
                              </m:r>
                            </m:sub>
                          </m:sSub>
                        </m:e>
                      </m:d>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e>
                          </m:d>
                        </m:sub>
                      </m:sSub>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𝑙𝑜𝑔</m:t>
                          </m:r>
                          <m:sSub>
                            <m:sSubPr>
                              <m:ctrlPr>
                                <a:rPr lang="en-US" i="1">
                                  <a:latin typeface="Cambria Math" panose="02040503050406030204" pitchFamily="18" charset="0"/>
                                </a:rPr>
                              </m:ctrlPr>
                            </m:sSubPr>
                            <m:e>
                              <m:r>
                                <a:rPr lang="en-US" b="0" i="1" smtClean="0">
                                  <a:latin typeface="Cambria Math" panose="02040503050406030204" pitchFamily="18" charset="0"/>
                                </a:rPr>
                                <m:t> </m:t>
                              </m:r>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1</m:t>
                                  </m:r>
                                </m:sub>
                              </m:sSub>
                            </m:e>
                          </m:d>
                        </m:e>
                      </m:d>
                    </m:oMath>
                  </m:oMathPara>
                </a14:m>
                <a:endParaRPr lang="en-US" b="0" i="1" dirty="0">
                  <a:latin typeface="Cambria Math" panose="02040503050406030204" pitchFamily="18" charset="0"/>
                </a:endParaRPr>
              </a:p>
              <a:p>
                <a:pPr marL="0" indent="0">
                  <a:buNone/>
                </a:pPr>
                <a:endParaRPr lang="en-US" sz="1000"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𝑇</m:t>
                                  </m:r>
                                  <m:r>
                                    <a:rPr lang="en-US" b="0" i="1" smtClean="0">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e>
                          </m:d>
                        </m:sub>
                      </m:sSub>
                      <m:d>
                        <m:dPr>
                          <m:begChr m:val="["/>
                          <m:endChr m:val="]"/>
                          <m:ctrlPr>
                            <a:rPr lang="en-US" b="0" i="1" smtClean="0">
                              <a:latin typeface="Cambria Math" panose="02040503050406030204" pitchFamily="18" charset="0"/>
                            </a:rPr>
                          </m:ctrlPr>
                        </m:dPr>
                        <m:e>
                          <m:eqArr>
                            <m:eqArrPr>
                              <m:ctrlPr>
                                <a:rPr lang="en-US" b="0" i="1" smtClean="0">
                                  <a:latin typeface="Cambria Math" panose="02040503050406030204" pitchFamily="18" charset="0"/>
                                </a:rPr>
                              </m:ctrlPr>
                            </m:eqArr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𝐾𝐿</m:t>
                                  </m:r>
                                </m:sub>
                              </m:sSub>
                              <m:d>
                                <m:dPr>
                                  <m:ctrlPr>
                                    <a:rPr lang="en-US" b="0" i="1" smtClean="0">
                                      <a:latin typeface="Cambria Math" panose="02040503050406030204" pitchFamily="18" charset="0"/>
                                    </a:rPr>
                                  </m:ctrlPr>
                                </m:dPr>
                                <m:e>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𝑇</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𝑇</m:t>
                                          </m:r>
                                          <m:r>
                                            <a:rPr lang="en-US" b="0" i="1" smtClean="0">
                                              <a:latin typeface="Cambria Math" panose="02040503050406030204" pitchFamily="18" charset="0"/>
                                            </a:rPr>
                                            <m:t>−1</m:t>
                                          </m:r>
                                        </m:sub>
                                      </m:sSub>
                                    </m:e>
                                  </m:d>
                                  <m:r>
                                    <a:rPr lang="en-US" b="0" i="1" smtClean="0">
                                      <a:latin typeface="Cambria Math" panose="02040503050406030204" pitchFamily="18" charset="0"/>
                                    </a:rPr>
                                    <m:t> ||</m:t>
                                  </m:r>
                                  <m:r>
                                    <a:rPr lang="en-US" i="1">
                                      <a:latin typeface="Cambria Math" panose="02040503050406030204" pitchFamily="18" charset="0"/>
                                    </a:rPr>
                                    <m:t>𝑝</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𝑇</m:t>
                                      </m:r>
                                    </m:sub>
                                  </m:sSub>
                                  <m:r>
                                    <a:rPr lang="en-US" i="1">
                                      <a:latin typeface="Cambria Math" panose="02040503050406030204" pitchFamily="18" charset="0"/>
                                    </a:rPr>
                                    <m:t>)</m:t>
                                  </m:r>
                                </m:e>
                              </m:d>
                            </m:e>
                            <m:e>
                              <m:r>
                                <a:rPr lang="en-US" b="0" i="1" smtClean="0">
                                  <a:latin typeface="Cambria Math" panose="02040503050406030204" pitchFamily="18" charset="0"/>
                                </a:rPr>
                                <m:t> </m:t>
                              </m:r>
                            </m:e>
                          </m:eqArr>
                        </m:e>
                      </m:d>
                    </m:oMath>
                  </m:oMathPara>
                </a14:m>
                <a:endParaRPr lang="en-US"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𝑡</m:t>
                          </m:r>
                          <m:r>
                            <a:rPr lang="en-US" b="0" i="1" smtClean="0">
                              <a:latin typeface="Cambria Math" panose="02040503050406030204" pitchFamily="18" charset="0"/>
                            </a:rPr>
                            <m:t>=1</m:t>
                          </m:r>
                        </m:sub>
                        <m:sup>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−1</m:t>
                          </m:r>
                        </m:sup>
                        <m:e>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b="0" i="1" smtClean="0">
                                          <a:latin typeface="Cambria Math" panose="02040503050406030204" pitchFamily="18" charset="0"/>
                                        </a:rPr>
                                        <m:t>+</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e>
                              </m:d>
                            </m:sub>
                          </m:sSub>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𝐷</m:t>
                                  </m:r>
                                </m:e>
                                <m:sub>
                                  <m:r>
                                    <a:rPr lang="en-US" i="1">
                                      <a:latin typeface="Cambria Math" panose="02040503050406030204" pitchFamily="18" charset="0"/>
                                    </a:rPr>
                                    <m:t>𝐾𝐿</m:t>
                                  </m:r>
                                </m:sub>
                              </m:sSub>
                              <m:d>
                                <m:dPr>
                                  <m:ctrlPr>
                                    <a:rPr lang="en-US" i="1">
                                      <a:latin typeface="Cambria Math" panose="02040503050406030204" pitchFamily="18" charset="0"/>
                                    </a:rPr>
                                  </m:ctrlPr>
                                </m:dPr>
                                <m:e>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𝑡</m:t>
                                          </m:r>
                                          <m:r>
                                            <a:rPr lang="en-US" i="1">
                                              <a:latin typeface="Cambria Math" panose="02040503050406030204" pitchFamily="18" charset="0"/>
                                            </a:rPr>
                                            <m:t>−1</m:t>
                                          </m:r>
                                        </m:sub>
                                      </m:sSub>
                                    </m:e>
                                  </m:d>
                                  <m:r>
                                    <a:rPr lang="en-US" b="0" i="1" smtClean="0">
                                      <a:latin typeface="Cambria Math" panose="02040503050406030204" pitchFamily="18" charset="0"/>
                                    </a:rPr>
                                    <m:t> ||</m:t>
                                  </m:r>
                                  <m:sSub>
                                    <m:sSubPr>
                                      <m:ctrlPr>
                                        <a:rPr lang="en-US" i="1">
                                          <a:latin typeface="Cambria Math" panose="02040503050406030204" pitchFamily="18" charset="0"/>
                                        </a:rPr>
                                      </m:ctrlPr>
                                    </m:sSubPr>
                                    <m:e>
                                      <m:r>
                                        <a:rPr lang="en-US" b="0" i="1" smtClean="0">
                                          <a:latin typeface="Cambria Math" panose="02040503050406030204" pitchFamily="18" charset="0"/>
                                        </a:rPr>
                                        <m:t> </m:t>
                                      </m:r>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b="0" i="1" smtClean="0">
                                              <a:latin typeface="Cambria Math" panose="02040503050406030204" pitchFamily="18" charset="0"/>
                                            </a:rPr>
                                            <m:t>+1</m:t>
                                          </m:r>
                                        </m:sub>
                                      </m:sSub>
                                    </m:e>
                                  </m:d>
                                </m:e>
                              </m:d>
                            </m:e>
                          </m:d>
                        </m:e>
                      </m:nary>
                    </m:oMath>
                  </m:oMathPara>
                </a14:m>
                <a:endParaRPr lang="en-US" dirty="0"/>
              </a:p>
              <a:p>
                <a:r>
                  <a:rPr lang="en-US" dirty="0"/>
                  <a:t>This is an intimidating looking formula,…, how can we interpret this? </a:t>
                </a:r>
              </a:p>
              <a:p>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012197"/>
                <a:ext cx="11183310" cy="5619715"/>
              </a:xfrm>
              <a:blipFill>
                <a:blip r:embed="rId2"/>
                <a:stretch>
                  <a:fillRect l="-981" t="-1627"/>
                </a:stretch>
              </a:blipFill>
            </p:spPr>
            <p:txBody>
              <a:bodyPr/>
              <a:lstStyle/>
              <a:p>
                <a:r>
                  <a:rPr lang="en-US">
                    <a:noFill/>
                  </a:rPr>
                  <a:t> </a:t>
                </a:r>
              </a:p>
            </p:txBody>
          </p:sp>
        </mc:Fallback>
      </mc:AlternateContent>
      <p:sp>
        <p:nvSpPr>
          <p:cNvPr id="11" name="Content Placeholder 2">
            <a:extLst>
              <a:ext uri="{FF2B5EF4-FFF2-40B4-BE49-F238E27FC236}">
                <a16:creationId xmlns:a16="http://schemas.microsoft.com/office/drawing/2014/main" id="{AA7F9075-E190-2F28-922B-660B615B183D}"/>
              </a:ext>
            </a:extLst>
          </p:cNvPr>
          <p:cNvSpPr txBox="1">
            <a:spLocks/>
          </p:cNvSpPr>
          <p:nvPr/>
        </p:nvSpPr>
        <p:spPr>
          <a:xfrm>
            <a:off x="1087036" y="3429000"/>
            <a:ext cx="10515600" cy="328880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a:p>
            <a:endParaRPr lang="en-US" dirty="0"/>
          </a:p>
        </p:txBody>
      </p:sp>
    </p:spTree>
    <p:extLst>
      <p:ext uri="{BB962C8B-B14F-4D97-AF65-F5344CB8AC3E}">
        <p14:creationId xmlns:p14="http://schemas.microsoft.com/office/powerpoint/2010/main" val="17790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DDPM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12197"/>
                <a:ext cx="10515600" cy="5562109"/>
              </a:xfrm>
            </p:spPr>
            <p:txBody>
              <a:bodyPr>
                <a:normAutofit/>
              </a:bodyPr>
              <a:lstStyle/>
              <a:p>
                <a:pPr marL="0" indent="0">
                  <a:buNone/>
                </a:pPr>
                <a:r>
                  <a:rPr lang="en-US" dirty="0"/>
                  <a:t>Must match the forward and reverse diffusion processes    </a:t>
                </a:r>
              </a:p>
              <a:p>
                <a:r>
                  <a:rPr lang="en-US" dirty="0"/>
                  <a:t>This is an intimidating looking formula,…, how can we interpret this? </a:t>
                </a:r>
              </a:p>
              <a:p>
                <a:r>
                  <a:rPr lang="en-US" dirty="0"/>
                  <a:t>The </a:t>
                </a:r>
                <a:r>
                  <a:rPr lang="en-US" b="1" dirty="0"/>
                  <a:t>reconstruction term </a:t>
                </a:r>
                <a:r>
                  <a:rPr lang="en-US" dirty="0"/>
                  <a:t>is: </a:t>
                </a:r>
                <a:r>
                  <a:rPr lang="en-US" b="1" dirty="0"/>
                  <a:t>  </a:t>
                </a:r>
                <a:r>
                  <a:rPr lang="en-US" dirty="0"/>
                  <a:t>      </a:t>
                </a:r>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0</m:t>
                              </m:r>
                            </m:sub>
                          </m:sSub>
                          <m:r>
                            <a:rPr lang="en-US" b="0" i="1" smtClean="0">
                              <a:latin typeface="Cambria Math" panose="02040503050406030204" pitchFamily="18" charset="0"/>
                            </a:rPr>
                            <m:t>=</m:t>
                          </m:r>
                          <m:r>
                            <a:rPr lang="en-US" b="0" i="1" smtClean="0">
                              <a:latin typeface="Cambria Math" panose="02040503050406030204" pitchFamily="18" charset="0"/>
                            </a:rPr>
                            <m:t>𝐸</m:t>
                          </m:r>
                        </m:e>
                        <m:sub>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sub>
                              </m:sSub>
                            </m:e>
                          </m:d>
                        </m:sub>
                      </m:sSub>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𝑙𝑜𝑔</m:t>
                          </m:r>
                          <m:sSub>
                            <m:sSubPr>
                              <m:ctrlPr>
                                <a:rPr lang="en-US" i="1">
                                  <a:latin typeface="Cambria Math" panose="02040503050406030204" pitchFamily="18" charset="0"/>
                                </a:rPr>
                              </m:ctrlPr>
                            </m:sSubPr>
                            <m:e>
                              <m:r>
                                <a:rPr lang="en-US" b="0" i="1" smtClean="0">
                                  <a:latin typeface="Cambria Math" panose="02040503050406030204" pitchFamily="18" charset="0"/>
                                </a:rPr>
                                <m:t> </m:t>
                              </m:r>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1</m:t>
                                  </m:r>
                                </m:sub>
                              </m:sSub>
                            </m:e>
                          </m:d>
                        </m:e>
                      </m:d>
                    </m:oMath>
                  </m:oMathPara>
                </a14:m>
                <a:endParaRPr lang="en-US" b="0" dirty="0"/>
              </a:p>
              <a:p>
                <a:r>
                  <a:rPr lang="en-US" dirty="0"/>
                  <a:t>Predicts the log probability of the original data given the first latent step in the diffusion process   </a:t>
                </a:r>
              </a:p>
              <a:p>
                <a:r>
                  <a:rPr lang="en-US" dirty="0"/>
                  <a:t>We want to maximize this quantity  </a:t>
                </a:r>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012197"/>
                <a:ext cx="10515600" cy="5562109"/>
              </a:xfrm>
              <a:blipFill>
                <a:blip r:embed="rId2"/>
                <a:stretch>
                  <a:fillRect l="-1159" t="-1754"/>
                </a:stretch>
              </a:blipFill>
            </p:spPr>
            <p:txBody>
              <a:bodyPr/>
              <a:lstStyle/>
              <a:p>
                <a:r>
                  <a:rPr lang="en-US">
                    <a:noFill/>
                  </a:rPr>
                  <a:t> </a:t>
                </a:r>
              </a:p>
            </p:txBody>
          </p:sp>
        </mc:Fallback>
      </mc:AlternateContent>
      <p:sp>
        <p:nvSpPr>
          <p:cNvPr id="11" name="Content Placeholder 2">
            <a:extLst>
              <a:ext uri="{FF2B5EF4-FFF2-40B4-BE49-F238E27FC236}">
                <a16:creationId xmlns:a16="http://schemas.microsoft.com/office/drawing/2014/main" id="{AA7F9075-E190-2F28-922B-660B615B183D}"/>
              </a:ext>
            </a:extLst>
          </p:cNvPr>
          <p:cNvSpPr txBox="1">
            <a:spLocks/>
          </p:cNvSpPr>
          <p:nvPr/>
        </p:nvSpPr>
        <p:spPr>
          <a:xfrm>
            <a:off x="1087036" y="3429000"/>
            <a:ext cx="10515600" cy="328880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a:p>
            <a:endParaRPr lang="en-US" dirty="0"/>
          </a:p>
        </p:txBody>
      </p:sp>
    </p:spTree>
    <p:extLst>
      <p:ext uri="{BB962C8B-B14F-4D97-AF65-F5344CB8AC3E}">
        <p14:creationId xmlns:p14="http://schemas.microsoft.com/office/powerpoint/2010/main" val="3793360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05182"/>
            <a:ext cx="10515600" cy="872004"/>
          </a:xfrm>
        </p:spPr>
        <p:txBody>
          <a:bodyPr>
            <a:normAutofit/>
          </a:bodyPr>
          <a:lstStyle/>
          <a:p>
            <a:r>
              <a:rPr lang="en-US" sz="4000" dirty="0">
                <a:latin typeface="+mn-lt"/>
              </a:rPr>
              <a:t>Generative Models</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34498" y="1411722"/>
            <a:ext cx="5909331" cy="5171958"/>
          </a:xfrm>
        </p:spPr>
        <p:txBody>
          <a:bodyPr>
            <a:normAutofit/>
          </a:bodyPr>
          <a:lstStyle/>
          <a:p>
            <a:pPr marL="0" indent="0">
              <a:buNone/>
            </a:pPr>
            <a:r>
              <a:rPr lang="en-US" b="1" dirty="0"/>
              <a:t>Generative Models</a:t>
            </a:r>
            <a:r>
              <a:rPr lang="en-US" dirty="0"/>
              <a:t> output new data cases   </a:t>
            </a:r>
          </a:p>
          <a:p>
            <a:r>
              <a:rPr lang="en-US" dirty="0"/>
              <a:t>A </a:t>
            </a:r>
            <a:r>
              <a:rPr lang="en-US" b="1" dirty="0"/>
              <a:t>generator</a:t>
            </a:r>
            <a:r>
              <a:rPr lang="en-US" dirty="0"/>
              <a:t> learns an </a:t>
            </a:r>
            <a:r>
              <a:rPr lang="en-US" b="1" dirty="0"/>
              <a:t>embedding space</a:t>
            </a:r>
            <a:r>
              <a:rPr lang="en-US" dirty="0"/>
              <a:t> from data input </a:t>
            </a:r>
          </a:p>
          <a:p>
            <a:r>
              <a:rPr lang="en-US" dirty="0"/>
              <a:t>Generator produces output data from embedding space from random seed, </a:t>
            </a:r>
            <a:r>
              <a:rPr lang="en-US" b="1" i="1" dirty="0"/>
              <a:t>z</a:t>
            </a:r>
          </a:p>
          <a:p>
            <a:r>
              <a:rPr lang="en-US" dirty="0"/>
              <a:t>A </a:t>
            </a:r>
            <a:r>
              <a:rPr lang="en-US" b="1" dirty="0"/>
              <a:t>critic</a:t>
            </a:r>
            <a:r>
              <a:rPr lang="en-US" dirty="0"/>
              <a:t> or </a:t>
            </a:r>
            <a:r>
              <a:rPr lang="en-US" b="1" dirty="0"/>
              <a:t>discriminative model </a:t>
            </a:r>
            <a:r>
              <a:rPr lang="en-US" dirty="0"/>
              <a:t>evaluates the quality of the output with feedback used to improve learning of embedding space </a:t>
            </a:r>
          </a:p>
        </p:txBody>
      </p:sp>
      <p:sp>
        <p:nvSpPr>
          <p:cNvPr id="4" name="Rectangle 3">
            <a:extLst>
              <a:ext uri="{FF2B5EF4-FFF2-40B4-BE49-F238E27FC236}">
                <a16:creationId xmlns:a16="http://schemas.microsoft.com/office/drawing/2014/main" id="{67A52611-2458-49EF-82BF-309C45957E50}"/>
              </a:ext>
            </a:extLst>
          </p:cNvPr>
          <p:cNvSpPr/>
          <p:nvPr/>
        </p:nvSpPr>
        <p:spPr>
          <a:xfrm>
            <a:off x="7801308" y="2816710"/>
            <a:ext cx="2128935" cy="1546287"/>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dirty="0">
              <a:solidFill>
                <a:schemeClr val="tx1"/>
              </a:solidFill>
            </a:endParaRPr>
          </a:p>
        </p:txBody>
      </p:sp>
      <p:sp>
        <p:nvSpPr>
          <p:cNvPr id="5" name="Rectangle 4">
            <a:extLst>
              <a:ext uri="{FF2B5EF4-FFF2-40B4-BE49-F238E27FC236}">
                <a16:creationId xmlns:a16="http://schemas.microsoft.com/office/drawing/2014/main" id="{07E25C2C-63EB-4E1C-A637-C3F80500CB5D}"/>
              </a:ext>
            </a:extLst>
          </p:cNvPr>
          <p:cNvSpPr/>
          <p:nvPr/>
        </p:nvSpPr>
        <p:spPr>
          <a:xfrm>
            <a:off x="8092631" y="1559949"/>
            <a:ext cx="1546287" cy="724358"/>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Training Data</a:t>
            </a:r>
          </a:p>
        </p:txBody>
      </p:sp>
      <p:cxnSp>
        <p:nvCxnSpPr>
          <p:cNvPr id="6" name="Straight Arrow Connector 5">
            <a:extLst>
              <a:ext uri="{FF2B5EF4-FFF2-40B4-BE49-F238E27FC236}">
                <a16:creationId xmlns:a16="http://schemas.microsoft.com/office/drawing/2014/main" id="{B6310350-9053-4C20-9378-5BA29CED0DAB}"/>
              </a:ext>
            </a:extLst>
          </p:cNvPr>
          <p:cNvCxnSpPr>
            <a:cxnSpLocks/>
            <a:stCxn id="5" idx="2"/>
            <a:endCxn id="4" idx="0"/>
          </p:cNvCxnSpPr>
          <p:nvPr/>
        </p:nvCxnSpPr>
        <p:spPr>
          <a:xfrm>
            <a:off x="8865775" y="2284307"/>
            <a:ext cx="1" cy="53240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1AB2DC0B-A88F-452C-90FB-0709702FC409}"/>
              </a:ext>
            </a:extLst>
          </p:cNvPr>
          <p:cNvSpPr/>
          <p:nvPr/>
        </p:nvSpPr>
        <p:spPr>
          <a:xfrm>
            <a:off x="7969250" y="2963863"/>
            <a:ext cx="1838325" cy="97155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Embedding Space</a:t>
            </a:r>
          </a:p>
        </p:txBody>
      </p:sp>
      <p:sp>
        <p:nvSpPr>
          <p:cNvPr id="9" name="TextBox 8">
            <a:extLst>
              <a:ext uri="{FF2B5EF4-FFF2-40B4-BE49-F238E27FC236}">
                <a16:creationId xmlns:a16="http://schemas.microsoft.com/office/drawing/2014/main" id="{73FCDD78-C9EA-40FD-97AA-9B5E6150ECB2}"/>
              </a:ext>
            </a:extLst>
          </p:cNvPr>
          <p:cNvSpPr txBox="1"/>
          <p:nvPr/>
        </p:nvSpPr>
        <p:spPr>
          <a:xfrm>
            <a:off x="8167370" y="3884292"/>
            <a:ext cx="1520190" cy="461665"/>
          </a:xfrm>
          <a:prstGeom prst="rect">
            <a:avLst/>
          </a:prstGeom>
          <a:noFill/>
        </p:spPr>
        <p:txBody>
          <a:bodyPr wrap="square" rtlCol="0">
            <a:spAutoFit/>
          </a:bodyPr>
          <a:lstStyle/>
          <a:p>
            <a:pPr algn="ctr"/>
            <a:r>
              <a:rPr lang="en-US" sz="2400" dirty="0"/>
              <a:t>Generator</a:t>
            </a:r>
          </a:p>
        </p:txBody>
      </p:sp>
      <p:sp>
        <p:nvSpPr>
          <p:cNvPr id="13" name="Rectangle 12">
            <a:extLst>
              <a:ext uri="{FF2B5EF4-FFF2-40B4-BE49-F238E27FC236}">
                <a16:creationId xmlns:a16="http://schemas.microsoft.com/office/drawing/2014/main" id="{2A55C4BA-ED29-45B3-8819-11E6BC9F2835}"/>
              </a:ext>
            </a:extLst>
          </p:cNvPr>
          <p:cNvSpPr/>
          <p:nvPr/>
        </p:nvSpPr>
        <p:spPr>
          <a:xfrm>
            <a:off x="8092631" y="4895400"/>
            <a:ext cx="1546287" cy="724358"/>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Output</a:t>
            </a:r>
          </a:p>
        </p:txBody>
      </p:sp>
      <p:cxnSp>
        <p:nvCxnSpPr>
          <p:cNvPr id="14" name="Straight Arrow Connector 13">
            <a:extLst>
              <a:ext uri="{FF2B5EF4-FFF2-40B4-BE49-F238E27FC236}">
                <a16:creationId xmlns:a16="http://schemas.microsoft.com/office/drawing/2014/main" id="{33B9633B-A229-429A-B72D-AE02FD6B2BFD}"/>
              </a:ext>
            </a:extLst>
          </p:cNvPr>
          <p:cNvCxnSpPr>
            <a:cxnSpLocks/>
            <a:stCxn id="4" idx="2"/>
            <a:endCxn id="13" idx="0"/>
          </p:cNvCxnSpPr>
          <p:nvPr/>
        </p:nvCxnSpPr>
        <p:spPr>
          <a:xfrm flipH="1">
            <a:off x="8865775" y="4362997"/>
            <a:ext cx="1" cy="53240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156EA06C-08CD-4BF8-8AD1-F6B3913201A1}"/>
              </a:ext>
            </a:extLst>
          </p:cNvPr>
          <p:cNvSpPr/>
          <p:nvPr/>
        </p:nvSpPr>
        <p:spPr>
          <a:xfrm>
            <a:off x="6904783" y="2816710"/>
            <a:ext cx="635571" cy="1546287"/>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i="1" dirty="0">
                <a:solidFill>
                  <a:schemeClr val="tx1"/>
                </a:solidFill>
              </a:rPr>
              <a:t>Z</a:t>
            </a:r>
          </a:p>
        </p:txBody>
      </p:sp>
      <p:cxnSp>
        <p:nvCxnSpPr>
          <p:cNvPr id="19" name="Straight Arrow Connector 18">
            <a:extLst>
              <a:ext uri="{FF2B5EF4-FFF2-40B4-BE49-F238E27FC236}">
                <a16:creationId xmlns:a16="http://schemas.microsoft.com/office/drawing/2014/main" id="{66F6CC4F-CA71-4080-8AB2-FC792412188C}"/>
              </a:ext>
            </a:extLst>
          </p:cNvPr>
          <p:cNvCxnSpPr>
            <a:cxnSpLocks/>
            <a:stCxn id="18" idx="3"/>
            <a:endCxn id="4" idx="1"/>
          </p:cNvCxnSpPr>
          <p:nvPr/>
        </p:nvCxnSpPr>
        <p:spPr>
          <a:xfrm>
            <a:off x="7540354" y="3589854"/>
            <a:ext cx="260954"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F8BA9750-DF13-4F4B-9F6F-606BFAA9ACDE}"/>
              </a:ext>
            </a:extLst>
          </p:cNvPr>
          <p:cNvSpPr/>
          <p:nvPr/>
        </p:nvSpPr>
        <p:spPr>
          <a:xfrm>
            <a:off x="10375820" y="2816710"/>
            <a:ext cx="1546287" cy="1546287"/>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Critic</a:t>
            </a:r>
          </a:p>
        </p:txBody>
      </p:sp>
      <p:cxnSp>
        <p:nvCxnSpPr>
          <p:cNvPr id="25" name="Straight Arrow Connector 24">
            <a:extLst>
              <a:ext uri="{FF2B5EF4-FFF2-40B4-BE49-F238E27FC236}">
                <a16:creationId xmlns:a16="http://schemas.microsoft.com/office/drawing/2014/main" id="{7382814A-D94B-4B82-A8F9-A0C066F7B880}"/>
              </a:ext>
            </a:extLst>
          </p:cNvPr>
          <p:cNvCxnSpPr>
            <a:cxnSpLocks/>
            <a:stCxn id="24" idx="1"/>
            <a:endCxn id="4" idx="3"/>
          </p:cNvCxnSpPr>
          <p:nvPr/>
        </p:nvCxnSpPr>
        <p:spPr>
          <a:xfrm flipH="1">
            <a:off x="9930243" y="3589854"/>
            <a:ext cx="445577"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9356026B-91D5-4114-BA95-A10A995EA79A}"/>
              </a:ext>
            </a:extLst>
          </p:cNvPr>
          <p:cNvCxnSpPr>
            <a:cxnSpLocks/>
            <a:endCxn id="24" idx="2"/>
          </p:cNvCxnSpPr>
          <p:nvPr/>
        </p:nvCxnSpPr>
        <p:spPr>
          <a:xfrm flipV="1">
            <a:off x="11148964" y="4362997"/>
            <a:ext cx="0" cy="89458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AF57D89F-A6B0-4569-871C-82738CF3C7D0}"/>
              </a:ext>
            </a:extLst>
          </p:cNvPr>
          <p:cNvCxnSpPr>
            <a:cxnSpLocks/>
            <a:stCxn id="13" idx="3"/>
          </p:cNvCxnSpPr>
          <p:nvPr/>
        </p:nvCxnSpPr>
        <p:spPr>
          <a:xfrm>
            <a:off x="9638918" y="5257579"/>
            <a:ext cx="1510045" cy="0"/>
          </a:xfrm>
          <a:prstGeom prst="straightConnector1">
            <a:avLst/>
          </a:prstGeom>
          <a:ln w="38100">
            <a:tailEnd type="non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BB2DFAF7-8C38-4A78-BDD8-BAFFE305FDD7}"/>
              </a:ext>
            </a:extLst>
          </p:cNvPr>
          <p:cNvCxnSpPr>
            <a:cxnSpLocks/>
            <a:endCxn id="5" idx="3"/>
          </p:cNvCxnSpPr>
          <p:nvPr/>
        </p:nvCxnSpPr>
        <p:spPr>
          <a:xfrm flipH="1">
            <a:off x="9638918" y="1922128"/>
            <a:ext cx="1510045" cy="0"/>
          </a:xfrm>
          <a:prstGeom prst="straightConnector1">
            <a:avLst/>
          </a:prstGeom>
          <a:ln w="38100">
            <a:tailEnd type="non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7C6B76C0-D271-4FCA-B8F9-D29631BD87C3}"/>
              </a:ext>
            </a:extLst>
          </p:cNvPr>
          <p:cNvCxnSpPr>
            <a:cxnSpLocks/>
            <a:endCxn id="24" idx="0"/>
          </p:cNvCxnSpPr>
          <p:nvPr/>
        </p:nvCxnSpPr>
        <p:spPr>
          <a:xfrm flipH="1">
            <a:off x="11148964" y="1922128"/>
            <a:ext cx="36241" cy="89458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39293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3" end="3"/>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8"/>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8" grpId="0" animBg="1"/>
      <p:bldP spid="9" grpId="0"/>
      <p:bldP spid="13" grpId="0" animBg="1"/>
      <p:bldP spid="18" grpId="0" animBg="1"/>
      <p:bldP spid="24" grpId="0" animBg="1"/>
    </p:bld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DDPM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12197"/>
                <a:ext cx="10515600" cy="5562109"/>
              </a:xfrm>
            </p:spPr>
            <p:txBody>
              <a:bodyPr>
                <a:normAutofit/>
              </a:bodyPr>
              <a:lstStyle/>
              <a:p>
                <a:pPr marL="0" indent="0">
                  <a:buNone/>
                </a:pPr>
                <a:r>
                  <a:rPr lang="en-US" dirty="0"/>
                  <a:t>Must match the forward and reverse diffusion processes    </a:t>
                </a:r>
              </a:p>
              <a:p>
                <a:r>
                  <a:rPr lang="en-US" dirty="0"/>
                  <a:t>This is an intimidating looking formula,…, how can we interpret this? </a:t>
                </a:r>
              </a:p>
              <a:p>
                <a:r>
                  <a:rPr lang="en-US" dirty="0"/>
                  <a:t>The </a:t>
                </a:r>
                <a:r>
                  <a:rPr lang="en-US" b="1" dirty="0"/>
                  <a:t>prior matching term</a:t>
                </a:r>
                <a:r>
                  <a:rPr lang="en-US" dirty="0"/>
                  <a:t> is:      </a:t>
                </a:r>
                <a:endParaRPr lang="en-US" b="0" i="1" dirty="0">
                  <a:latin typeface="Cambria Math" panose="02040503050406030204" pitchFamily="18" charset="0"/>
                </a:endParaRPr>
              </a:p>
              <a:p>
                <a:pPr marL="0" indent="0">
                  <a:buNone/>
                </a:pPr>
                <a:endParaRPr lang="en-US" sz="1000"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i="1">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𝑇</m:t>
                                  </m:r>
                                  <m:r>
                                    <a:rPr lang="en-US" b="0" i="1" smtClean="0">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e>
                          </m:d>
                        </m:sub>
                      </m:sSub>
                      <m:d>
                        <m:dPr>
                          <m:begChr m:val="["/>
                          <m:endChr m:val="]"/>
                          <m:ctrlPr>
                            <a:rPr lang="en-US" b="0" i="1" smtClean="0">
                              <a:latin typeface="Cambria Math" panose="02040503050406030204" pitchFamily="18" charset="0"/>
                            </a:rPr>
                          </m:ctrlPr>
                        </m:dPr>
                        <m:e>
                          <m:eqArr>
                            <m:eqArrPr>
                              <m:ctrlPr>
                                <a:rPr lang="en-US" b="0" i="1" smtClean="0">
                                  <a:latin typeface="Cambria Math" panose="02040503050406030204" pitchFamily="18" charset="0"/>
                                </a:rPr>
                              </m:ctrlPr>
                            </m:eqArr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𝐾𝐿</m:t>
                                  </m:r>
                                </m:sub>
                              </m:sSub>
                              <m:d>
                                <m:dPr>
                                  <m:ctrlPr>
                                    <a:rPr lang="en-US" b="0" i="1" smtClean="0">
                                      <a:latin typeface="Cambria Math" panose="02040503050406030204" pitchFamily="18" charset="0"/>
                                    </a:rPr>
                                  </m:ctrlPr>
                                </m:dPr>
                                <m:e>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𝑇</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𝑇</m:t>
                                          </m:r>
                                          <m:r>
                                            <a:rPr lang="en-US" b="0" i="1" smtClean="0">
                                              <a:latin typeface="Cambria Math" panose="02040503050406030204" pitchFamily="18" charset="0"/>
                                            </a:rPr>
                                            <m:t>−1</m:t>
                                          </m:r>
                                        </m:sub>
                                      </m:sSub>
                                    </m:e>
                                  </m:d>
                                  <m:r>
                                    <a:rPr lang="en-US" b="0" i="1" smtClean="0">
                                      <a:latin typeface="Cambria Math" panose="02040503050406030204" pitchFamily="18" charset="0"/>
                                    </a:rPr>
                                    <m:t> ||</m:t>
                                  </m:r>
                                  <m:r>
                                    <a:rPr lang="en-US" i="1">
                                      <a:latin typeface="Cambria Math" panose="02040503050406030204" pitchFamily="18" charset="0"/>
                                    </a:rPr>
                                    <m:t>𝑝</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𝑇</m:t>
                                      </m:r>
                                    </m:sub>
                                  </m:sSub>
                                  <m:r>
                                    <a:rPr lang="en-US" i="1">
                                      <a:latin typeface="Cambria Math" panose="02040503050406030204" pitchFamily="18" charset="0"/>
                                    </a:rPr>
                                    <m:t>)</m:t>
                                  </m:r>
                                </m:e>
                              </m:d>
                            </m:e>
                            <m:e>
                              <m:r>
                                <a:rPr lang="en-US" b="0" i="1" smtClean="0">
                                  <a:latin typeface="Cambria Math" panose="02040503050406030204" pitchFamily="18" charset="0"/>
                                </a:rPr>
                                <m:t> </m:t>
                              </m:r>
                            </m:e>
                          </m:eqArr>
                        </m:e>
                      </m:d>
                    </m:oMath>
                  </m:oMathPara>
                </a14:m>
                <a:endParaRPr lang="en-US" b="0" i="1" dirty="0">
                  <a:latin typeface="Cambria Math" panose="02040503050406030204" pitchFamily="18" charset="0"/>
                </a:endParaRPr>
              </a:p>
              <a:p>
                <a:r>
                  <a:rPr lang="en-US" dirty="0"/>
                  <a:t>Measures the </a:t>
                </a:r>
                <a:r>
                  <a:rPr lang="en-US" b="1" dirty="0"/>
                  <a:t>KL divergence between the final latent distribution and the Gaussian prior</a:t>
                </a:r>
                <a:r>
                  <a:rPr lang="en-US" dirty="0"/>
                  <a:t>    </a:t>
                </a:r>
              </a:p>
              <a:p>
                <a:r>
                  <a:rPr lang="en-US" dirty="0"/>
                  <a:t>This term converges toward 0 when </a:t>
                </a:r>
                <a14:m>
                  <m:oMath xmlns:m="http://schemas.openxmlformats.org/officeDocument/2006/math">
                    <m:r>
                      <a:rPr lang="en-US" i="1" smtClean="0">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𝑇</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𝑇</m:t>
                            </m:r>
                            <m:r>
                              <a:rPr lang="en-US" b="0" i="1" smtClean="0">
                                <a:latin typeface="Cambria Math" panose="02040503050406030204" pitchFamily="18" charset="0"/>
                              </a:rPr>
                              <m:t>−1</m:t>
                            </m:r>
                          </m:sub>
                        </m:sSub>
                      </m:e>
                    </m:d>
                  </m:oMath>
                </a14:m>
                <a:r>
                  <a:rPr lang="en-US" dirty="0"/>
                  <a:t> is a matching Gaussian to the prior latent distribution</a:t>
                </a:r>
              </a:p>
              <a:p>
                <a:r>
                  <a:rPr lang="en-US" dirty="0"/>
                  <a:t>There are no trainable parameters in this term</a:t>
                </a:r>
              </a:p>
              <a:p>
                <a:r>
                  <a:rPr lang="en-US" dirty="0"/>
                  <a:t>We ignore this term    </a:t>
                </a:r>
                <a:r>
                  <a:rPr lang="en-US" b="1" dirty="0"/>
                  <a:t>   </a:t>
                </a:r>
              </a:p>
              <a:p>
                <a:endParaRPr lang="en-US" dirty="0"/>
              </a:p>
              <a:p>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012197"/>
                <a:ext cx="10515600" cy="5562109"/>
              </a:xfrm>
              <a:blipFill>
                <a:blip r:embed="rId2"/>
                <a:stretch>
                  <a:fillRect l="-1159" t="-1754"/>
                </a:stretch>
              </a:blipFill>
            </p:spPr>
            <p:txBody>
              <a:bodyPr/>
              <a:lstStyle/>
              <a:p>
                <a:r>
                  <a:rPr lang="en-US">
                    <a:noFill/>
                  </a:rPr>
                  <a:t> </a:t>
                </a:r>
              </a:p>
            </p:txBody>
          </p:sp>
        </mc:Fallback>
      </mc:AlternateContent>
      <p:sp>
        <p:nvSpPr>
          <p:cNvPr id="11" name="Content Placeholder 2">
            <a:extLst>
              <a:ext uri="{FF2B5EF4-FFF2-40B4-BE49-F238E27FC236}">
                <a16:creationId xmlns:a16="http://schemas.microsoft.com/office/drawing/2014/main" id="{AA7F9075-E190-2F28-922B-660B615B183D}"/>
              </a:ext>
            </a:extLst>
          </p:cNvPr>
          <p:cNvSpPr txBox="1">
            <a:spLocks/>
          </p:cNvSpPr>
          <p:nvPr/>
        </p:nvSpPr>
        <p:spPr>
          <a:xfrm>
            <a:off x="1087036" y="3429000"/>
            <a:ext cx="10515600" cy="328880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a:p>
            <a:endParaRPr lang="en-US" dirty="0"/>
          </a:p>
        </p:txBody>
      </p:sp>
    </p:spTree>
    <p:extLst>
      <p:ext uri="{BB962C8B-B14F-4D97-AF65-F5344CB8AC3E}">
        <p14:creationId xmlns:p14="http://schemas.microsoft.com/office/powerpoint/2010/main" val="3069442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DDPM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12197"/>
                <a:ext cx="10515600" cy="5562109"/>
              </a:xfrm>
            </p:spPr>
            <p:txBody>
              <a:bodyPr>
                <a:normAutofit/>
              </a:bodyPr>
              <a:lstStyle/>
              <a:p>
                <a:pPr marL="0" indent="0">
                  <a:buNone/>
                </a:pPr>
                <a:r>
                  <a:rPr lang="en-US" dirty="0"/>
                  <a:t>Must match the forward and reverse diffusion processes    </a:t>
                </a:r>
              </a:p>
              <a:p>
                <a:r>
                  <a:rPr lang="en-US" dirty="0"/>
                  <a:t>This is an intimidating looking formula,…, how can we interpret this? </a:t>
                </a:r>
              </a:p>
              <a:p>
                <a:r>
                  <a:rPr lang="en-US" dirty="0"/>
                  <a:t>The </a:t>
                </a:r>
                <a:r>
                  <a:rPr lang="en-US" b="1" dirty="0"/>
                  <a:t>consistency term </a:t>
                </a:r>
                <a:r>
                  <a:rPr lang="en-US" dirty="0"/>
                  <a:t>is:</a:t>
                </a:r>
              </a:p>
              <a:p>
                <a:pPr marL="0" indent="0">
                  <a:buNone/>
                </a:pPr>
                <a:endParaRPr lang="en-US" sz="900"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b="0" i="1" smtClean="0">
                              <a:latin typeface="Cambria Math" panose="02040503050406030204" pitchFamily="18" charset="0"/>
                            </a:rPr>
                            <m:t>𝑡</m:t>
                          </m:r>
                        </m:sub>
                      </m:sSub>
                      <m:r>
                        <a:rPr lang="en-US" i="1">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𝑡</m:t>
                          </m:r>
                          <m:r>
                            <a:rPr lang="en-US" b="0" i="1" smtClean="0">
                              <a:latin typeface="Cambria Math" panose="02040503050406030204" pitchFamily="18" charset="0"/>
                            </a:rPr>
                            <m:t>=1</m:t>
                          </m:r>
                        </m:sub>
                        <m:sup>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−1</m:t>
                          </m:r>
                        </m:sup>
                        <m:e>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b="0" i="1" smtClean="0">
                                          <a:latin typeface="Cambria Math" panose="02040503050406030204" pitchFamily="18" charset="0"/>
                                        </a:rPr>
                                        <m:t>+</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e>
                              </m:d>
                            </m:sub>
                          </m:sSub>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𝐷</m:t>
                                  </m:r>
                                </m:e>
                                <m:sub>
                                  <m:r>
                                    <a:rPr lang="en-US" i="1">
                                      <a:latin typeface="Cambria Math" panose="02040503050406030204" pitchFamily="18" charset="0"/>
                                    </a:rPr>
                                    <m:t>𝐾𝐿</m:t>
                                  </m:r>
                                </m:sub>
                              </m:sSub>
                              <m:d>
                                <m:dPr>
                                  <m:ctrlPr>
                                    <a:rPr lang="en-US" i="1">
                                      <a:latin typeface="Cambria Math" panose="02040503050406030204" pitchFamily="18" charset="0"/>
                                    </a:rPr>
                                  </m:ctrlPr>
                                </m:dPr>
                                <m:e>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𝑡</m:t>
                                          </m:r>
                                          <m:r>
                                            <a:rPr lang="en-US" i="1">
                                              <a:latin typeface="Cambria Math" panose="02040503050406030204" pitchFamily="18" charset="0"/>
                                            </a:rPr>
                                            <m:t>−1</m:t>
                                          </m:r>
                                        </m:sub>
                                      </m:sSub>
                                    </m:e>
                                  </m:d>
                                  <m:r>
                                    <a:rPr lang="en-US" b="0" i="1" smtClean="0">
                                      <a:latin typeface="Cambria Math" panose="02040503050406030204" pitchFamily="18" charset="0"/>
                                    </a:rPr>
                                    <m:t> ||</m:t>
                                  </m:r>
                                  <m:sSub>
                                    <m:sSubPr>
                                      <m:ctrlPr>
                                        <a:rPr lang="en-US" i="1">
                                          <a:latin typeface="Cambria Math" panose="02040503050406030204" pitchFamily="18" charset="0"/>
                                        </a:rPr>
                                      </m:ctrlPr>
                                    </m:sSubPr>
                                    <m:e>
                                      <m:r>
                                        <a:rPr lang="en-US" b="0" i="1" smtClean="0">
                                          <a:latin typeface="Cambria Math" panose="02040503050406030204" pitchFamily="18" charset="0"/>
                                        </a:rPr>
                                        <m:t> </m:t>
                                      </m:r>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b="0" i="1" smtClean="0">
                                              <a:latin typeface="Cambria Math" panose="02040503050406030204" pitchFamily="18" charset="0"/>
                                            </a:rPr>
                                            <m:t>+1</m:t>
                                          </m:r>
                                        </m:sub>
                                      </m:sSub>
                                    </m:e>
                                  </m:d>
                                </m:e>
                              </m:d>
                            </m:e>
                          </m:d>
                        </m:e>
                      </m:nary>
                    </m:oMath>
                  </m:oMathPara>
                </a14:m>
                <a:endParaRPr lang="en-US" dirty="0"/>
              </a:p>
              <a:p>
                <a:r>
                  <a:rPr lang="en-US" dirty="0"/>
                  <a:t>The </a:t>
                </a:r>
                <a:r>
                  <a:rPr lang="en-US" b="1" dirty="0"/>
                  <a:t>KL divergence between the forward and reverse diffusion process  </a:t>
                </a:r>
              </a:p>
              <a:p>
                <a:r>
                  <a:rPr lang="en-US" dirty="0"/>
                  <a:t>Minimize this term by matching the forward and reverse diffusion processes for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oMath>
                </a14:m>
                <a:r>
                  <a:rPr lang="en-US" dirty="0"/>
                  <a:t> match at each time step, </a:t>
                </a:r>
                <a14:m>
                  <m:oMath xmlns:m="http://schemas.openxmlformats.org/officeDocument/2006/math">
                    <m:r>
                      <a:rPr lang="en-US" b="0" i="1" smtClean="0">
                        <a:latin typeface="Cambria Math" panose="02040503050406030204" pitchFamily="18" charset="0"/>
                      </a:rPr>
                      <m:t>𝑡</m:t>
                    </m:r>
                  </m:oMath>
                </a14:m>
                <a:endParaRPr lang="en-US" dirty="0"/>
              </a:p>
              <a:p>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012197"/>
                <a:ext cx="10515600" cy="5562109"/>
              </a:xfrm>
              <a:blipFill>
                <a:blip r:embed="rId2"/>
                <a:stretch>
                  <a:fillRect l="-1159" t="-1754"/>
                </a:stretch>
              </a:blipFill>
            </p:spPr>
            <p:txBody>
              <a:bodyPr/>
              <a:lstStyle/>
              <a:p>
                <a:r>
                  <a:rPr lang="en-US">
                    <a:noFill/>
                  </a:rPr>
                  <a:t> </a:t>
                </a:r>
              </a:p>
            </p:txBody>
          </p:sp>
        </mc:Fallback>
      </mc:AlternateContent>
    </p:spTree>
    <p:extLst>
      <p:ext uri="{BB962C8B-B14F-4D97-AF65-F5344CB8AC3E}">
        <p14:creationId xmlns:p14="http://schemas.microsoft.com/office/powerpoint/2010/main" val="3593561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DDPM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57131"/>
                <a:ext cx="10515600" cy="5619999"/>
              </a:xfrm>
            </p:spPr>
            <p:txBody>
              <a:bodyPr>
                <a:normAutofit/>
              </a:bodyPr>
              <a:lstStyle/>
              <a:p>
                <a:pPr marL="0" indent="0">
                  <a:buNone/>
                </a:pPr>
                <a:r>
                  <a:rPr lang="en-US" dirty="0"/>
                  <a:t>There are several ways we can match</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 </m:t>
                        </m:r>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b="0" i="1" smtClean="0">
                                <a:latin typeface="Cambria Math" panose="02040503050406030204" pitchFamily="18" charset="0"/>
                              </a:rPr>
                              <m:t>+1</m:t>
                            </m:r>
                          </m:sub>
                        </m:sSub>
                      </m:e>
                    </m:d>
                  </m:oMath>
                </a14:m>
                <a:r>
                  <a:rPr lang="en-US" dirty="0"/>
                  <a:t> to </a:t>
                </a:r>
                <a14:m>
                  <m:oMath xmlns:m="http://schemas.openxmlformats.org/officeDocument/2006/math">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e>
                    </m:d>
                  </m:oMath>
                </a14:m>
                <a:r>
                  <a:rPr lang="en-US" dirty="0"/>
                  <a:t>     </a:t>
                </a:r>
              </a:p>
              <a:p>
                <a:r>
                  <a:rPr lang="en-US" dirty="0"/>
                  <a:t>Match the means of the learned distribution,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𝜇</m:t>
                        </m:r>
                      </m:e>
                      <m:sub>
                        <m:r>
                          <a:rPr lang="en-US" b="0" i="1" smtClean="0">
                            <a:latin typeface="Cambria Math" panose="02040503050406030204" pitchFamily="18" charset="0"/>
                            <a:ea typeface="Cambria Math" panose="02040503050406030204" pitchFamily="18" charset="0"/>
                          </a:rPr>
                          <m:t>𝜃</m:t>
                        </m:r>
                      </m:sub>
                    </m:sSub>
                  </m:oMath>
                </a14:m>
                <a:r>
                  <a:rPr lang="en-US" dirty="0"/>
                  <a:t>, to the forward process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ea typeface="Cambria Math" panose="02040503050406030204" pitchFamily="18" charset="0"/>
                          </a:rPr>
                          <m:t>𝑞</m:t>
                        </m:r>
                      </m:sub>
                    </m:sSub>
                  </m:oMath>
                </a14:m>
                <a:r>
                  <a:rPr lang="en-US" dirty="0"/>
                  <a:t>       </a:t>
                </a:r>
              </a:p>
              <a:p>
                <a:r>
                  <a:rPr lang="en-US" dirty="0"/>
                  <a:t>Match the </a:t>
                </a:r>
                <a:r>
                  <a:rPr lang="en-US" b="1" dirty="0"/>
                  <a:t>learned noise term</a:t>
                </a:r>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𝜖</m:t>
                        </m:r>
                      </m:e>
                      <m:sub>
                        <m:r>
                          <a:rPr lang="en-US" i="1" smtClean="0">
                            <a:latin typeface="Cambria Math" panose="02040503050406030204" pitchFamily="18" charset="0"/>
                            <a:ea typeface="Cambria Math" panose="02040503050406030204" pitchFamily="18" charset="0"/>
                          </a:rPr>
                          <m:t>𝜃</m:t>
                        </m:r>
                      </m:sub>
                    </m:sSub>
                  </m:oMath>
                </a14:m>
                <a:r>
                  <a:rPr lang="en-US" dirty="0"/>
                  <a:t>, to the forward noise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𝜖</m:t>
                        </m:r>
                      </m:e>
                      <m:sub>
                        <m:r>
                          <a:rPr lang="en-US" i="1">
                            <a:latin typeface="Cambria Math" panose="02040503050406030204" pitchFamily="18" charset="0"/>
                          </a:rPr>
                          <m:t>𝑡</m:t>
                        </m:r>
                      </m:sub>
                    </m:sSub>
                  </m:oMath>
                </a14:m>
                <a:endParaRPr lang="en-US" dirty="0"/>
              </a:p>
              <a:p>
                <a:r>
                  <a:rPr lang="en-US" b="1" dirty="0"/>
                  <a:t>Match the score of the forward process</a:t>
                </a:r>
                <a:r>
                  <a:rPr lang="en-US" dirty="0"/>
                  <a:t>    </a:t>
                </a:r>
              </a:p>
              <a:p>
                <a:pPr lvl="1"/>
                <a:r>
                  <a:rPr lang="en-US" dirty="0"/>
                  <a:t>Find solution of stochastic differential equation       </a:t>
                </a:r>
              </a:p>
              <a:p>
                <a:pPr marL="457200" lvl="1"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𝛿</m:t>
                          </m:r>
                        </m:num>
                        <m:den>
                          <m:r>
                            <a:rPr lang="en-US" b="0" i="1" smtClean="0">
                              <a:latin typeface="Cambria Math" panose="02040503050406030204" pitchFamily="18" charset="0"/>
                            </a:rPr>
                            <m:t>2</m:t>
                          </m:r>
                        </m:den>
                      </m:f>
                      <m:sSub>
                        <m:sSubPr>
                          <m:ctrlPr>
                            <a:rPr lang="en-US" i="1">
                              <a:latin typeface="Cambria Math" panose="02040503050406030204" pitchFamily="18" charset="0"/>
                              <a:cs typeface="Segoe UI" panose="020B0502040204020203" pitchFamily="34" charset="0"/>
                            </a:rPr>
                          </m:ctrlPr>
                        </m:sSubPr>
                        <m:e>
                          <m:r>
                            <m:rPr>
                              <m:sty m:val="p"/>
                            </m:rPr>
                            <a:rPr lang="en-US" i="1">
                              <a:latin typeface="Cambria Math" panose="02040503050406030204" pitchFamily="18" charset="0"/>
                              <a:ea typeface="Cambria Math" panose="02040503050406030204" pitchFamily="18" charset="0"/>
                              <a:cs typeface="Segoe UI" panose="020B0502040204020203" pitchFamily="34" charset="0"/>
                            </a:rPr>
                            <m:t>∇</m:t>
                          </m:r>
                        </m:e>
                        <m:sub>
                          <m:sSub>
                            <m:sSubPr>
                              <m:ctrlPr>
                                <a:rPr lang="en-US" i="1">
                                  <a:latin typeface="Cambria Math" panose="02040503050406030204" pitchFamily="18" charset="0"/>
                                  <a:cs typeface="Segoe UI" panose="020B0502040204020203" pitchFamily="34" charset="0"/>
                                </a:rPr>
                              </m:ctrlPr>
                            </m:sSubPr>
                            <m:e>
                              <m:r>
                                <a:rPr lang="en-US" i="1">
                                  <a:latin typeface="Cambria Math" panose="02040503050406030204" pitchFamily="18" charset="0"/>
                                  <a:cs typeface="Segoe UI" panose="020B0502040204020203" pitchFamily="34" charset="0"/>
                                </a:rPr>
                                <m:t>𝑥</m:t>
                              </m:r>
                            </m:e>
                            <m:sub>
                              <m:r>
                                <a:rPr lang="en-US" i="1">
                                  <a:latin typeface="Cambria Math" panose="02040503050406030204" pitchFamily="18" charset="0"/>
                                  <a:cs typeface="Segoe UI" panose="020B0502040204020203" pitchFamily="34" charset="0"/>
                                </a:rPr>
                                <m:t>𝑡</m:t>
                              </m:r>
                            </m:sub>
                          </m:sSub>
                        </m:sub>
                      </m:sSub>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sSub>
                            <m:sSubPr>
                              <m:ctrlPr>
                                <a:rPr lang="en-US" i="1">
                                  <a:latin typeface="Cambria Math" panose="02040503050406030204" pitchFamily="18" charset="0"/>
                                </a:rPr>
                              </m:ctrlPr>
                            </m:sSubPr>
                            <m:e>
                              <m:r>
                                <a:rPr lang="en-US" i="1">
                                  <a:latin typeface="Cambria Math" panose="02040503050406030204" pitchFamily="18" charset="0"/>
                                </a:rPr>
                                <m:t> </m:t>
                              </m:r>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b="0" i="1" smtClean="0">
                                      <a:latin typeface="Cambria Math" panose="02040503050406030204" pitchFamily="18" charset="0"/>
                                    </a:rPr>
                                    <m:t>−1</m:t>
                                  </m:r>
                                </m:sub>
                              </m:sSub>
                            </m:e>
                          </m:d>
                        </m:e>
                      </m:func>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r>
                            <a:rPr lang="en-US" b="0" i="1" smtClean="0">
                              <a:latin typeface="Cambria Math" panose="02040503050406030204" pitchFamily="18" charset="0"/>
                              <a:ea typeface="Cambria Math" panose="02040503050406030204" pitchFamily="18" charset="0"/>
                            </a:rPr>
                            <m:t>𝛿</m:t>
                          </m:r>
                        </m:e>
                      </m:rad>
                      <m:r>
                        <a:rPr lang="en-US" i="1">
                          <a:latin typeface="Cambria Math" panose="02040503050406030204" pitchFamily="18" charset="0"/>
                          <a:ea typeface="Cambria Math" panose="02040503050406030204" pitchFamily="18" charset="0"/>
                        </a:rPr>
                        <m:t>𝜀</m:t>
                      </m:r>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𝑤h𝑒𝑟𝑒</m:t>
                      </m:r>
                      <m:r>
                        <a:rPr lang="en-US" b="0" i="1" smtClean="0">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𝜀</m:t>
                      </m:r>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𝑁</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0,</m:t>
                          </m:r>
                          <m:r>
                            <a:rPr lang="en-US" b="0" i="1" smtClean="0">
                              <a:latin typeface="Cambria Math" panose="02040503050406030204" pitchFamily="18" charset="0"/>
                              <a:ea typeface="Cambria Math" panose="02040503050406030204" pitchFamily="18" charset="0"/>
                            </a:rPr>
                            <m:t>𝐼</m:t>
                          </m:r>
                        </m:e>
                      </m:d>
                    </m:oMath>
                  </m:oMathPara>
                </a14:m>
                <a:endParaRPr lang="en-US" dirty="0"/>
              </a:p>
              <a:p>
                <a:pPr lvl="1"/>
                <a:r>
                  <a:rPr lang="en-US" dirty="0"/>
                  <a:t>For further details see tutorial in </a:t>
                </a:r>
                <a:r>
                  <a:rPr lang="en-US" dirty="0">
                    <a:hlinkClick r:id="rId2"/>
                  </a:rPr>
                  <a:t>Yang Song’s blog</a:t>
                </a:r>
                <a:endParaRPr lang="en-US" dirty="0"/>
              </a:p>
              <a:p>
                <a:endParaRPr lang="en-US" dirty="0"/>
              </a:p>
              <a:p>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057131"/>
                <a:ext cx="10515600" cy="5619999"/>
              </a:xfrm>
              <a:blipFill>
                <a:blip r:embed="rId3"/>
                <a:stretch>
                  <a:fillRect l="-1159" t="-1735"/>
                </a:stretch>
              </a:blipFill>
            </p:spPr>
            <p:txBody>
              <a:bodyPr/>
              <a:lstStyle/>
              <a:p>
                <a:r>
                  <a:rPr lang="en-US">
                    <a:noFill/>
                  </a:rPr>
                  <a:t> </a:t>
                </a:r>
              </a:p>
            </p:txBody>
          </p:sp>
        </mc:Fallback>
      </mc:AlternateContent>
    </p:spTree>
    <p:extLst>
      <p:ext uri="{BB962C8B-B14F-4D97-AF65-F5344CB8AC3E}">
        <p14:creationId xmlns:p14="http://schemas.microsoft.com/office/powerpoint/2010/main" val="724696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DDPM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12197"/>
                <a:ext cx="10515600" cy="5705610"/>
              </a:xfrm>
            </p:spPr>
            <p:txBody>
              <a:bodyPr>
                <a:normAutofit/>
              </a:bodyPr>
              <a:lstStyle/>
              <a:p>
                <a:pPr marL="0" indent="0">
                  <a:buNone/>
                </a:pPr>
                <a:r>
                  <a:rPr lang="en-US" dirty="0"/>
                  <a:t>For a Gaussian distribution we can parameterize the training loss </a:t>
                </a:r>
              </a:p>
              <a:p>
                <a:pPr marL="0" indent="0">
                  <a:buNone/>
                </a:pPr>
                <a:endParaRPr lang="en-US" sz="1200" dirty="0"/>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𝐸</m:t>
                          </m:r>
                        </m:e>
                        <m:sub>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𝜀</m:t>
                          </m:r>
                        </m:sub>
                      </m:sSub>
                      <m:d>
                        <m:dPr>
                          <m:begChr m:val="["/>
                          <m:endChr m:val="]"/>
                          <m:ctrlPr>
                            <a:rPr lang="en-US" i="1" smtClean="0">
                              <a:latin typeface="Cambria Math" panose="02040503050406030204" pitchFamily="18" charset="0"/>
                            </a:rPr>
                          </m:ctrlPr>
                        </m:dPr>
                        <m:e>
                          <m:f>
                            <m:fPr>
                              <m:ctrlPr>
                                <a:rPr lang="en-US" i="1" smtClean="0">
                                  <a:latin typeface="Cambria Math" panose="02040503050406030204" pitchFamily="18" charset="0"/>
                                </a:rPr>
                              </m:ctrlPr>
                            </m:fPr>
                            <m:num>
                              <m:sSup>
                                <m:sSupPr>
                                  <m:ctrlPr>
                                    <a:rPr lang="en-US" i="1" smtClean="0">
                                      <a:latin typeface="Cambria Math" panose="02040503050406030204" pitchFamily="18" charset="0"/>
                                    </a:rPr>
                                  </m:ctrlPr>
                                </m:sSupPr>
                                <m:e>
                                  <m:d>
                                    <m:dPr>
                                      <m:ctrlPr>
                                        <a:rPr lang="en-US" i="1" smtClean="0">
                                          <a:latin typeface="Cambria Math" panose="02040503050406030204" pitchFamily="18" charset="0"/>
                                        </a:rPr>
                                      </m:ctrlPr>
                                    </m:dPr>
                                    <m:e>
                                      <m:r>
                                        <a:rPr lang="en-US" b="0" i="1" smtClean="0">
                                          <a:latin typeface="Cambria Math" panose="02040503050406030204" pitchFamily="18" charset="0"/>
                                        </a:rPr>
                                        <m:t>1−</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rPr>
                                            <m:t>𝑡</m:t>
                                          </m:r>
                                        </m:sub>
                                      </m:sSub>
                                    </m:e>
                                  </m:d>
                                </m:e>
                                <m:sup>
                                  <m:r>
                                    <a:rPr lang="en-US" b="0" i="1" smtClean="0">
                                      <a:latin typeface="Cambria Math" panose="02040503050406030204" pitchFamily="18" charset="0"/>
                                    </a:rPr>
                                    <m:t>2</m:t>
                                  </m:r>
                                </m:sup>
                              </m:sSup>
                            </m:num>
                            <m:den>
                              <m:r>
                                <a:rPr lang="en-US" b="0" i="1" smtClean="0">
                                  <a:latin typeface="Cambria Math" panose="02040503050406030204" pitchFamily="18" charset="0"/>
                                </a:rPr>
                                <m:t>2</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𝑡</m:t>
                                  </m:r>
                                </m:sub>
                              </m:sSub>
                              <m:d>
                                <m:dPr>
                                  <m:ctrlPr>
                                    <a:rPr lang="en-US" i="1">
                                      <a:latin typeface="Cambria Math" panose="02040503050406030204" pitchFamily="18" charset="0"/>
                                    </a:rPr>
                                  </m:ctrlPr>
                                </m:dPr>
                                <m:e>
                                  <m:r>
                                    <a:rPr lang="en-US" i="1">
                                      <a:latin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𝑡</m:t>
                                      </m:r>
                                    </m:sub>
                                  </m:sSub>
                                </m:e>
                              </m:d>
                              <m:sSubSup>
                                <m:sSubSupPr>
                                  <m:ctrlPr>
                                    <a:rPr lang="en-US" i="1" smtClean="0">
                                      <a:latin typeface="Cambria Math" panose="02040503050406030204" pitchFamily="18" charset="0"/>
                                    </a:rPr>
                                  </m:ctrlPr>
                                </m:sSubSupPr>
                                <m:e>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m:rPr>
                                              <m:sty m:val="p"/>
                                            </m:rPr>
                                            <a:rPr lang="el-GR" i="1">
                                              <a:latin typeface="Cambria Math" panose="02040503050406030204" pitchFamily="18" charset="0"/>
                                              <a:ea typeface="Cambria Math" panose="02040503050406030204" pitchFamily="18" charset="0"/>
                                            </a:rPr>
                                            <m:t>Σ</m:t>
                                          </m:r>
                                        </m:e>
                                        <m:sub>
                                          <m:r>
                                            <a:rPr lang="el-GR" i="1" smtClean="0">
                                              <a:latin typeface="Cambria Math" panose="02040503050406030204" pitchFamily="18" charset="0"/>
                                              <a:ea typeface="Cambria Math" panose="02040503050406030204" pitchFamily="18" charset="0"/>
                                            </a:rPr>
                                            <m:t>𝜃</m:t>
                                          </m:r>
                                        </m:sub>
                                      </m:sSub>
                                    </m:e>
                                  </m:d>
                                </m:e>
                                <m:sub>
                                  <m:r>
                                    <a:rPr lang="en-US" b="0" i="1" smtClean="0">
                                      <a:latin typeface="Cambria Math" panose="02040503050406030204" pitchFamily="18" charset="0"/>
                                    </a:rPr>
                                    <m:t>2</m:t>
                                  </m:r>
                                </m:sub>
                                <m:sup>
                                  <m:r>
                                    <a:rPr lang="en-US" b="0" i="1" smtClean="0">
                                      <a:latin typeface="Cambria Math" panose="02040503050406030204" pitchFamily="18" charset="0"/>
                                    </a:rPr>
                                    <m:t>2</m:t>
                                  </m:r>
                                </m:sup>
                              </m:sSubSup>
                            </m:den>
                          </m:f>
                          <m:sSup>
                            <m:sSupPr>
                              <m:ctrlPr>
                                <a:rPr lang="en-US" i="1" smtClean="0">
                                  <a:latin typeface="Cambria Math" panose="02040503050406030204" pitchFamily="18" charset="0"/>
                                </a:rPr>
                              </m:ctrlPr>
                            </m:sSupPr>
                            <m:e>
                              <m:d>
                                <m:dPr>
                                  <m:begChr m:val="‖"/>
                                  <m:endChr m:val="‖"/>
                                  <m:ctrlPr>
                                    <a:rPr lang="en-US" i="1" smtClean="0">
                                      <a:latin typeface="Cambria Math" panose="02040503050406030204" pitchFamily="18" charset="0"/>
                                    </a:rPr>
                                  </m:ctrlPr>
                                </m:dPr>
                                <m:e>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𝜖</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𝜖</m:t>
                                      </m:r>
                                    </m:e>
                                    <m:sub>
                                      <m:r>
                                        <a:rPr lang="en-US" i="1" smtClean="0">
                                          <a:latin typeface="Cambria Math" panose="02040503050406030204" pitchFamily="18" charset="0"/>
                                          <a:ea typeface="Cambria Math" panose="02040503050406030204" pitchFamily="18" charset="0"/>
                                        </a:rPr>
                                        <m:t>𝜃</m:t>
                                      </m:r>
                                    </m:sub>
                                  </m:sSub>
                                  <m:d>
                                    <m:dPr>
                                      <m:ctrlPr>
                                        <a:rPr lang="en-US" i="1" smtClean="0">
                                          <a:latin typeface="Cambria Math" panose="02040503050406030204" pitchFamily="18" charset="0"/>
                                        </a:rPr>
                                      </m:ctrlPr>
                                    </m:dPr>
                                    <m:e>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𝛼</m:t>
                                                  </m:r>
                                                </m:e>
                                              </m:acc>
                                            </m:e>
                                            <m:sub>
                                              <m:r>
                                                <a:rPr lang="en-US" i="1">
                                                  <a:latin typeface="Cambria Math" panose="02040503050406030204" pitchFamily="18" charset="0"/>
                                                </a:rPr>
                                                <m:t>𝑡</m:t>
                                              </m:r>
                                            </m:sub>
                                          </m:sSub>
                                        </m:e>
                                      </m:rad>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r>
                                        <a:rPr lang="en-US" i="1">
                                          <a:latin typeface="Cambria Math" panose="02040503050406030204" pitchFamily="18" charset="0"/>
                                        </a:rPr>
                                        <m:t>+</m:t>
                                      </m:r>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𝛼</m:t>
                                                  </m:r>
                                                </m:e>
                                              </m:acc>
                                            </m:e>
                                            <m:sub>
                                              <m:r>
                                                <a:rPr lang="en-US" i="1">
                                                  <a:latin typeface="Cambria Math" panose="02040503050406030204" pitchFamily="18" charset="0"/>
                                                </a:rPr>
                                                <m:t>𝑡</m:t>
                                              </m:r>
                                            </m:sub>
                                          </m:sSub>
                                          <m:r>
                                            <a:rPr lang="en-US" i="1">
                                              <a:latin typeface="Cambria Math" panose="02040503050406030204" pitchFamily="18" charset="0"/>
                                              <a:ea typeface="Cambria Math" panose="02040503050406030204" pitchFamily="18" charset="0"/>
                                            </a:rPr>
                                            <m:t>−1</m:t>
                                          </m:r>
                                        </m:e>
                                      </m:rad>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𝜖</m:t>
                                          </m:r>
                                        </m:e>
                                        <m:sub>
                                          <m:r>
                                            <a:rPr lang="en-US" i="1">
                                              <a:latin typeface="Cambria Math" panose="02040503050406030204" pitchFamily="18" charset="0"/>
                                            </a:rPr>
                                            <m:t>𝑡</m:t>
                                          </m:r>
                                        </m:sub>
                                      </m:sSub>
                                      <m:r>
                                        <a:rPr lang="en-US" b="0" i="1" smtClean="0">
                                          <a:latin typeface="Cambria Math" panose="02040503050406030204" pitchFamily="18" charset="0"/>
                                        </a:rPr>
                                        <m:t>,</m:t>
                                      </m:r>
                                      <m:r>
                                        <a:rPr lang="en-US" b="0" i="1" smtClean="0">
                                          <a:latin typeface="Cambria Math" panose="02040503050406030204" pitchFamily="18" charset="0"/>
                                        </a:rPr>
                                        <m:t>𝑡</m:t>
                                      </m:r>
                                    </m:e>
                                  </m:d>
                                </m:e>
                              </m:d>
                            </m:e>
                            <m:sup>
                              <m:r>
                                <a:rPr lang="en-US" b="0" i="1" smtClean="0">
                                  <a:latin typeface="Cambria Math" panose="02040503050406030204" pitchFamily="18" charset="0"/>
                                </a:rPr>
                                <m:t>2</m:t>
                              </m:r>
                            </m:sup>
                          </m:sSup>
                        </m:e>
                      </m:d>
                    </m:oMath>
                  </m:oMathPara>
                </a14:m>
                <a:endParaRPr lang="en-US" dirty="0"/>
              </a:p>
              <a:p>
                <a:pPr marL="0" indent="0">
                  <a:buNone/>
                </a:pPr>
                <a:endParaRPr lang="en-US" sz="1200" dirty="0"/>
              </a:p>
              <a:p>
                <a:r>
                  <a:rPr lang="en-US" dirty="0"/>
                  <a:t>Ho, et.al., found that dropping the leading weight term simplified the relationship and improved performance     </a:t>
                </a:r>
              </a:p>
              <a:p>
                <a:pPr marL="0" indent="0">
                  <a:buNone/>
                </a:pPr>
                <a:endParaRPr lang="en-US" sz="1200" dirty="0"/>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solidFill>
                                <a:srgbClr val="C00000"/>
                              </a:solidFill>
                              <a:latin typeface="Cambria Math" panose="02040503050406030204" pitchFamily="18" charset="0"/>
                            </a:rPr>
                            <m:t>𝑡</m:t>
                          </m:r>
                          <m:r>
                            <a:rPr lang="en-US" b="0" i="1" smtClean="0">
                              <a:solidFill>
                                <a:srgbClr val="C00000"/>
                              </a:solidFill>
                              <a:latin typeface="Cambria Math" panose="02040503050406030204" pitchFamily="18" charset="0"/>
                              <a:ea typeface="Cambria Math" panose="02040503050406030204" pitchFamily="18" charset="0"/>
                            </a:rPr>
                            <m:t>~[1,</m:t>
                          </m:r>
                          <m:r>
                            <a:rPr lang="en-US" b="0" i="1" smtClean="0">
                              <a:solidFill>
                                <a:srgbClr val="C00000"/>
                              </a:solidFill>
                              <a:latin typeface="Cambria Math" panose="02040503050406030204" pitchFamily="18" charset="0"/>
                              <a:ea typeface="Cambria Math" panose="02040503050406030204" pitchFamily="18" charset="0"/>
                            </a:rPr>
                            <m:t>𝑇</m:t>
                          </m:r>
                          <m:r>
                            <a:rPr lang="en-US" b="0" i="1" smtClean="0">
                              <a:solidFill>
                                <a:srgbClr val="C00000"/>
                              </a:solidFill>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  </m:t>
                              </m:r>
                              <m:r>
                                <a:rPr lang="en-US" b="0" i="1" smtClean="0">
                                  <a:latin typeface="Cambria Math" panose="02040503050406030204" pitchFamily="18" charset="0"/>
                                </a:rPr>
                                <m:t>𝑥</m:t>
                              </m:r>
                            </m:e>
                            <m:sub>
                              <m:r>
                                <a:rPr lang="en-US" b="0" i="1" smtClean="0">
                                  <a:latin typeface="Cambria Math" panose="02040503050406030204" pitchFamily="18" charset="0"/>
                                </a:rPr>
                                <m:t>0</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𝜀</m:t>
                          </m:r>
                        </m:sub>
                      </m:sSub>
                      <m:d>
                        <m:dPr>
                          <m:begChr m:val="["/>
                          <m:endChr m:val="]"/>
                          <m:ctrlPr>
                            <a:rPr lang="en-US" i="1" smtClean="0">
                              <a:latin typeface="Cambria Math" panose="02040503050406030204" pitchFamily="18" charset="0"/>
                            </a:rPr>
                          </m:ctrlPr>
                        </m:dPr>
                        <m:e>
                          <m:sSup>
                            <m:sSupPr>
                              <m:ctrlPr>
                                <a:rPr lang="en-US" i="1" smtClean="0">
                                  <a:latin typeface="Cambria Math" panose="02040503050406030204" pitchFamily="18" charset="0"/>
                                </a:rPr>
                              </m:ctrlPr>
                            </m:sSupPr>
                            <m:e>
                              <m:d>
                                <m:dPr>
                                  <m:begChr m:val="‖"/>
                                  <m:endChr m:val="‖"/>
                                  <m:ctrlPr>
                                    <a:rPr lang="en-US" i="1" smtClean="0">
                                      <a:latin typeface="Cambria Math" panose="02040503050406030204" pitchFamily="18" charset="0"/>
                                    </a:rPr>
                                  </m:ctrlPr>
                                </m:dPr>
                                <m:e>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𝜖</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𝜖</m:t>
                                      </m:r>
                                    </m:e>
                                    <m:sub>
                                      <m:r>
                                        <a:rPr lang="en-US" i="1" smtClean="0">
                                          <a:latin typeface="Cambria Math" panose="02040503050406030204" pitchFamily="18" charset="0"/>
                                          <a:ea typeface="Cambria Math" panose="02040503050406030204" pitchFamily="18" charset="0"/>
                                        </a:rPr>
                                        <m:t>𝜃</m:t>
                                      </m:r>
                                    </m:sub>
                                  </m:sSub>
                                  <m:d>
                                    <m:dPr>
                                      <m:ctrlPr>
                                        <a:rPr lang="en-US" i="1" smtClean="0">
                                          <a:latin typeface="Cambria Math" panose="02040503050406030204" pitchFamily="18" charset="0"/>
                                        </a:rPr>
                                      </m:ctrlPr>
                                    </m:dPr>
                                    <m:e>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𝛼</m:t>
                                                  </m:r>
                                                </m:e>
                                              </m:acc>
                                            </m:e>
                                            <m:sub>
                                              <m:r>
                                                <a:rPr lang="en-US" i="1">
                                                  <a:latin typeface="Cambria Math" panose="02040503050406030204" pitchFamily="18" charset="0"/>
                                                </a:rPr>
                                                <m:t>𝑡</m:t>
                                              </m:r>
                                            </m:sub>
                                          </m:sSub>
                                        </m:e>
                                      </m:rad>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r>
                                        <a:rPr lang="en-US" i="1">
                                          <a:latin typeface="Cambria Math" panose="02040503050406030204" pitchFamily="18" charset="0"/>
                                        </a:rPr>
                                        <m:t>+</m:t>
                                      </m:r>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𝛼</m:t>
                                                  </m:r>
                                                </m:e>
                                              </m:acc>
                                            </m:e>
                                            <m:sub>
                                              <m:r>
                                                <a:rPr lang="en-US" i="1">
                                                  <a:latin typeface="Cambria Math" panose="02040503050406030204" pitchFamily="18" charset="0"/>
                                                </a:rPr>
                                                <m:t>𝑡</m:t>
                                              </m:r>
                                            </m:sub>
                                          </m:sSub>
                                          <m:r>
                                            <a:rPr lang="en-US" i="1">
                                              <a:latin typeface="Cambria Math" panose="02040503050406030204" pitchFamily="18" charset="0"/>
                                              <a:ea typeface="Cambria Math" panose="02040503050406030204" pitchFamily="18" charset="0"/>
                                            </a:rPr>
                                            <m:t>−1</m:t>
                                          </m:r>
                                        </m:e>
                                      </m:rad>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𝜖</m:t>
                                          </m:r>
                                        </m:e>
                                        <m:sub>
                                          <m:r>
                                            <a:rPr lang="en-US" i="1">
                                              <a:latin typeface="Cambria Math" panose="02040503050406030204" pitchFamily="18" charset="0"/>
                                            </a:rPr>
                                            <m:t>𝑡</m:t>
                                          </m:r>
                                        </m:sub>
                                      </m:sSub>
                                      <m:r>
                                        <a:rPr lang="en-US" b="0" i="1" smtClean="0">
                                          <a:latin typeface="Cambria Math" panose="02040503050406030204" pitchFamily="18" charset="0"/>
                                        </a:rPr>
                                        <m:t>,</m:t>
                                      </m:r>
                                      <m:r>
                                        <a:rPr lang="en-US" b="0" i="1" smtClean="0">
                                          <a:latin typeface="Cambria Math" panose="02040503050406030204" pitchFamily="18" charset="0"/>
                                        </a:rPr>
                                        <m:t>𝑡</m:t>
                                      </m:r>
                                    </m:e>
                                  </m:d>
                                </m:e>
                              </m:d>
                            </m:e>
                            <m:sup>
                              <m:r>
                                <a:rPr lang="en-US" b="0" i="1" smtClean="0">
                                  <a:latin typeface="Cambria Math" panose="02040503050406030204" pitchFamily="18" charset="0"/>
                                </a:rPr>
                                <m:t>2</m:t>
                              </m:r>
                            </m:sup>
                          </m:sSup>
                        </m:e>
                      </m:d>
                    </m:oMath>
                  </m:oMathPara>
                </a14:m>
                <a:endParaRPr lang="en-US" dirty="0"/>
              </a:p>
              <a:p>
                <a:pPr marL="457200" lvl="1" indent="0">
                  <a:buNone/>
                </a:pPr>
                <a:r>
                  <a:rPr lang="en-US" dirty="0"/>
                  <a:t>Where </a:t>
                </a:r>
                <a14:m>
                  <m:oMath xmlns:m="http://schemas.openxmlformats.org/officeDocument/2006/math">
                    <m:r>
                      <a:rPr lang="en-US" b="0" i="1" smtClean="0">
                        <a:solidFill>
                          <a:srgbClr val="C00000"/>
                        </a:solidFill>
                        <a:latin typeface="Cambria Math" panose="02040503050406030204" pitchFamily="18" charset="0"/>
                      </a:rPr>
                      <m:t>𝑡</m:t>
                    </m:r>
                    <m:r>
                      <a:rPr lang="en-US" b="0" i="1" smtClean="0">
                        <a:solidFill>
                          <a:srgbClr val="C00000"/>
                        </a:solidFill>
                        <a:latin typeface="Cambria Math" panose="02040503050406030204" pitchFamily="18" charset="0"/>
                        <a:ea typeface="Cambria Math" panose="02040503050406030204" pitchFamily="18" charset="0"/>
                      </a:rPr>
                      <m:t>~[1,</m:t>
                    </m:r>
                    <m:r>
                      <a:rPr lang="en-US" b="0" i="1" smtClean="0">
                        <a:solidFill>
                          <a:srgbClr val="C00000"/>
                        </a:solidFill>
                        <a:latin typeface="Cambria Math" panose="02040503050406030204" pitchFamily="18" charset="0"/>
                        <a:ea typeface="Cambria Math" panose="02040503050406030204" pitchFamily="18" charset="0"/>
                      </a:rPr>
                      <m:t>𝑇</m:t>
                    </m:r>
                    <m:r>
                      <a:rPr lang="en-US" b="0" i="1" smtClean="0">
                        <a:solidFill>
                          <a:srgbClr val="C00000"/>
                        </a:solidFill>
                        <a:latin typeface="Cambria Math" panose="02040503050406030204" pitchFamily="18" charset="0"/>
                        <a:ea typeface="Cambria Math" panose="02040503050406030204" pitchFamily="18" charset="0"/>
                      </a:rPr>
                      <m:t>]</m:t>
                    </m:r>
                  </m:oMath>
                </a14:m>
                <a:r>
                  <a:rPr lang="en-US" dirty="0"/>
                  <a:t> is a uniform sampling distribution on the interval </a:t>
                </a:r>
                <a14:m>
                  <m:oMath xmlns:m="http://schemas.openxmlformats.org/officeDocument/2006/math">
                    <m:d>
                      <m:dPr>
                        <m:begChr m:val="["/>
                        <m:endChr m:val="]"/>
                        <m:ctrlPr>
                          <a:rPr lang="en-US" i="1" smtClean="0">
                            <a:solidFill>
                              <a:schemeClr val="tx1"/>
                            </a:solidFill>
                            <a:latin typeface="Cambria Math" panose="02040503050406030204" pitchFamily="18" charset="0"/>
                            <a:ea typeface="Cambria Math" panose="02040503050406030204" pitchFamily="18" charset="0"/>
                          </a:rPr>
                        </m:ctrlPr>
                      </m:dPr>
                      <m:e>
                        <m:r>
                          <a:rPr lang="en-US" i="1" smtClean="0">
                            <a:solidFill>
                              <a:schemeClr val="tx1"/>
                            </a:solidFill>
                            <a:latin typeface="Cambria Math" panose="02040503050406030204" pitchFamily="18" charset="0"/>
                            <a:ea typeface="Cambria Math" panose="02040503050406030204" pitchFamily="18" charset="0"/>
                          </a:rPr>
                          <m:t>1,</m:t>
                        </m:r>
                        <m:r>
                          <a:rPr lang="en-US" i="1" smtClean="0">
                            <a:solidFill>
                              <a:schemeClr val="tx1"/>
                            </a:solidFill>
                            <a:latin typeface="Cambria Math" panose="02040503050406030204" pitchFamily="18" charset="0"/>
                            <a:ea typeface="Cambria Math" panose="02040503050406030204" pitchFamily="18" charset="0"/>
                          </a:rPr>
                          <m:t>𝑇</m:t>
                        </m:r>
                      </m:e>
                    </m:d>
                  </m:oMath>
                </a14:m>
                <a:endParaRPr lang="en-US" dirty="0">
                  <a:solidFill>
                    <a:schemeClr val="tx1"/>
                  </a:solidFill>
                  <a:ea typeface="Cambria Math" panose="02040503050406030204" pitchFamily="18" charset="0"/>
                </a:endParaRPr>
              </a:p>
              <a:p>
                <a:r>
                  <a:rPr lang="en-US" dirty="0"/>
                  <a:t>Learn to minimize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𝑡</m:t>
                        </m:r>
                      </m:sub>
                    </m:sSub>
                  </m:oMath>
                </a14:m>
                <a:r>
                  <a:rPr lang="en-US" dirty="0"/>
                  <a:t> by using a </a:t>
                </a:r>
                <a:r>
                  <a:rPr lang="en-US" b="1" dirty="0"/>
                  <a:t>neural network to learn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𝝐</m:t>
                        </m:r>
                      </m:e>
                      <m:sub>
                        <m:r>
                          <a:rPr lang="en-US" b="1" i="1">
                            <a:latin typeface="Cambria Math" panose="02040503050406030204" pitchFamily="18" charset="0"/>
                            <a:ea typeface="Cambria Math" panose="02040503050406030204" pitchFamily="18" charset="0"/>
                          </a:rPr>
                          <m:t>𝜽</m:t>
                        </m:r>
                      </m:sub>
                    </m:sSub>
                  </m:oMath>
                </a14:m>
                <a:r>
                  <a:rPr lang="en-US" b="1" dirty="0"/>
                  <a:t> </a:t>
                </a:r>
                <a:r>
                  <a:rPr lang="en-US" b="1" dirty="0">
                    <a:solidFill>
                      <a:schemeClr val="tx1"/>
                    </a:solidFill>
                  </a:rPr>
                  <a:t> </a:t>
                </a:r>
                <a:r>
                  <a:rPr lang="en-US" b="1" dirty="0"/>
                  <a:t> </a:t>
                </a:r>
              </a:p>
              <a:p>
                <a:pPr lvl="1"/>
                <a:r>
                  <a:rPr lang="en-US" dirty="0"/>
                  <a:t>Neural network learns to minimize the </a:t>
                </a:r>
                <a:r>
                  <a:rPr lang="en-US" b="1" dirty="0"/>
                  <a:t>difference with respect to </a:t>
                </a: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𝝐</m:t>
                        </m:r>
                      </m:e>
                      <m:sub>
                        <m:r>
                          <a:rPr lang="en-US" b="1" i="1" smtClean="0">
                            <a:latin typeface="Cambria Math" panose="02040503050406030204" pitchFamily="18" charset="0"/>
                          </a:rPr>
                          <m:t>𝒕</m:t>
                        </m:r>
                      </m:sub>
                    </m:sSub>
                  </m:oMath>
                </a14:m>
                <a:r>
                  <a:rPr lang="en-US" b="1" dirty="0"/>
                  <a:t>, the deterministic noise</a:t>
                </a:r>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012197"/>
                <a:ext cx="10515600" cy="5705610"/>
              </a:xfrm>
              <a:blipFill>
                <a:blip r:embed="rId2"/>
                <a:stretch>
                  <a:fillRect l="-1159" t="-1709" r="-638" b="-427"/>
                </a:stretch>
              </a:blipFill>
            </p:spPr>
            <p:txBody>
              <a:bodyPr/>
              <a:lstStyle/>
              <a:p>
                <a:r>
                  <a:rPr lang="en-US">
                    <a:noFill/>
                  </a:rPr>
                  <a:t> </a:t>
                </a:r>
              </a:p>
            </p:txBody>
          </p:sp>
        </mc:Fallback>
      </mc:AlternateContent>
    </p:spTree>
    <p:extLst>
      <p:ext uri="{BB962C8B-B14F-4D97-AF65-F5344CB8AC3E}">
        <p14:creationId xmlns:p14="http://schemas.microsoft.com/office/powerpoint/2010/main" val="4209658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739F79-F8FB-B033-A15B-5E91456AEC2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9DDBD1A-221A-C682-8CBD-FE8B4F4C65E3}"/>
              </a:ext>
            </a:extLst>
          </p:cNvPr>
          <p:cNvSpPr>
            <a:spLocks noGrp="1"/>
          </p:cNvSpPr>
          <p:nvPr>
            <p:ph type="title"/>
          </p:nvPr>
        </p:nvSpPr>
        <p:spPr>
          <a:xfrm>
            <a:off x="789301" y="140193"/>
            <a:ext cx="10515600" cy="872004"/>
          </a:xfrm>
        </p:spPr>
        <p:txBody>
          <a:bodyPr>
            <a:normAutofit/>
          </a:bodyPr>
          <a:lstStyle/>
          <a:p>
            <a:r>
              <a:rPr lang="en-US" sz="4000" dirty="0">
                <a:latin typeface="+mn-lt"/>
              </a:rPr>
              <a:t>DDPM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2495ED3-BD4F-7760-0978-CDC7A7AA05D4}"/>
                  </a:ext>
                </a:extLst>
              </p:cNvPr>
              <p:cNvSpPr>
                <a:spLocks noGrp="1"/>
              </p:cNvSpPr>
              <p:nvPr>
                <p:ph idx="1"/>
              </p:nvPr>
            </p:nvSpPr>
            <p:spPr>
              <a:xfrm>
                <a:off x="789301" y="1012197"/>
                <a:ext cx="10515600" cy="5705610"/>
              </a:xfrm>
            </p:spPr>
            <p:txBody>
              <a:bodyPr>
                <a:normAutofit lnSpcReduction="10000"/>
              </a:bodyPr>
              <a:lstStyle/>
              <a:p>
                <a:pPr marL="0" indent="0">
                  <a:buNone/>
                </a:pPr>
                <a:r>
                  <a:rPr lang="en-US" dirty="0"/>
                  <a:t>The DDPM algorithm has two parts</a:t>
                </a:r>
                <a:endParaRPr lang="en-US" sz="1200" dirty="0"/>
              </a:p>
              <a:p>
                <a:pPr marL="514350" indent="-514350">
                  <a:buFont typeface="+mj-lt"/>
                  <a:buAutoNum type="arabicPeriod"/>
                </a:pPr>
                <a:r>
                  <a:rPr lang="en-US" dirty="0"/>
                  <a:t>Train a neural network to minimize,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𝑡</m:t>
                        </m:r>
                      </m:sub>
                    </m:sSub>
                  </m:oMath>
                </a14:m>
                <a:r>
                  <a:rPr lang="en-US" dirty="0"/>
                  <a:t>, a loss function</a:t>
                </a:r>
                <a:endParaRPr lang="en-US" sz="1200" dirty="0"/>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solidFill>
                                <a:srgbClr val="C00000"/>
                              </a:solidFill>
                              <a:latin typeface="Cambria Math" panose="02040503050406030204" pitchFamily="18" charset="0"/>
                            </a:rPr>
                            <m:t>𝑡</m:t>
                          </m:r>
                          <m:r>
                            <a:rPr lang="en-US" b="0" i="1" smtClean="0">
                              <a:solidFill>
                                <a:srgbClr val="C00000"/>
                              </a:solidFill>
                              <a:latin typeface="Cambria Math" panose="02040503050406030204" pitchFamily="18" charset="0"/>
                              <a:ea typeface="Cambria Math" panose="02040503050406030204" pitchFamily="18" charset="0"/>
                            </a:rPr>
                            <m:t>~[1,</m:t>
                          </m:r>
                          <m:r>
                            <a:rPr lang="en-US" b="0" i="1" smtClean="0">
                              <a:solidFill>
                                <a:srgbClr val="C00000"/>
                              </a:solidFill>
                              <a:latin typeface="Cambria Math" panose="02040503050406030204" pitchFamily="18" charset="0"/>
                              <a:ea typeface="Cambria Math" panose="02040503050406030204" pitchFamily="18" charset="0"/>
                            </a:rPr>
                            <m:t>𝑇</m:t>
                          </m:r>
                          <m:r>
                            <a:rPr lang="en-US" b="0" i="1" smtClean="0">
                              <a:solidFill>
                                <a:srgbClr val="C00000"/>
                              </a:solidFill>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  </m:t>
                              </m:r>
                              <m:r>
                                <a:rPr lang="en-US" b="0" i="1" smtClean="0">
                                  <a:latin typeface="Cambria Math" panose="02040503050406030204" pitchFamily="18" charset="0"/>
                                </a:rPr>
                                <m:t>𝑥</m:t>
                              </m:r>
                            </m:e>
                            <m:sub>
                              <m:r>
                                <a:rPr lang="en-US" b="0" i="1" smtClean="0">
                                  <a:latin typeface="Cambria Math" panose="02040503050406030204" pitchFamily="18" charset="0"/>
                                </a:rPr>
                                <m:t>0</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𝜀</m:t>
                          </m:r>
                        </m:sub>
                      </m:sSub>
                      <m:d>
                        <m:dPr>
                          <m:begChr m:val="["/>
                          <m:endChr m:val="]"/>
                          <m:ctrlPr>
                            <a:rPr lang="en-US" i="1" smtClean="0">
                              <a:latin typeface="Cambria Math" panose="02040503050406030204" pitchFamily="18" charset="0"/>
                            </a:rPr>
                          </m:ctrlPr>
                        </m:dPr>
                        <m:e>
                          <m:sSup>
                            <m:sSupPr>
                              <m:ctrlPr>
                                <a:rPr lang="en-US" i="1" smtClean="0">
                                  <a:latin typeface="Cambria Math" panose="02040503050406030204" pitchFamily="18" charset="0"/>
                                </a:rPr>
                              </m:ctrlPr>
                            </m:sSupPr>
                            <m:e>
                              <m:d>
                                <m:dPr>
                                  <m:begChr m:val="‖"/>
                                  <m:endChr m:val="‖"/>
                                  <m:ctrlPr>
                                    <a:rPr lang="en-US" i="1" smtClean="0">
                                      <a:latin typeface="Cambria Math" panose="02040503050406030204" pitchFamily="18" charset="0"/>
                                    </a:rPr>
                                  </m:ctrlPr>
                                </m:dPr>
                                <m:e>
                                  <m:sSub>
                                    <m:sSubPr>
                                      <m:ctrlPr>
                                        <a:rPr lang="en-US" b="1" i="1" smtClean="0">
                                          <a:latin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𝝐</m:t>
                                      </m:r>
                                    </m:e>
                                    <m:sub>
                                      <m:r>
                                        <a:rPr lang="en-US" b="1" i="1" smtClean="0">
                                          <a:latin typeface="Cambria Math" panose="02040503050406030204" pitchFamily="18" charset="0"/>
                                        </a:rPr>
                                        <m:t>𝒕</m:t>
                                      </m:r>
                                    </m:sub>
                                  </m:sSub>
                                  <m:r>
                                    <a:rPr lang="en-US" b="0" i="1" smtClean="0">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𝝐</m:t>
                                      </m:r>
                                    </m:e>
                                    <m:sub>
                                      <m:r>
                                        <a:rPr lang="en-US" b="1" i="1" smtClean="0">
                                          <a:latin typeface="Cambria Math" panose="02040503050406030204" pitchFamily="18" charset="0"/>
                                          <a:ea typeface="Cambria Math" panose="02040503050406030204" pitchFamily="18" charset="0"/>
                                        </a:rPr>
                                        <m:t>𝜽</m:t>
                                      </m:r>
                                    </m:sub>
                                  </m:sSub>
                                  <m:d>
                                    <m:dPr>
                                      <m:ctrlPr>
                                        <a:rPr lang="en-US" i="1" smtClean="0">
                                          <a:latin typeface="Cambria Math" panose="02040503050406030204" pitchFamily="18" charset="0"/>
                                        </a:rPr>
                                      </m:ctrlPr>
                                    </m:dPr>
                                    <m:e>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𝛼</m:t>
                                                  </m:r>
                                                </m:e>
                                              </m:acc>
                                            </m:e>
                                            <m:sub>
                                              <m:r>
                                                <a:rPr lang="en-US" i="1">
                                                  <a:latin typeface="Cambria Math" panose="02040503050406030204" pitchFamily="18" charset="0"/>
                                                </a:rPr>
                                                <m:t>𝑡</m:t>
                                              </m:r>
                                            </m:sub>
                                          </m:sSub>
                                        </m:e>
                                      </m:rad>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b="1" i="1">
                                              <a:latin typeface="Cambria Math" panose="02040503050406030204" pitchFamily="18" charset="0"/>
                                            </a:rPr>
                                            <m:t>𝟎</m:t>
                                          </m:r>
                                        </m:sub>
                                      </m:sSub>
                                      <m:r>
                                        <a:rPr lang="en-US" i="1">
                                          <a:latin typeface="Cambria Math" panose="02040503050406030204" pitchFamily="18" charset="0"/>
                                        </a:rPr>
                                        <m:t>+</m:t>
                                      </m:r>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𝛼</m:t>
                                                  </m:r>
                                                </m:e>
                                              </m:acc>
                                            </m:e>
                                            <m:sub>
                                              <m:r>
                                                <a:rPr lang="en-US" i="1">
                                                  <a:latin typeface="Cambria Math" panose="02040503050406030204" pitchFamily="18" charset="0"/>
                                                </a:rPr>
                                                <m:t>𝑡</m:t>
                                              </m:r>
                                            </m:sub>
                                          </m:sSub>
                                          <m:r>
                                            <a:rPr lang="en-US" i="1">
                                              <a:latin typeface="Cambria Math" panose="02040503050406030204" pitchFamily="18" charset="0"/>
                                              <a:ea typeface="Cambria Math" panose="02040503050406030204" pitchFamily="18" charset="0"/>
                                            </a:rPr>
                                            <m:t>−1</m:t>
                                          </m:r>
                                        </m:e>
                                      </m:rad>
                                      <m:sSub>
                                        <m:sSubPr>
                                          <m:ctrlPr>
                                            <a:rPr lang="en-US" b="1"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𝝐</m:t>
                                          </m:r>
                                        </m:e>
                                        <m:sub>
                                          <m:r>
                                            <a:rPr lang="en-US" b="1" i="1">
                                              <a:latin typeface="Cambria Math" panose="02040503050406030204" pitchFamily="18" charset="0"/>
                                            </a:rPr>
                                            <m:t>𝒕</m:t>
                                          </m:r>
                                        </m:sub>
                                      </m:sSub>
                                      <m:r>
                                        <a:rPr lang="en-US" b="0" i="1" smtClean="0">
                                          <a:latin typeface="Cambria Math" panose="02040503050406030204" pitchFamily="18" charset="0"/>
                                        </a:rPr>
                                        <m:t>,</m:t>
                                      </m:r>
                                      <m:r>
                                        <a:rPr lang="en-US" b="0" i="1" smtClean="0">
                                          <a:latin typeface="Cambria Math" panose="02040503050406030204" pitchFamily="18" charset="0"/>
                                        </a:rPr>
                                        <m:t>𝑡</m:t>
                                      </m:r>
                                    </m:e>
                                  </m:d>
                                </m:e>
                              </m:d>
                            </m:e>
                            <m:sup>
                              <m:r>
                                <a:rPr lang="en-US" b="0" i="1" smtClean="0">
                                  <a:latin typeface="Cambria Math" panose="02040503050406030204" pitchFamily="18" charset="0"/>
                                </a:rPr>
                                <m:t>2</m:t>
                              </m:r>
                            </m:sup>
                          </m:sSup>
                        </m:e>
                      </m:d>
                    </m:oMath>
                  </m:oMathPara>
                </a14:m>
                <a:endParaRPr lang="en-US" dirty="0"/>
              </a:p>
              <a:p>
                <a:pPr lvl="1"/>
                <a:r>
                  <a:rPr lang="en-US" b="0" dirty="0"/>
                  <a:t>Learn a denoising term,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𝝐</m:t>
                        </m:r>
                      </m:e>
                      <m:sub>
                        <m:r>
                          <a:rPr lang="en-US" b="1" i="1">
                            <a:latin typeface="Cambria Math" panose="02040503050406030204" pitchFamily="18" charset="0"/>
                            <a:ea typeface="Cambria Math" panose="02040503050406030204" pitchFamily="18" charset="0"/>
                          </a:rPr>
                          <m:t>𝜽</m:t>
                        </m:r>
                      </m:sub>
                    </m:sSub>
                  </m:oMath>
                </a14:m>
                <a:r>
                  <a:rPr lang="en-US" b="0" dirty="0"/>
                  <a:t>, to match the forward noise,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𝝐</m:t>
                        </m:r>
                      </m:e>
                      <m:sub>
                        <m:r>
                          <a:rPr lang="en-US" b="1" i="1">
                            <a:latin typeface="Cambria Math" panose="02040503050406030204" pitchFamily="18" charset="0"/>
                          </a:rPr>
                          <m:t>𝒕</m:t>
                        </m:r>
                      </m:sub>
                    </m:sSub>
                  </m:oMath>
                </a14:m>
                <a:endParaRPr lang="en-US" b="0" dirty="0"/>
              </a:p>
              <a:p>
                <a:pPr lvl="1"/>
                <a14:m>
                  <m:oMath xmlns:m="http://schemas.openxmlformats.org/officeDocument/2006/math">
                    <m:r>
                      <a:rPr lang="en-US" b="0" i="1" smtClean="0">
                        <a:solidFill>
                          <a:srgbClr val="C00000"/>
                        </a:solidFill>
                        <a:latin typeface="Cambria Math" panose="02040503050406030204" pitchFamily="18" charset="0"/>
                      </a:rPr>
                      <m:t>𝑡</m:t>
                    </m:r>
                    <m:r>
                      <a:rPr lang="en-US" b="0" i="1" smtClean="0">
                        <a:solidFill>
                          <a:srgbClr val="C00000"/>
                        </a:solidFill>
                        <a:latin typeface="Cambria Math" panose="02040503050406030204" pitchFamily="18" charset="0"/>
                        <a:ea typeface="Cambria Math" panose="02040503050406030204" pitchFamily="18" charset="0"/>
                      </a:rPr>
                      <m:t>~[1,</m:t>
                    </m:r>
                    <m:r>
                      <a:rPr lang="en-US" b="0" i="1" smtClean="0">
                        <a:solidFill>
                          <a:srgbClr val="C00000"/>
                        </a:solidFill>
                        <a:latin typeface="Cambria Math" panose="02040503050406030204" pitchFamily="18" charset="0"/>
                        <a:ea typeface="Cambria Math" panose="02040503050406030204" pitchFamily="18" charset="0"/>
                      </a:rPr>
                      <m:t>𝑇</m:t>
                    </m:r>
                    <m:r>
                      <a:rPr lang="en-US" b="0" i="1" smtClean="0">
                        <a:solidFill>
                          <a:srgbClr val="C00000"/>
                        </a:solidFill>
                        <a:latin typeface="Cambria Math" panose="02040503050406030204" pitchFamily="18" charset="0"/>
                        <a:ea typeface="Cambria Math" panose="02040503050406030204" pitchFamily="18" charset="0"/>
                      </a:rPr>
                      <m:t>]</m:t>
                    </m:r>
                  </m:oMath>
                </a14:m>
                <a:r>
                  <a:rPr lang="en-US" dirty="0"/>
                  <a:t> is a uniform sampling distribution on the interval </a:t>
                </a:r>
                <a14:m>
                  <m:oMath xmlns:m="http://schemas.openxmlformats.org/officeDocument/2006/math">
                    <m:d>
                      <m:dPr>
                        <m:begChr m:val="["/>
                        <m:endChr m:val="]"/>
                        <m:ctrlPr>
                          <a:rPr lang="en-US" i="1" smtClean="0">
                            <a:solidFill>
                              <a:schemeClr val="tx1"/>
                            </a:solidFill>
                            <a:latin typeface="Cambria Math" panose="02040503050406030204" pitchFamily="18" charset="0"/>
                            <a:ea typeface="Cambria Math" panose="02040503050406030204" pitchFamily="18" charset="0"/>
                          </a:rPr>
                        </m:ctrlPr>
                      </m:dPr>
                      <m:e>
                        <m:r>
                          <a:rPr lang="en-US" i="1" smtClean="0">
                            <a:solidFill>
                              <a:schemeClr val="tx1"/>
                            </a:solidFill>
                            <a:latin typeface="Cambria Math" panose="02040503050406030204" pitchFamily="18" charset="0"/>
                            <a:ea typeface="Cambria Math" panose="02040503050406030204" pitchFamily="18" charset="0"/>
                          </a:rPr>
                          <m:t>1,</m:t>
                        </m:r>
                        <m:r>
                          <a:rPr lang="en-US" i="1" smtClean="0">
                            <a:solidFill>
                              <a:schemeClr val="tx1"/>
                            </a:solidFill>
                            <a:latin typeface="Cambria Math" panose="02040503050406030204" pitchFamily="18" charset="0"/>
                            <a:ea typeface="Cambria Math" panose="02040503050406030204" pitchFamily="18" charset="0"/>
                          </a:rPr>
                          <m:t>𝑇</m:t>
                        </m:r>
                      </m:e>
                    </m:d>
                  </m:oMath>
                </a14:m>
                <a:r>
                  <a:rPr lang="en-US" dirty="0">
                    <a:ea typeface="Cambria Math" panose="02040503050406030204" pitchFamily="18" charset="0"/>
                  </a:rPr>
                  <a:t> </a:t>
                </a:r>
              </a:p>
              <a:p>
                <a:pPr lvl="1"/>
                <a:r>
                  <a:rPr lang="en-US" dirty="0">
                    <a:solidFill>
                      <a:schemeClr val="tx1"/>
                    </a:solidFill>
                    <a:ea typeface="Cambria Math" panose="02040503050406030204" pitchFamily="18" charset="0"/>
                  </a:rPr>
                  <a:t>Is a least squares loss problem</a:t>
                </a:r>
              </a:p>
              <a:p>
                <a:pPr marL="514350" indent="-514350">
                  <a:buFont typeface="+mj-lt"/>
                  <a:buAutoNum type="arabicPeriod" startAt="2"/>
                </a:pPr>
                <a:r>
                  <a:rPr lang="en-US" dirty="0"/>
                  <a:t>Sample the Markov chain with the learned parameters to generate new images</a:t>
                </a:r>
              </a:p>
              <a:p>
                <a:pPr marL="0" indent="0">
                  <a:buNone/>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𝒙</m:t>
                          </m:r>
                        </m:e>
                        <m:sub>
                          <m:r>
                            <a:rPr lang="en-US" b="1" i="1" smtClean="0">
                              <a:latin typeface="Cambria Math" panose="02040503050406030204" pitchFamily="18" charset="0"/>
                            </a:rPr>
                            <m:t>𝒕</m:t>
                          </m:r>
                          <m:r>
                            <a:rPr lang="en-US" b="1" i="1" smtClean="0">
                              <a:latin typeface="Cambria Math" panose="02040503050406030204" pitchFamily="18" charset="0"/>
                            </a:rPr>
                            <m:t>−</m:t>
                          </m:r>
                          <m:r>
                            <a:rPr lang="en-US" b="1" i="1" smtClean="0">
                              <a:latin typeface="Cambria Math" panose="02040503050406030204" pitchFamily="18" charset="0"/>
                            </a:rPr>
                            <m:t>𝟏</m:t>
                          </m:r>
                        </m:sub>
                      </m:sSub>
                      <m:r>
                        <a:rPr lang="en-US" b="1" i="1" smtClean="0">
                          <a:latin typeface="Cambria Math" panose="02040503050406030204" pitchFamily="18" charset="0"/>
                        </a:rPr>
                        <m:t>=</m:t>
                      </m:r>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ad>
                            <m:radPr>
                              <m:degHide m:val="on"/>
                              <m:ctrlPr>
                                <a:rPr lang="en-US" i="1" smtClean="0">
                                  <a:latin typeface="Cambria Math" panose="02040503050406030204" pitchFamily="18" charset="0"/>
                                </a:rPr>
                              </m:ctrlPr>
                            </m:radPr>
                            <m:deg/>
                            <m:e>
                              <m:sSub>
                                <m:sSubPr>
                                  <m:ctrlPr>
                                    <a:rPr lang="en-US" i="1">
                                      <a:latin typeface="Cambria Math" panose="02040503050406030204" pitchFamily="18" charset="0"/>
                                    </a:rPr>
                                  </m:ctrlPr>
                                </m:sSubPr>
                                <m:e>
                                  <m:r>
                                    <a:rPr lang="en-US" b="0" i="1">
                                      <a:latin typeface="Cambria Math" panose="02040503050406030204" pitchFamily="18" charset="0"/>
                                      <a:ea typeface="Cambria Math" panose="02040503050406030204" pitchFamily="18" charset="0"/>
                                    </a:rPr>
                                    <m:t>𝛼</m:t>
                                  </m:r>
                                </m:e>
                                <m:sub>
                                  <m:r>
                                    <a:rPr lang="en-US" b="0" i="1">
                                      <a:latin typeface="Cambria Math" panose="02040503050406030204" pitchFamily="18" charset="0"/>
                                    </a:rPr>
                                    <m:t>𝑡</m:t>
                                  </m:r>
                                </m:sub>
                              </m:sSub>
                            </m:e>
                          </m:rad>
                        </m:den>
                      </m:f>
                      <m:d>
                        <m:dPr>
                          <m:begChr m:val="["/>
                          <m:endChr m:val="]"/>
                          <m:ctrlPr>
                            <a:rPr lang="en-US" b="1" i="1" smtClean="0">
                              <a:latin typeface="Cambria Math" panose="02040503050406030204" pitchFamily="18" charset="0"/>
                            </a:rPr>
                          </m:ctrlPr>
                        </m:dPr>
                        <m:e>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b="1" i="1">
                                  <a:latin typeface="Cambria Math" panose="02040503050406030204" pitchFamily="18" charset="0"/>
                                </a:rPr>
                                <m:t>𝒕</m:t>
                              </m:r>
                              <m:r>
                                <a:rPr lang="en-US" b="1" i="1">
                                  <a:latin typeface="Cambria Math" panose="02040503050406030204" pitchFamily="18" charset="0"/>
                                </a:rPr>
                                <m:t>−</m:t>
                              </m:r>
                              <m:r>
                                <a:rPr lang="en-US" b="1" i="1">
                                  <a:latin typeface="Cambria Math" panose="02040503050406030204" pitchFamily="18" charset="0"/>
                                </a:rPr>
                                <m:t>𝟏</m:t>
                              </m:r>
                            </m:sub>
                          </m:sSub>
                          <m:r>
                            <a:rPr lang="en-US" b="1" i="1" smtClean="0">
                              <a:latin typeface="Cambria Math" panose="02040503050406030204" pitchFamily="18" charset="0"/>
                            </a:rPr>
                            <m:t>−</m:t>
                          </m:r>
                          <m:f>
                            <m:fPr>
                              <m:ctrlPr>
                                <a:rPr lang="en-US" i="1">
                                  <a:latin typeface="Cambria Math" panose="02040503050406030204" pitchFamily="18" charset="0"/>
                                </a:rPr>
                              </m:ctrlPr>
                            </m:fPr>
                            <m:num>
                              <m:r>
                                <a:rPr lang="en-US" b="0" i="1">
                                  <a:latin typeface="Cambria Math" panose="02040503050406030204" pitchFamily="18" charset="0"/>
                                </a:rPr>
                                <m:t>1</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a:latin typeface="Cambria Math" panose="02040503050406030204" pitchFamily="18" charset="0"/>
                                      <a:ea typeface="Cambria Math" panose="02040503050406030204" pitchFamily="18" charset="0"/>
                                    </a:rPr>
                                    <m:t>𝛼</m:t>
                                  </m:r>
                                </m:e>
                                <m:sub>
                                  <m:r>
                                    <a:rPr lang="en-US" b="0" i="1">
                                      <a:latin typeface="Cambria Math" panose="02040503050406030204" pitchFamily="18" charset="0"/>
                                    </a:rPr>
                                    <m:t>𝑡</m:t>
                                  </m:r>
                                </m:sub>
                              </m:sSub>
                            </m:num>
                            <m:den>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r>
                                        <a:rPr lang="en-US" b="0" i="1" smtClean="0">
                                          <a:latin typeface="Cambria Math" panose="02040503050406030204" pitchFamily="18" charset="0"/>
                                        </a:rPr>
                                        <m:t>1−</m:t>
                                      </m:r>
                                      <m:r>
                                        <a:rPr lang="en-US" b="0" i="1">
                                          <a:latin typeface="Cambria Math" panose="02040503050406030204" pitchFamily="18" charset="0"/>
                                          <a:ea typeface="Cambria Math" panose="02040503050406030204" pitchFamily="18" charset="0"/>
                                        </a:rPr>
                                        <m:t>𝛼</m:t>
                                      </m:r>
                                    </m:e>
                                    <m:sub>
                                      <m:r>
                                        <a:rPr lang="en-US" b="0" i="1">
                                          <a:latin typeface="Cambria Math" panose="02040503050406030204" pitchFamily="18" charset="0"/>
                                        </a:rPr>
                                        <m:t>𝑡</m:t>
                                      </m:r>
                                    </m:sub>
                                  </m:sSub>
                                </m:e>
                              </m:rad>
                            </m:den>
                          </m:f>
                          <m:sSub>
                            <m:sSubPr>
                              <m:ctrlPr>
                                <a:rPr lang="en-US" b="1" i="1" smtClean="0">
                                  <a:latin typeface="Cambria Math" panose="02040503050406030204" pitchFamily="18" charset="0"/>
                                </a:rPr>
                              </m:ctrlPr>
                            </m:sSubP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𝜖</m:t>
                                  </m:r>
                                </m:e>
                                <m:sub>
                                  <m:r>
                                    <a:rPr lang="en-US" i="1">
                                      <a:latin typeface="Cambria Math" panose="02040503050406030204" pitchFamily="18" charset="0"/>
                                      <a:ea typeface="Cambria Math" panose="02040503050406030204" pitchFamily="18" charset="0"/>
                                    </a:rPr>
                                    <m:t>𝜃</m:t>
                                  </m:r>
                                </m:sub>
                              </m:sSub>
                            </m:e>
                            <m:sub>
                              <m:r>
                                <a:rPr lang="en-US" b="1" i="1" smtClean="0">
                                  <a:latin typeface="Cambria Math" panose="02040503050406030204" pitchFamily="18" charset="0"/>
                                  <a:ea typeface="Cambria Math" panose="02040503050406030204" pitchFamily="18" charset="0"/>
                                </a:rPr>
                                <m:t> </m:t>
                              </m:r>
                            </m:sub>
                          </m:sSub>
                          <m:d>
                            <m:dPr>
                              <m:ctrlPr>
                                <a:rPr lang="en-US" b="1" i="1" smtClean="0">
                                  <a:latin typeface="Cambria Math" panose="02040503050406030204" pitchFamily="18" charset="0"/>
                                </a:rPr>
                              </m:ctrlPr>
                            </m:dPr>
                            <m:e>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b="1" i="1">
                                      <a:latin typeface="Cambria Math" panose="02040503050406030204" pitchFamily="18" charset="0"/>
                                    </a:rPr>
                                    <m:t>𝒕</m:t>
                                  </m:r>
                                </m:sub>
                              </m:sSub>
                              <m:r>
                                <a:rPr lang="en-US" b="1" i="1" smtClean="0">
                                  <a:latin typeface="Cambria Math" panose="02040503050406030204" pitchFamily="18" charset="0"/>
                                </a:rPr>
                                <m:t>,</m:t>
                              </m:r>
                              <m:r>
                                <a:rPr lang="en-US" b="1" i="1" smtClean="0">
                                  <a:latin typeface="Cambria Math" panose="02040503050406030204" pitchFamily="18" charset="0"/>
                                </a:rPr>
                                <m:t>𝒕</m:t>
                              </m:r>
                            </m:e>
                          </m:d>
                        </m:e>
                      </m:d>
                      <m:r>
                        <a:rPr lang="en-US" b="1" i="1" smtClean="0">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𝜎</m:t>
                          </m:r>
                        </m:e>
                        <m:sub>
                          <m:r>
                            <a:rPr lang="en-US" b="0" i="1" smtClean="0">
                              <a:latin typeface="Cambria Math" panose="02040503050406030204" pitchFamily="18" charset="0"/>
                            </a:rPr>
                            <m:t>𝑡</m:t>
                          </m:r>
                        </m:sub>
                      </m:sSub>
                      <m:r>
                        <a:rPr lang="en-US" b="1" i="1" smtClean="0">
                          <a:latin typeface="Cambria Math" panose="02040503050406030204" pitchFamily="18" charset="0"/>
                          <a:ea typeface="Cambria Math" panose="02040503050406030204" pitchFamily="18" charset="0"/>
                        </a:rPr>
                        <m:t>𝒛</m:t>
                      </m:r>
                    </m:oMath>
                  </m:oMathPara>
                </a14:m>
                <a:endParaRPr lang="en-US" b="1" dirty="0"/>
              </a:p>
              <a:p>
                <a:pPr marL="0" indent="0">
                  <a:buNone/>
                </a:pPr>
                <a:endParaRPr lang="en-US" dirty="0"/>
              </a:p>
              <a:p>
                <a:pPr marL="0" indent="0">
                  <a:buNone/>
                </a:pPr>
                <a:r>
                  <a:rPr lang="en-US" sz="2400" dirty="0">
                    <a:solidFill>
                      <a:schemeClr val="accent1"/>
                    </a:solidFill>
                  </a:rPr>
                  <a:t>The full derivation of these terms can be found in </a:t>
                </a:r>
                <a:r>
                  <a:rPr lang="en-US" sz="2400" dirty="0">
                    <a:solidFill>
                      <a:schemeClr val="accent1"/>
                    </a:solidFill>
                    <a:hlinkClick r:id="rId2"/>
                  </a:rPr>
                  <a:t>Ho, et. al., 2020</a:t>
                </a:r>
                <a:r>
                  <a:rPr lang="en-US" dirty="0">
                    <a:hlinkClick r:id="rId2"/>
                  </a:rPr>
                  <a:t> </a:t>
                </a:r>
                <a:endParaRPr lang="en-US" dirty="0"/>
              </a:p>
            </p:txBody>
          </p:sp>
        </mc:Choice>
        <mc:Fallback xmlns="">
          <p:sp>
            <p:nvSpPr>
              <p:cNvPr id="3" name="Content Placeholder 2">
                <a:extLst>
                  <a:ext uri="{FF2B5EF4-FFF2-40B4-BE49-F238E27FC236}">
                    <a16:creationId xmlns:a16="http://schemas.microsoft.com/office/drawing/2014/main" id="{42495ED3-BD4F-7760-0978-CDC7A7AA05D4}"/>
                  </a:ext>
                </a:extLst>
              </p:cNvPr>
              <p:cNvSpPr>
                <a:spLocks noGrp="1" noRot="1" noChangeAspect="1" noMove="1" noResize="1" noEditPoints="1" noAdjustHandles="1" noChangeArrowheads="1" noChangeShapeType="1" noTextEdit="1"/>
              </p:cNvSpPr>
              <p:nvPr>
                <p:ph idx="1"/>
              </p:nvPr>
            </p:nvSpPr>
            <p:spPr>
              <a:xfrm>
                <a:off x="789301" y="1012197"/>
                <a:ext cx="10515600" cy="5705610"/>
              </a:xfrm>
              <a:blipFill>
                <a:blip r:embed="rId3"/>
                <a:stretch>
                  <a:fillRect l="-1217" t="-2350"/>
                </a:stretch>
              </a:blipFill>
            </p:spPr>
            <p:txBody>
              <a:bodyPr/>
              <a:lstStyle/>
              <a:p>
                <a:r>
                  <a:rPr lang="en-US">
                    <a:noFill/>
                  </a:rPr>
                  <a:t> </a:t>
                </a:r>
              </a:p>
            </p:txBody>
          </p:sp>
        </mc:Fallback>
      </mc:AlternateContent>
    </p:spTree>
    <p:extLst>
      <p:ext uri="{BB962C8B-B14F-4D97-AF65-F5344CB8AC3E}">
        <p14:creationId xmlns:p14="http://schemas.microsoft.com/office/powerpoint/2010/main" val="3557288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0AB272-E158-CD81-D220-D0200F45C60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679B92D-2BB4-BAF5-7540-14A8AFCADCD8}"/>
              </a:ext>
            </a:extLst>
          </p:cNvPr>
          <p:cNvSpPr>
            <a:spLocks noGrp="1"/>
          </p:cNvSpPr>
          <p:nvPr>
            <p:ph type="title"/>
          </p:nvPr>
        </p:nvSpPr>
        <p:spPr>
          <a:xfrm>
            <a:off x="789301" y="140193"/>
            <a:ext cx="10515600" cy="872004"/>
          </a:xfrm>
        </p:spPr>
        <p:txBody>
          <a:bodyPr>
            <a:normAutofit/>
          </a:bodyPr>
          <a:lstStyle/>
          <a:p>
            <a:r>
              <a:rPr lang="en-US" sz="4000" dirty="0">
                <a:latin typeface="+mn-lt"/>
              </a:rPr>
              <a:t>DDPM</a:t>
            </a:r>
          </a:p>
        </p:txBody>
      </p:sp>
      <p:sp>
        <p:nvSpPr>
          <p:cNvPr id="3" name="Content Placeholder 2">
            <a:extLst>
              <a:ext uri="{FF2B5EF4-FFF2-40B4-BE49-F238E27FC236}">
                <a16:creationId xmlns:a16="http://schemas.microsoft.com/office/drawing/2014/main" id="{F3CB73A0-DC00-DCE5-E50D-234F6B48E05E}"/>
              </a:ext>
            </a:extLst>
          </p:cNvPr>
          <p:cNvSpPr>
            <a:spLocks noGrp="1"/>
          </p:cNvSpPr>
          <p:nvPr>
            <p:ph idx="1"/>
          </p:nvPr>
        </p:nvSpPr>
        <p:spPr>
          <a:xfrm>
            <a:off x="789301" y="1012197"/>
            <a:ext cx="10515600" cy="716242"/>
          </a:xfrm>
        </p:spPr>
        <p:txBody>
          <a:bodyPr>
            <a:noAutofit/>
          </a:bodyPr>
          <a:lstStyle/>
          <a:p>
            <a:pPr marL="0" indent="0">
              <a:lnSpc>
                <a:spcPct val="100000"/>
              </a:lnSpc>
              <a:buNone/>
            </a:pPr>
            <a:r>
              <a:rPr lang="en-US" dirty="0"/>
              <a:t>The DDPM algorithm of </a:t>
            </a:r>
            <a:r>
              <a:rPr lang="en-US" dirty="0">
                <a:hlinkClick r:id="rId2"/>
              </a:rPr>
              <a:t>Ho, et. al., 2020</a:t>
            </a:r>
            <a:r>
              <a:rPr lang="en-US" dirty="0"/>
              <a:t> learns a neural network for the distribution by minimizing loss function </a:t>
            </a:r>
          </a:p>
        </p:txBody>
      </p:sp>
      <p:pic>
        <p:nvPicPr>
          <p:cNvPr id="6" name="Picture 5">
            <a:extLst>
              <a:ext uri="{FF2B5EF4-FFF2-40B4-BE49-F238E27FC236}">
                <a16:creationId xmlns:a16="http://schemas.microsoft.com/office/drawing/2014/main" id="{E9F35842-28EA-84C6-3131-867B009F1582}"/>
              </a:ext>
            </a:extLst>
          </p:cNvPr>
          <p:cNvPicPr>
            <a:picLocks noChangeAspect="1"/>
          </p:cNvPicPr>
          <p:nvPr/>
        </p:nvPicPr>
        <p:blipFill>
          <a:blip r:embed="rId3"/>
          <a:stretch>
            <a:fillRect/>
          </a:stretch>
        </p:blipFill>
        <p:spPr>
          <a:xfrm>
            <a:off x="6683838" y="2226129"/>
            <a:ext cx="5403934" cy="2656443"/>
          </a:xfrm>
          <a:prstGeom prst="rect">
            <a:avLst/>
          </a:prstGeom>
        </p:spPr>
      </p:pic>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A907D0CC-1654-9C70-24C2-AB3CF6D905D4}"/>
                  </a:ext>
                </a:extLst>
              </p:cNvPr>
              <p:cNvSpPr txBox="1">
                <a:spLocks/>
              </p:cNvSpPr>
              <p:nvPr/>
            </p:nvSpPr>
            <p:spPr>
              <a:xfrm>
                <a:off x="602311" y="2046614"/>
                <a:ext cx="5867881" cy="446077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Draw a sample from the image distribution</a:t>
                </a:r>
              </a:p>
              <a:p>
                <a:r>
                  <a:rPr lang="en-US" dirty="0"/>
                  <a:t>Sample from uniform distribution of time steps</a:t>
                </a:r>
              </a:p>
              <a:p>
                <a:r>
                  <a:rPr lang="en-US" dirty="0"/>
                  <a:t>Draw additive noise of time step from standard Normal </a:t>
                </a:r>
              </a:p>
              <a:p>
                <a:r>
                  <a:rPr lang="en-US" dirty="0"/>
                  <a:t>Take gradient step to update parameters, </a:t>
                </a:r>
                <a14:m>
                  <m:oMath xmlns:m="http://schemas.openxmlformats.org/officeDocument/2006/math">
                    <m:r>
                      <a:rPr lang="en-US" i="1">
                        <a:latin typeface="Cambria Math" panose="02040503050406030204" pitchFamily="18" charset="0"/>
                        <a:ea typeface="Cambria Math" panose="02040503050406030204" pitchFamily="18" charset="0"/>
                      </a:rPr>
                      <m:t>𝜃</m:t>
                    </m:r>
                  </m:oMath>
                </a14:m>
                <a:r>
                  <a:rPr lang="en-US" dirty="0"/>
                  <a:t>, of learned noise model,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𝜖</m:t>
                        </m:r>
                      </m:e>
                      <m:sub>
                        <m:r>
                          <a:rPr lang="en-US" i="1" smtClean="0">
                            <a:latin typeface="Cambria Math" panose="02040503050406030204" pitchFamily="18" charset="0"/>
                            <a:ea typeface="Cambria Math" panose="02040503050406030204" pitchFamily="18" charset="0"/>
                          </a:rPr>
                          <m:t>𝜃</m:t>
                        </m:r>
                      </m:sub>
                    </m:sSub>
                  </m:oMath>
                </a14:m>
                <a:endParaRPr lang="en-US" dirty="0"/>
              </a:p>
              <a:p>
                <a:endParaRPr lang="en-US" dirty="0"/>
              </a:p>
            </p:txBody>
          </p:sp>
        </mc:Choice>
        <mc:Fallback xmlns="">
          <p:sp>
            <p:nvSpPr>
              <p:cNvPr id="7" name="Content Placeholder 2">
                <a:extLst>
                  <a:ext uri="{FF2B5EF4-FFF2-40B4-BE49-F238E27FC236}">
                    <a16:creationId xmlns:a16="http://schemas.microsoft.com/office/drawing/2014/main" id="{A907D0CC-1654-9C70-24C2-AB3CF6D905D4}"/>
                  </a:ext>
                </a:extLst>
              </p:cNvPr>
              <p:cNvSpPr txBox="1">
                <a:spLocks noRot="1" noChangeAspect="1" noMove="1" noResize="1" noEditPoints="1" noAdjustHandles="1" noChangeArrowheads="1" noChangeShapeType="1" noTextEdit="1"/>
              </p:cNvSpPr>
              <p:nvPr/>
            </p:nvSpPr>
            <p:spPr>
              <a:xfrm>
                <a:off x="602311" y="2046614"/>
                <a:ext cx="5867881" cy="4460771"/>
              </a:xfrm>
              <a:prstGeom prst="rect">
                <a:avLst/>
              </a:prstGeom>
              <a:blipFill>
                <a:blip r:embed="rId4"/>
                <a:stretch>
                  <a:fillRect l="-1871" t="-2326" r="-1871"/>
                </a:stretch>
              </a:blipFill>
            </p:spPr>
            <p:txBody>
              <a:bodyPr/>
              <a:lstStyle/>
              <a:p>
                <a:r>
                  <a:rPr lang="en-US">
                    <a:noFill/>
                  </a:rPr>
                  <a:t> </a:t>
                </a:r>
              </a:p>
            </p:txBody>
          </p:sp>
        </mc:Fallback>
      </mc:AlternateContent>
      <p:cxnSp>
        <p:nvCxnSpPr>
          <p:cNvPr id="9" name="Straight Arrow Connector 8">
            <a:extLst>
              <a:ext uri="{FF2B5EF4-FFF2-40B4-BE49-F238E27FC236}">
                <a16:creationId xmlns:a16="http://schemas.microsoft.com/office/drawing/2014/main" id="{B8F43740-E995-E694-13A2-BDBD479B4E3E}"/>
              </a:ext>
            </a:extLst>
          </p:cNvPr>
          <p:cNvCxnSpPr>
            <a:cxnSpLocks/>
          </p:cNvCxnSpPr>
          <p:nvPr/>
        </p:nvCxnSpPr>
        <p:spPr>
          <a:xfrm>
            <a:off x="5508163" y="2379966"/>
            <a:ext cx="1271266" cy="789580"/>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2629C7E6-5AAC-AFBB-A192-1956AE200AE0}"/>
              </a:ext>
            </a:extLst>
          </p:cNvPr>
          <p:cNvCxnSpPr>
            <a:cxnSpLocks/>
          </p:cNvCxnSpPr>
          <p:nvPr/>
        </p:nvCxnSpPr>
        <p:spPr>
          <a:xfrm>
            <a:off x="6143796" y="3266566"/>
            <a:ext cx="635633" cy="162434"/>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0E9A893D-9D0F-B5D6-BAD7-126333CBA6E5}"/>
              </a:ext>
            </a:extLst>
          </p:cNvPr>
          <p:cNvCxnSpPr>
            <a:cxnSpLocks/>
          </p:cNvCxnSpPr>
          <p:nvPr/>
        </p:nvCxnSpPr>
        <p:spPr>
          <a:xfrm flipV="1">
            <a:off x="6362457" y="3734546"/>
            <a:ext cx="416972" cy="315741"/>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7D6554A9-6538-F665-215A-912F7CF7D919}"/>
              </a:ext>
            </a:extLst>
          </p:cNvPr>
          <p:cNvCxnSpPr>
            <a:cxnSpLocks/>
          </p:cNvCxnSpPr>
          <p:nvPr/>
        </p:nvCxnSpPr>
        <p:spPr>
          <a:xfrm flipV="1">
            <a:off x="5413472" y="4126725"/>
            <a:ext cx="1424894" cy="1331626"/>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871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xEl>
                                              <p:pRg st="3" end="3"/>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0477BB-D073-D6B9-A170-A9A02825E4D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D8FD33D-DC09-05FF-1E01-65BAFC028FD1}"/>
              </a:ext>
            </a:extLst>
          </p:cNvPr>
          <p:cNvSpPr>
            <a:spLocks noGrp="1"/>
          </p:cNvSpPr>
          <p:nvPr>
            <p:ph type="title"/>
          </p:nvPr>
        </p:nvSpPr>
        <p:spPr>
          <a:xfrm>
            <a:off x="789301" y="140193"/>
            <a:ext cx="10515600" cy="872004"/>
          </a:xfrm>
        </p:spPr>
        <p:txBody>
          <a:bodyPr>
            <a:normAutofit/>
          </a:bodyPr>
          <a:lstStyle/>
          <a:p>
            <a:r>
              <a:rPr lang="en-US" sz="4000" dirty="0">
                <a:latin typeface="+mn-lt"/>
              </a:rPr>
              <a:t>DDPM</a:t>
            </a:r>
          </a:p>
        </p:txBody>
      </p:sp>
      <p:sp>
        <p:nvSpPr>
          <p:cNvPr id="3" name="Content Placeholder 2">
            <a:extLst>
              <a:ext uri="{FF2B5EF4-FFF2-40B4-BE49-F238E27FC236}">
                <a16:creationId xmlns:a16="http://schemas.microsoft.com/office/drawing/2014/main" id="{275DB347-5A6A-3A51-7C84-C296C4278B84}"/>
              </a:ext>
            </a:extLst>
          </p:cNvPr>
          <p:cNvSpPr>
            <a:spLocks noGrp="1"/>
          </p:cNvSpPr>
          <p:nvPr>
            <p:ph idx="1"/>
          </p:nvPr>
        </p:nvSpPr>
        <p:spPr>
          <a:xfrm>
            <a:off x="789301" y="1012197"/>
            <a:ext cx="10515600" cy="716242"/>
          </a:xfrm>
        </p:spPr>
        <p:txBody>
          <a:bodyPr>
            <a:noAutofit/>
          </a:bodyPr>
          <a:lstStyle/>
          <a:p>
            <a:pPr marL="0" indent="0">
              <a:lnSpc>
                <a:spcPct val="100000"/>
              </a:lnSpc>
              <a:buNone/>
            </a:pPr>
            <a:r>
              <a:rPr lang="en-US" dirty="0"/>
              <a:t>The DDPM algorithm of </a:t>
            </a:r>
            <a:r>
              <a:rPr lang="en-US" dirty="0">
                <a:hlinkClick r:id="rId2"/>
              </a:rPr>
              <a:t>Ho, et. al., 2020</a:t>
            </a:r>
            <a:r>
              <a:rPr lang="en-US" dirty="0"/>
              <a:t> learns a neural network for the distribution by minimizing loss function </a:t>
            </a:r>
          </a:p>
        </p:txBody>
      </p:sp>
      <p:pic>
        <p:nvPicPr>
          <p:cNvPr id="6" name="Picture 5">
            <a:extLst>
              <a:ext uri="{FF2B5EF4-FFF2-40B4-BE49-F238E27FC236}">
                <a16:creationId xmlns:a16="http://schemas.microsoft.com/office/drawing/2014/main" id="{C6971188-F124-FDCC-EC0A-04F82EA5FA15}"/>
              </a:ext>
            </a:extLst>
          </p:cNvPr>
          <p:cNvPicPr>
            <a:picLocks noChangeAspect="1"/>
          </p:cNvPicPr>
          <p:nvPr/>
        </p:nvPicPr>
        <p:blipFill>
          <a:blip r:embed="rId3"/>
          <a:stretch>
            <a:fillRect/>
          </a:stretch>
        </p:blipFill>
        <p:spPr>
          <a:xfrm>
            <a:off x="6683838" y="2226129"/>
            <a:ext cx="5403934" cy="2656443"/>
          </a:xfrm>
          <a:prstGeom prst="rect">
            <a:avLst/>
          </a:prstGeom>
        </p:spPr>
      </p:pic>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6474B256-ABA2-A040-264A-BC2C90EC7113}"/>
                  </a:ext>
                </a:extLst>
              </p:cNvPr>
              <p:cNvSpPr txBox="1">
                <a:spLocks/>
              </p:cNvSpPr>
              <p:nvPr/>
            </p:nvSpPr>
            <p:spPr>
              <a:xfrm>
                <a:off x="602311" y="2046614"/>
                <a:ext cx="5867881" cy="446077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Take gradient step to update parameters, </a:t>
                </a:r>
                <a14:m>
                  <m:oMath xmlns:m="http://schemas.openxmlformats.org/officeDocument/2006/math">
                    <m:r>
                      <a:rPr lang="en-US" i="1">
                        <a:latin typeface="Cambria Math" panose="02040503050406030204" pitchFamily="18" charset="0"/>
                        <a:ea typeface="Cambria Math" panose="02040503050406030204" pitchFamily="18" charset="0"/>
                      </a:rPr>
                      <m:t>𝜃</m:t>
                    </m:r>
                  </m:oMath>
                </a14:m>
                <a:r>
                  <a:rPr lang="en-US" dirty="0"/>
                  <a:t>, of learned noise model,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𝜖</m:t>
                        </m:r>
                      </m:e>
                      <m:sub>
                        <m:r>
                          <a:rPr lang="en-US" i="1" smtClean="0">
                            <a:latin typeface="Cambria Math" panose="02040503050406030204" pitchFamily="18" charset="0"/>
                            <a:ea typeface="Cambria Math" panose="02040503050406030204" pitchFamily="18" charset="0"/>
                          </a:rPr>
                          <m:t>𝜃</m:t>
                        </m:r>
                      </m:sub>
                    </m:sSub>
                  </m:oMath>
                </a14:m>
                <a:endParaRPr lang="en-US" dirty="0"/>
              </a:p>
              <a:p>
                <a:r>
                  <a:rPr lang="en-US" dirty="0"/>
                  <a:t>Gradient is of the squared differences between noise, , and noise predicted by the neural network</a:t>
                </a:r>
              </a:p>
              <a:p>
                <a:r>
                  <a:rPr lang="en-US" dirty="0"/>
                  <a:t>Absolute difference is more robust to outliers and is sometimes used</a:t>
                </a:r>
              </a:p>
              <a:p>
                <a:endParaRPr lang="en-US" dirty="0"/>
              </a:p>
            </p:txBody>
          </p:sp>
        </mc:Choice>
        <mc:Fallback xmlns="">
          <p:sp>
            <p:nvSpPr>
              <p:cNvPr id="7" name="Content Placeholder 2">
                <a:extLst>
                  <a:ext uri="{FF2B5EF4-FFF2-40B4-BE49-F238E27FC236}">
                    <a16:creationId xmlns:a16="http://schemas.microsoft.com/office/drawing/2014/main" id="{6474B256-ABA2-A040-264A-BC2C90EC7113}"/>
                  </a:ext>
                </a:extLst>
              </p:cNvPr>
              <p:cNvSpPr txBox="1">
                <a:spLocks noRot="1" noChangeAspect="1" noMove="1" noResize="1" noEditPoints="1" noAdjustHandles="1" noChangeArrowheads="1" noChangeShapeType="1" noTextEdit="1"/>
              </p:cNvSpPr>
              <p:nvPr/>
            </p:nvSpPr>
            <p:spPr>
              <a:xfrm>
                <a:off x="602311" y="2046614"/>
                <a:ext cx="5867881" cy="4460771"/>
              </a:xfrm>
              <a:prstGeom prst="rect">
                <a:avLst/>
              </a:prstGeom>
              <a:blipFill>
                <a:blip r:embed="rId4"/>
                <a:stretch>
                  <a:fillRect l="-1871" t="-2326" r="-3015"/>
                </a:stretch>
              </a:blipFill>
            </p:spPr>
            <p:txBody>
              <a:bodyPr/>
              <a:lstStyle/>
              <a:p>
                <a:r>
                  <a:rPr lang="en-US">
                    <a:noFill/>
                  </a:rPr>
                  <a:t> </a:t>
                </a:r>
              </a:p>
            </p:txBody>
          </p:sp>
        </mc:Fallback>
      </mc:AlternateContent>
      <p:cxnSp>
        <p:nvCxnSpPr>
          <p:cNvPr id="17" name="Straight Arrow Connector 16">
            <a:extLst>
              <a:ext uri="{FF2B5EF4-FFF2-40B4-BE49-F238E27FC236}">
                <a16:creationId xmlns:a16="http://schemas.microsoft.com/office/drawing/2014/main" id="{B364BB41-0A67-2E31-E682-1AE0A921DD44}"/>
              </a:ext>
            </a:extLst>
          </p:cNvPr>
          <p:cNvCxnSpPr>
            <a:cxnSpLocks/>
          </p:cNvCxnSpPr>
          <p:nvPr/>
        </p:nvCxnSpPr>
        <p:spPr>
          <a:xfrm>
            <a:off x="6267796" y="4006735"/>
            <a:ext cx="1197033" cy="310341"/>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2810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D87F60-DDA8-0B39-6ACA-564DDAEE2AA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3390C71-4C91-742B-25AC-361A30E2655D}"/>
              </a:ext>
            </a:extLst>
          </p:cNvPr>
          <p:cNvSpPr>
            <a:spLocks noGrp="1"/>
          </p:cNvSpPr>
          <p:nvPr>
            <p:ph type="title"/>
          </p:nvPr>
        </p:nvSpPr>
        <p:spPr>
          <a:xfrm>
            <a:off x="789301" y="140193"/>
            <a:ext cx="10515600" cy="872004"/>
          </a:xfrm>
        </p:spPr>
        <p:txBody>
          <a:bodyPr>
            <a:normAutofit/>
          </a:bodyPr>
          <a:lstStyle/>
          <a:p>
            <a:r>
              <a:rPr lang="en-US" sz="4000" dirty="0">
                <a:latin typeface="+mn-lt"/>
              </a:rPr>
              <a:t>DDPM</a:t>
            </a:r>
          </a:p>
        </p:txBody>
      </p:sp>
      <p:sp>
        <p:nvSpPr>
          <p:cNvPr id="3" name="Content Placeholder 2">
            <a:extLst>
              <a:ext uri="{FF2B5EF4-FFF2-40B4-BE49-F238E27FC236}">
                <a16:creationId xmlns:a16="http://schemas.microsoft.com/office/drawing/2014/main" id="{A3B091E6-3085-B5CE-0F5F-985109D5E3A8}"/>
              </a:ext>
            </a:extLst>
          </p:cNvPr>
          <p:cNvSpPr>
            <a:spLocks noGrp="1"/>
          </p:cNvSpPr>
          <p:nvPr>
            <p:ph idx="1"/>
          </p:nvPr>
        </p:nvSpPr>
        <p:spPr>
          <a:xfrm>
            <a:off x="789301" y="1012197"/>
            <a:ext cx="10515600" cy="856232"/>
          </a:xfrm>
        </p:spPr>
        <p:txBody>
          <a:bodyPr>
            <a:noAutofit/>
          </a:bodyPr>
          <a:lstStyle/>
          <a:p>
            <a:pPr marL="0" indent="0">
              <a:lnSpc>
                <a:spcPct val="80000"/>
              </a:lnSpc>
              <a:buNone/>
            </a:pPr>
            <a:r>
              <a:rPr lang="en-US" dirty="0"/>
              <a:t>The DDPM algorithm of </a:t>
            </a:r>
            <a:r>
              <a:rPr lang="en-US" dirty="0">
                <a:hlinkClick r:id="rId2"/>
              </a:rPr>
              <a:t>Ho, et. al., 2020</a:t>
            </a:r>
            <a:r>
              <a:rPr lang="en-US" dirty="0"/>
              <a:t> samples from the learned distribution to generate images by denoising </a:t>
            </a:r>
          </a:p>
        </p:txBody>
      </p:sp>
      <p:pic>
        <p:nvPicPr>
          <p:cNvPr id="6" name="Picture 5">
            <a:extLst>
              <a:ext uri="{FF2B5EF4-FFF2-40B4-BE49-F238E27FC236}">
                <a16:creationId xmlns:a16="http://schemas.microsoft.com/office/drawing/2014/main" id="{74809836-FD17-8812-8E7A-04D14B7509CB}"/>
              </a:ext>
            </a:extLst>
          </p:cNvPr>
          <p:cNvPicPr>
            <a:picLocks noChangeAspect="1"/>
          </p:cNvPicPr>
          <p:nvPr/>
        </p:nvPicPr>
        <p:blipFill>
          <a:blip r:embed="rId3"/>
          <a:stretch>
            <a:fillRect/>
          </a:stretch>
        </p:blipFill>
        <p:spPr>
          <a:xfrm>
            <a:off x="6155938" y="2280556"/>
            <a:ext cx="5778894" cy="2741485"/>
          </a:xfrm>
          <a:prstGeom prst="rect">
            <a:avLst/>
          </a:prstGeom>
        </p:spPr>
      </p:pic>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0D3F80B7-1F63-ED2B-E8C3-349C44C947EA}"/>
                  </a:ext>
                </a:extLst>
              </p:cNvPr>
              <p:cNvSpPr txBox="1">
                <a:spLocks/>
              </p:cNvSpPr>
              <p:nvPr/>
            </p:nvSpPr>
            <p:spPr>
              <a:xfrm>
                <a:off x="478490" y="2188029"/>
                <a:ext cx="5192967" cy="431750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Start with random noise image</a:t>
                </a:r>
              </a:p>
              <a:p>
                <a:r>
                  <a:rPr lang="en-US" dirty="0"/>
                  <a:t>Sample backwards in time</a:t>
                </a:r>
              </a:p>
              <a:p>
                <a:r>
                  <a:rPr lang="en-US" dirty="0"/>
                  <a:t>Standard Normal noise at each time step</a:t>
                </a:r>
              </a:p>
              <a:p>
                <a:r>
                  <a:rPr lang="en-US" dirty="0"/>
                  <a:t>Denoise image at each time step by removing learned noise,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𝜖</m:t>
                        </m:r>
                      </m:e>
                      <m:sub>
                        <m:r>
                          <a:rPr lang="en-US" i="1">
                            <a:latin typeface="Cambria Math" panose="02040503050406030204" pitchFamily="18" charset="0"/>
                            <a:ea typeface="Cambria Math" panose="02040503050406030204" pitchFamily="18" charset="0"/>
                          </a:rPr>
                          <m:t>𝜃</m:t>
                        </m:r>
                      </m:sub>
                    </m:sSub>
                  </m:oMath>
                </a14:m>
                <a:r>
                  <a:rPr lang="en-US" dirty="0"/>
                  <a:t> </a:t>
                </a:r>
              </a:p>
              <a:p>
                <a:endParaRPr lang="en-US" dirty="0"/>
              </a:p>
            </p:txBody>
          </p:sp>
        </mc:Choice>
        <mc:Fallback xmlns="">
          <p:sp>
            <p:nvSpPr>
              <p:cNvPr id="7" name="Content Placeholder 2">
                <a:extLst>
                  <a:ext uri="{FF2B5EF4-FFF2-40B4-BE49-F238E27FC236}">
                    <a16:creationId xmlns:a16="http://schemas.microsoft.com/office/drawing/2014/main" id="{0D3F80B7-1F63-ED2B-E8C3-349C44C947EA}"/>
                  </a:ext>
                </a:extLst>
              </p:cNvPr>
              <p:cNvSpPr txBox="1">
                <a:spLocks noRot="1" noChangeAspect="1" noMove="1" noResize="1" noEditPoints="1" noAdjustHandles="1" noChangeArrowheads="1" noChangeShapeType="1" noTextEdit="1"/>
              </p:cNvSpPr>
              <p:nvPr/>
            </p:nvSpPr>
            <p:spPr>
              <a:xfrm>
                <a:off x="478490" y="2188029"/>
                <a:ext cx="5192967" cy="4317506"/>
              </a:xfrm>
              <a:prstGeom prst="rect">
                <a:avLst/>
              </a:prstGeom>
              <a:blipFill>
                <a:blip r:embed="rId4"/>
                <a:stretch>
                  <a:fillRect l="-2113" t="-2401" r="-587"/>
                </a:stretch>
              </a:blipFill>
            </p:spPr>
            <p:txBody>
              <a:bodyPr/>
              <a:lstStyle/>
              <a:p>
                <a:r>
                  <a:rPr lang="en-US">
                    <a:noFill/>
                  </a:rPr>
                  <a:t> </a:t>
                </a:r>
              </a:p>
            </p:txBody>
          </p:sp>
        </mc:Fallback>
      </mc:AlternateContent>
      <p:cxnSp>
        <p:nvCxnSpPr>
          <p:cNvPr id="8" name="Straight Arrow Connector 7">
            <a:extLst>
              <a:ext uri="{FF2B5EF4-FFF2-40B4-BE49-F238E27FC236}">
                <a16:creationId xmlns:a16="http://schemas.microsoft.com/office/drawing/2014/main" id="{87AB5503-D6F1-0124-3DA4-F9D496CEE706}"/>
              </a:ext>
            </a:extLst>
          </p:cNvPr>
          <p:cNvCxnSpPr>
            <a:cxnSpLocks/>
          </p:cNvCxnSpPr>
          <p:nvPr/>
        </p:nvCxnSpPr>
        <p:spPr>
          <a:xfrm>
            <a:off x="5306786" y="2507629"/>
            <a:ext cx="1039585" cy="475057"/>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85FB8224-07D3-BE49-7730-BD2599EA5C6F}"/>
              </a:ext>
            </a:extLst>
          </p:cNvPr>
          <p:cNvCxnSpPr>
            <a:cxnSpLocks/>
          </p:cNvCxnSpPr>
          <p:nvPr/>
        </p:nvCxnSpPr>
        <p:spPr>
          <a:xfrm>
            <a:off x="4740729" y="2941342"/>
            <a:ext cx="1605642" cy="360944"/>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8AB30017-38E5-BDD6-869E-CEA288508131}"/>
              </a:ext>
            </a:extLst>
          </p:cNvPr>
          <p:cNvCxnSpPr>
            <a:cxnSpLocks/>
          </p:cNvCxnSpPr>
          <p:nvPr/>
        </p:nvCxnSpPr>
        <p:spPr>
          <a:xfrm>
            <a:off x="5382986" y="3472543"/>
            <a:ext cx="903514" cy="83172"/>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137DE3F5-2284-AEB8-E97F-202B230D741F}"/>
              </a:ext>
            </a:extLst>
          </p:cNvPr>
          <p:cNvCxnSpPr>
            <a:cxnSpLocks/>
          </p:cNvCxnSpPr>
          <p:nvPr/>
        </p:nvCxnSpPr>
        <p:spPr>
          <a:xfrm flipV="1">
            <a:off x="5839818" y="4009670"/>
            <a:ext cx="446682" cy="241375"/>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07050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xEl>
                                              <p:pRg st="3" end="3"/>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DDPM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12197"/>
                <a:ext cx="10515600" cy="1052215"/>
              </a:xfrm>
            </p:spPr>
            <p:txBody>
              <a:bodyPr>
                <a:normAutofit/>
              </a:bodyPr>
              <a:lstStyle/>
              <a:p>
                <a:pPr marL="0" indent="0">
                  <a:buNone/>
                </a:pPr>
                <a:r>
                  <a:rPr lang="en-US" dirty="0">
                    <a:hlinkClick r:id="rId2"/>
                  </a:rPr>
                  <a:t>Ho, et. al., 2020</a:t>
                </a:r>
                <a:r>
                  <a:rPr lang="en-US" dirty="0"/>
                  <a:t> used a UNET architecture of </a:t>
                </a:r>
                <a14:m>
                  <m:oMath xmlns:m="http://schemas.openxmlformats.org/officeDocument/2006/math">
                    <m:r>
                      <a:rPr lang="en-US" i="1" dirty="0" smtClean="0">
                        <a:latin typeface="Cambria Math" panose="02040503050406030204" pitchFamily="18" charset="0"/>
                        <a:hlinkClick r:id="rId3"/>
                      </a:rPr>
                      <m:t>𝑅𝑜𝑠𝑒𝑛𝑏𝑢𝑟𝑔𝑒𝑟</m:t>
                    </m:r>
                    <m:r>
                      <a:rPr lang="en-US" i="1" dirty="0" smtClean="0">
                        <a:latin typeface="Cambria Math" panose="02040503050406030204" pitchFamily="18" charset="0"/>
                        <a:hlinkClick r:id="rId3"/>
                      </a:rPr>
                      <m:t>,  </m:t>
                    </m:r>
                    <m:r>
                      <a:rPr lang="en-US" i="1" dirty="0" smtClean="0">
                        <a:latin typeface="Cambria Math" panose="02040503050406030204" pitchFamily="18" charset="0"/>
                        <a:hlinkClick r:id="rId3"/>
                      </a:rPr>
                      <m:t>𝑒𝑡</m:t>
                    </m:r>
                    <m:r>
                      <a:rPr lang="en-US" i="1" dirty="0" smtClean="0">
                        <a:latin typeface="Cambria Math" panose="02040503050406030204" pitchFamily="18" charset="0"/>
                        <a:hlinkClick r:id="rId3"/>
                      </a:rPr>
                      <m:t>.  </m:t>
                    </m:r>
                    <m:r>
                      <a:rPr lang="en-US" i="1" dirty="0" smtClean="0">
                        <a:latin typeface="Cambria Math" panose="02040503050406030204" pitchFamily="18" charset="0"/>
                        <a:hlinkClick r:id="rId3"/>
                      </a:rPr>
                      <m:t>𝑎𝑙</m:t>
                    </m:r>
                    <m:r>
                      <a:rPr lang="en-US" i="1" dirty="0" smtClean="0">
                        <a:latin typeface="Cambria Math" panose="02040503050406030204" pitchFamily="18" charset="0"/>
                        <a:hlinkClick r:id="rId3"/>
                      </a:rPr>
                      <m:t>.,  2015</m:t>
                    </m:r>
                  </m:oMath>
                </a14:m>
                <a:r>
                  <a:rPr lang="en-US" dirty="0"/>
                  <a:t> to learn the noise term,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𝜀</m:t>
                        </m:r>
                      </m:e>
                      <m:sub>
                        <m:r>
                          <a:rPr lang="en-US" i="1" smtClean="0">
                            <a:latin typeface="Cambria Math" panose="02040503050406030204" pitchFamily="18" charset="0"/>
                            <a:ea typeface="Cambria Math" panose="02040503050406030204" pitchFamily="18" charset="0"/>
                          </a:rPr>
                          <m:t>𝜃</m:t>
                        </m:r>
                      </m:sub>
                    </m:sSub>
                  </m:oMath>
                </a14:m>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012197"/>
                <a:ext cx="10515600" cy="1052215"/>
              </a:xfrm>
              <a:blipFill>
                <a:blip r:embed="rId4"/>
                <a:stretch>
                  <a:fillRect l="-1159" t="-9249"/>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AEFE662E-061F-E55F-2AE2-06479E8F2623}"/>
              </a:ext>
            </a:extLst>
          </p:cNvPr>
          <p:cNvPicPr>
            <a:picLocks noChangeAspect="1"/>
          </p:cNvPicPr>
          <p:nvPr/>
        </p:nvPicPr>
        <p:blipFill>
          <a:blip r:embed="rId5"/>
          <a:stretch>
            <a:fillRect/>
          </a:stretch>
        </p:blipFill>
        <p:spPr>
          <a:xfrm>
            <a:off x="7082882" y="2322463"/>
            <a:ext cx="4845543" cy="3203205"/>
          </a:xfrm>
          <a:prstGeom prst="rect">
            <a:avLst/>
          </a:prstGeom>
        </p:spPr>
      </p:pic>
      <p:sp>
        <p:nvSpPr>
          <p:cNvPr id="7" name="Content Placeholder 2">
            <a:extLst>
              <a:ext uri="{FF2B5EF4-FFF2-40B4-BE49-F238E27FC236}">
                <a16:creationId xmlns:a16="http://schemas.microsoft.com/office/drawing/2014/main" id="{3649B207-8E23-6523-ADA9-CEEF07B1BDDC}"/>
              </a:ext>
            </a:extLst>
          </p:cNvPr>
          <p:cNvSpPr txBox="1">
            <a:spLocks/>
          </p:cNvSpPr>
          <p:nvPr/>
        </p:nvSpPr>
        <p:spPr>
          <a:xfrm>
            <a:off x="739748" y="2205852"/>
            <a:ext cx="6343134" cy="458271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UNET accommodates multiple scales</a:t>
            </a:r>
          </a:p>
          <a:p>
            <a:r>
              <a:rPr lang="en-US" dirty="0"/>
              <a:t>UNET has an encoder-decoder architecture with a low dimensional latent bottle neck  </a:t>
            </a:r>
          </a:p>
          <a:p>
            <a:pPr lvl="1"/>
            <a:r>
              <a:rPr lang="en-US" dirty="0"/>
              <a:t>Down-sample over multiple scales</a:t>
            </a:r>
          </a:p>
          <a:p>
            <a:pPr lvl="1"/>
            <a:r>
              <a:rPr lang="en-US" dirty="0"/>
              <a:t>Up-sample to integrate samples</a:t>
            </a:r>
          </a:p>
          <a:p>
            <a:r>
              <a:rPr lang="en-US" dirty="0"/>
              <a:t>UNET uses skip connections to maintain gradient   </a:t>
            </a:r>
          </a:p>
          <a:p>
            <a:r>
              <a:rPr lang="en-US" dirty="0"/>
              <a:t>We will explore UNET further in a subsequent lesson </a:t>
            </a:r>
          </a:p>
        </p:txBody>
      </p:sp>
    </p:spTree>
    <p:extLst>
      <p:ext uri="{BB962C8B-B14F-4D97-AF65-F5344CB8AC3E}">
        <p14:creationId xmlns:p14="http://schemas.microsoft.com/office/powerpoint/2010/main" val="2282361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E89FD-BAE6-0918-BABB-E363F7EC0037}"/>
              </a:ext>
            </a:extLst>
          </p:cNvPr>
          <p:cNvSpPr>
            <a:spLocks noGrp="1"/>
          </p:cNvSpPr>
          <p:nvPr>
            <p:ph type="title"/>
          </p:nvPr>
        </p:nvSpPr>
        <p:spPr>
          <a:xfrm>
            <a:off x="831850" y="1709738"/>
            <a:ext cx="9693798" cy="1953577"/>
          </a:xfrm>
        </p:spPr>
        <p:txBody>
          <a:bodyPr>
            <a:normAutofit/>
          </a:bodyPr>
          <a:lstStyle/>
          <a:p>
            <a:pPr algn="ctr"/>
            <a:r>
              <a:rPr lang="en-US" sz="4400" dirty="0"/>
              <a:t>Denoising Diffusion Implicit Models (DDIM)</a:t>
            </a:r>
          </a:p>
        </p:txBody>
      </p:sp>
    </p:spTree>
    <p:extLst>
      <p:ext uri="{BB962C8B-B14F-4D97-AF65-F5344CB8AC3E}">
        <p14:creationId xmlns:p14="http://schemas.microsoft.com/office/powerpoint/2010/main" val="38296738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423AFC-84A3-73A2-566E-EAC007C3C50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BB1241-21A5-421C-FF42-4EB8454CD083}"/>
              </a:ext>
            </a:extLst>
          </p:cNvPr>
          <p:cNvSpPr>
            <a:spLocks noGrp="1"/>
          </p:cNvSpPr>
          <p:nvPr>
            <p:ph type="title"/>
          </p:nvPr>
        </p:nvSpPr>
        <p:spPr>
          <a:xfrm>
            <a:off x="789301" y="140193"/>
            <a:ext cx="10515600" cy="872004"/>
          </a:xfrm>
        </p:spPr>
        <p:txBody>
          <a:bodyPr>
            <a:normAutofit/>
          </a:bodyPr>
          <a:lstStyle/>
          <a:p>
            <a:r>
              <a:rPr lang="en-US" sz="4000" dirty="0">
                <a:latin typeface="+mn-lt"/>
              </a:rPr>
              <a:t>Generative Models</a:t>
            </a:r>
          </a:p>
        </p:txBody>
      </p:sp>
      <p:sp>
        <p:nvSpPr>
          <p:cNvPr id="3" name="Content Placeholder 2">
            <a:extLst>
              <a:ext uri="{FF2B5EF4-FFF2-40B4-BE49-F238E27FC236}">
                <a16:creationId xmlns:a16="http://schemas.microsoft.com/office/drawing/2014/main" id="{BB943F85-E71C-2B42-E382-2C74F7D5BD4C}"/>
              </a:ext>
            </a:extLst>
          </p:cNvPr>
          <p:cNvSpPr>
            <a:spLocks noGrp="1"/>
          </p:cNvSpPr>
          <p:nvPr>
            <p:ph idx="1"/>
          </p:nvPr>
        </p:nvSpPr>
        <p:spPr>
          <a:xfrm>
            <a:off x="789301" y="1124339"/>
            <a:ext cx="10515600" cy="5593468"/>
          </a:xfrm>
        </p:spPr>
        <p:txBody>
          <a:bodyPr>
            <a:normAutofit/>
          </a:bodyPr>
          <a:lstStyle/>
          <a:p>
            <a:pPr marL="0" indent="0">
              <a:buNone/>
            </a:pPr>
            <a:r>
              <a:rPr lang="en-US" dirty="0"/>
              <a:t>Key references used to prepare this lesson</a:t>
            </a:r>
          </a:p>
          <a:p>
            <a:r>
              <a:rPr lang="en-US" dirty="0">
                <a:hlinkClick r:id="rId2"/>
              </a:rPr>
              <a:t>Denoising Diffusion Probabilistic Models, Ho, Jain and </a:t>
            </a:r>
            <a:r>
              <a:rPr lang="en-US" dirty="0" err="1">
                <a:hlinkClick r:id="rId2"/>
              </a:rPr>
              <a:t>Abbeel</a:t>
            </a:r>
            <a:r>
              <a:rPr lang="en-US" dirty="0">
                <a:hlinkClick r:id="rId2"/>
              </a:rPr>
              <a:t>, 2020</a:t>
            </a:r>
            <a:endParaRPr lang="en-US" dirty="0"/>
          </a:p>
          <a:p>
            <a:r>
              <a:rPr lang="en-US" dirty="0">
                <a:hlinkClick r:id="rId3"/>
              </a:rPr>
              <a:t>Denoising Diffusion Implicit Models, Song, Meng and Ermon, 2022</a:t>
            </a:r>
            <a:endParaRPr lang="en-US" dirty="0"/>
          </a:p>
          <a:p>
            <a:r>
              <a:rPr lang="en-US" dirty="0">
                <a:hlinkClick r:id="rId4"/>
              </a:rPr>
              <a:t>Classifier-Free Diffusion Guidance, Ho and </a:t>
            </a:r>
            <a:r>
              <a:rPr lang="en-US" dirty="0" err="1">
                <a:hlinkClick r:id="rId4"/>
              </a:rPr>
              <a:t>Salimans</a:t>
            </a:r>
            <a:r>
              <a:rPr lang="en-US" dirty="0">
                <a:hlinkClick r:id="rId4"/>
              </a:rPr>
              <a:t>, 2022</a:t>
            </a:r>
            <a:endParaRPr lang="en-US" dirty="0">
              <a:hlinkClick r:id="rId5"/>
            </a:endParaRPr>
          </a:p>
          <a:p>
            <a:r>
              <a:rPr lang="en-US" dirty="0">
                <a:hlinkClick r:id="rId5"/>
              </a:rPr>
              <a:t>Understanding Diffusion Models: A Unified Perspective, Luo, 2022</a:t>
            </a:r>
            <a:endParaRPr lang="en-US" dirty="0"/>
          </a:p>
          <a:p>
            <a:r>
              <a:rPr lang="en-US" dirty="0">
                <a:hlinkClick r:id="rId6"/>
              </a:rPr>
              <a:t>What are Diffusion Models?, Lian Weng’s blog post, updated, 2024</a:t>
            </a:r>
            <a:endParaRPr lang="en-US" dirty="0"/>
          </a:p>
          <a:p>
            <a:pPr marL="0" indent="0">
              <a:buNone/>
            </a:pPr>
            <a:endParaRPr lang="en-US" dirty="0"/>
          </a:p>
          <a:p>
            <a:pPr marL="0" indent="0">
              <a:buNone/>
            </a:pPr>
            <a:r>
              <a:rPr lang="en-US" b="1" dirty="0"/>
              <a:t>Generative image models are an active area of research with rapidly growing literature. We can only discuss the basics in one short lesson</a:t>
            </a:r>
          </a:p>
          <a:p>
            <a:r>
              <a:rPr lang="en-US" b="1" dirty="0"/>
              <a:t>Score matching</a:t>
            </a:r>
            <a:r>
              <a:rPr lang="en-US" dirty="0"/>
              <a:t>, an alternative approach to learning in diffusion networks can be found in </a:t>
            </a:r>
            <a:r>
              <a:rPr lang="en-US" b="0" i="0" u="none" strike="noStrike" dirty="0">
                <a:effectLst/>
                <a:latin typeface="Lucida Grande"/>
                <a:hlinkClick r:id="rId7"/>
              </a:rPr>
              <a:t>Song</a:t>
            </a:r>
            <a:r>
              <a:rPr lang="en-US" b="0" i="0" dirty="0">
                <a:solidFill>
                  <a:srgbClr val="000000"/>
                </a:solidFill>
                <a:effectLst/>
                <a:latin typeface="Lucida Grande"/>
                <a:hlinkClick r:id="rId7"/>
              </a:rPr>
              <a:t>, </a:t>
            </a:r>
            <a:r>
              <a:rPr lang="en-US" b="0" i="0" u="none" strike="noStrike" dirty="0">
                <a:effectLst/>
                <a:latin typeface="Lucida Grande"/>
                <a:hlinkClick r:id="rId7"/>
              </a:rPr>
              <a:t>et. al., 2019</a:t>
            </a:r>
            <a:endParaRPr lang="en-US" dirty="0"/>
          </a:p>
          <a:p>
            <a:endParaRPr lang="en-US" dirty="0"/>
          </a:p>
        </p:txBody>
      </p:sp>
    </p:spTree>
    <p:extLst>
      <p:ext uri="{BB962C8B-B14F-4D97-AF65-F5344CB8AC3E}">
        <p14:creationId xmlns:p14="http://schemas.microsoft.com/office/powerpoint/2010/main" val="390938124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DDIM</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57131"/>
            <a:ext cx="10515600" cy="5619999"/>
          </a:xfrm>
        </p:spPr>
        <p:txBody>
          <a:bodyPr>
            <a:normAutofit/>
          </a:bodyPr>
          <a:lstStyle/>
          <a:p>
            <a:pPr marL="0" indent="0">
              <a:buNone/>
            </a:pPr>
            <a:r>
              <a:rPr lang="en-US" dirty="0"/>
              <a:t>How can we improve the efficiency of the DDPM?     </a:t>
            </a:r>
          </a:p>
          <a:p>
            <a:r>
              <a:rPr lang="en-US" dirty="0"/>
              <a:t>The DDPM algorithm of </a:t>
            </a:r>
            <a:r>
              <a:rPr lang="en-US" dirty="0">
                <a:hlinkClick r:id="rId2"/>
              </a:rPr>
              <a:t>Ho, et. al., 2020</a:t>
            </a:r>
            <a:r>
              <a:rPr lang="en-US" dirty="0"/>
              <a:t> is inefficient     </a:t>
            </a:r>
          </a:p>
          <a:p>
            <a:pPr lvl="1"/>
            <a:r>
              <a:rPr lang="en-US" dirty="0"/>
              <a:t>Requires  sampling 1000s of steps of the forward and reverse processes </a:t>
            </a:r>
          </a:p>
          <a:p>
            <a:pPr lvl="1"/>
            <a:r>
              <a:rPr lang="en-US" dirty="0"/>
              <a:t>Iterating over these steps requires a massive number of samples  </a:t>
            </a:r>
          </a:p>
          <a:p>
            <a:r>
              <a:rPr lang="en-US" dirty="0">
                <a:hlinkClick r:id="rId3"/>
              </a:rPr>
              <a:t>Song et.al. 202</a:t>
            </a:r>
            <a:r>
              <a:rPr lang="en-US" dirty="0"/>
              <a:t>0, proposed the diffusion denoising implicit model (DDIP) to reduce sampling requirements</a:t>
            </a:r>
          </a:p>
          <a:p>
            <a:r>
              <a:rPr lang="en-US" dirty="0"/>
              <a:t>An alternative approach to more efficient diffusion model sampling is </a:t>
            </a:r>
            <a:r>
              <a:rPr lang="en-US" dirty="0">
                <a:hlinkClick r:id="rId4"/>
              </a:rPr>
              <a:t>Progressive Distillation for Fast Sampling of Diffusion Models, </a:t>
            </a:r>
            <a:r>
              <a:rPr lang="en-US" dirty="0" err="1">
                <a:hlinkClick r:id="rId4"/>
              </a:rPr>
              <a:t>Salimans</a:t>
            </a:r>
            <a:r>
              <a:rPr lang="en-US" dirty="0">
                <a:hlinkClick r:id="rId4"/>
              </a:rPr>
              <a:t> and Ho, 2022</a:t>
            </a:r>
            <a:endParaRPr lang="en-US" dirty="0"/>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359459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7B213A-3448-4CE1-4F84-02488E42FAF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C020A3C-27AC-9007-A969-02C4441066C3}"/>
              </a:ext>
            </a:extLst>
          </p:cNvPr>
          <p:cNvSpPr>
            <a:spLocks noGrp="1"/>
          </p:cNvSpPr>
          <p:nvPr>
            <p:ph type="title"/>
          </p:nvPr>
        </p:nvSpPr>
        <p:spPr>
          <a:xfrm>
            <a:off x="789301" y="140193"/>
            <a:ext cx="10515600" cy="872004"/>
          </a:xfrm>
        </p:spPr>
        <p:txBody>
          <a:bodyPr>
            <a:normAutofit/>
          </a:bodyPr>
          <a:lstStyle/>
          <a:p>
            <a:r>
              <a:rPr lang="en-US" sz="4000" dirty="0">
                <a:latin typeface="+mn-lt"/>
              </a:rPr>
              <a:t>DDIM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15CAD80-EBF4-F089-70E3-6465D4129599}"/>
                  </a:ext>
                </a:extLst>
              </p:cNvPr>
              <p:cNvSpPr>
                <a:spLocks noGrp="1"/>
              </p:cNvSpPr>
              <p:nvPr>
                <p:ph idx="1"/>
              </p:nvPr>
            </p:nvSpPr>
            <p:spPr>
              <a:xfrm>
                <a:off x="789301" y="1057131"/>
                <a:ext cx="10515600" cy="5619999"/>
              </a:xfrm>
            </p:spPr>
            <p:txBody>
              <a:bodyPr>
                <a:normAutofit/>
              </a:bodyPr>
              <a:lstStyle/>
              <a:p>
                <a:pPr marL="0" indent="0">
                  <a:buNone/>
                </a:pPr>
                <a:r>
                  <a:rPr lang="en-US" dirty="0"/>
                  <a:t>How can we improve the efficiency of the DDPM?     </a:t>
                </a:r>
              </a:p>
              <a:p>
                <a:r>
                  <a:rPr lang="en-US" dirty="0">
                    <a:hlinkClick r:id="rId2"/>
                  </a:rPr>
                  <a:t>Song et.al. 202</a:t>
                </a:r>
                <a:r>
                  <a:rPr lang="en-US" dirty="0"/>
                  <a:t>0, proposed the diffusion denoising implicit model (DDIP) with sampling improvements</a:t>
                </a:r>
              </a:p>
              <a:p>
                <a:r>
                  <a:rPr lang="en-US" dirty="0"/>
                  <a:t>The forward diffusion process to state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sub>
                    </m:sSub>
                  </m:oMath>
                </a14:m>
                <a:r>
                  <a:rPr lang="en-US" dirty="0"/>
                  <a:t>, depends not only on the prior state,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b="0" i="1" smtClean="0">
                            <a:latin typeface="Cambria Math" panose="02040503050406030204" pitchFamily="18" charset="0"/>
                          </a:rPr>
                          <m:t>−1</m:t>
                        </m:r>
                      </m:sub>
                    </m:sSub>
                  </m:oMath>
                </a14:m>
                <a:r>
                  <a:rPr lang="en-US" dirty="0"/>
                  <a:t>, but on the initial state,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sub>
                    </m:sSub>
                  </m:oMath>
                </a14:m>
                <a:endParaRPr lang="en-US" dirty="0"/>
              </a:p>
              <a:p>
                <a:r>
                  <a:rPr lang="en-US" dirty="0"/>
                  <a:t>This is no longer a Markov diffusion process! </a:t>
                </a:r>
              </a:p>
              <a:p>
                <a:endParaRPr lang="en-US" dirty="0"/>
              </a:p>
              <a:p>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315CAD80-EBF4-F089-70E3-6465D4129599}"/>
                  </a:ext>
                </a:extLst>
              </p:cNvPr>
              <p:cNvSpPr>
                <a:spLocks noGrp="1" noRot="1" noChangeAspect="1" noMove="1" noResize="1" noEditPoints="1" noAdjustHandles="1" noChangeArrowheads="1" noChangeShapeType="1" noTextEdit="1"/>
              </p:cNvSpPr>
              <p:nvPr>
                <p:ph idx="1"/>
              </p:nvPr>
            </p:nvSpPr>
            <p:spPr>
              <a:xfrm>
                <a:off x="789301" y="1057131"/>
                <a:ext cx="10515600" cy="5619999"/>
              </a:xfrm>
              <a:blipFill>
                <a:blip r:embed="rId3"/>
                <a:stretch>
                  <a:fillRect l="-1159" t="-1735"/>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62AD2AD0-D9DF-D0C6-2A06-9E973E70CBB5}"/>
              </a:ext>
            </a:extLst>
          </p:cNvPr>
          <p:cNvPicPr>
            <a:picLocks noChangeAspect="1"/>
          </p:cNvPicPr>
          <p:nvPr/>
        </p:nvPicPr>
        <p:blipFill>
          <a:blip r:embed="rId4"/>
          <a:stretch>
            <a:fillRect/>
          </a:stretch>
        </p:blipFill>
        <p:spPr>
          <a:xfrm>
            <a:off x="599267" y="4237313"/>
            <a:ext cx="10993465" cy="1902543"/>
          </a:xfrm>
          <a:prstGeom prst="rect">
            <a:avLst/>
          </a:prstGeom>
        </p:spPr>
      </p:pic>
    </p:spTree>
    <p:extLst>
      <p:ext uri="{BB962C8B-B14F-4D97-AF65-F5344CB8AC3E}">
        <p14:creationId xmlns:p14="http://schemas.microsoft.com/office/powerpoint/2010/main" val="4169600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DDIM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12197"/>
                <a:ext cx="10515600" cy="5562109"/>
              </a:xfrm>
            </p:spPr>
            <p:txBody>
              <a:bodyPr>
                <a:normAutofit/>
              </a:bodyPr>
              <a:lstStyle/>
              <a:p>
                <a:pPr marL="0" indent="0">
                  <a:buNone/>
                </a:pPr>
                <a:r>
                  <a:rPr lang="en-US" dirty="0"/>
                  <a:t>Must match the forward and reverse diffusion processes    </a:t>
                </a:r>
              </a:p>
              <a:p>
                <a:r>
                  <a:rPr lang="en-US" dirty="0"/>
                  <a:t>The DDPM </a:t>
                </a:r>
                <a:r>
                  <a:rPr lang="en-US" b="1" dirty="0"/>
                  <a:t>consistency term</a:t>
                </a:r>
                <a:r>
                  <a:rPr lang="en-US" dirty="0"/>
                  <a:t> is complex to optimize since there is dependency on two terms,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𝑡</m:t>
                        </m:r>
                        <m:r>
                          <a:rPr lang="en-US" i="1">
                            <a:latin typeface="Cambria Math" panose="02040503050406030204" pitchFamily="18" charset="0"/>
                          </a:rPr>
                          <m:t>−1</m:t>
                        </m:r>
                      </m:sub>
                    </m:sSub>
                  </m:oMath>
                </a14:m>
                <a:r>
                  <a:rPr lang="en-US" dirty="0"/>
                  <a:t> 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oMath>
                </a14:m>
                <a:r>
                  <a:rPr lang="en-US" dirty="0"/>
                  <a:t> in the expectation:</a:t>
                </a:r>
              </a:p>
              <a:p>
                <a:pPr marL="0" indent="0">
                  <a:buNone/>
                </a:pPr>
                <a:endParaRPr lang="en-US" sz="900"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𝑡</m:t>
                          </m:r>
                          <m:r>
                            <a:rPr lang="en-US" b="0" i="1" smtClean="0">
                              <a:latin typeface="Cambria Math" panose="02040503050406030204" pitchFamily="18" charset="0"/>
                            </a:rPr>
                            <m:t>=1</m:t>
                          </m:r>
                        </m:sub>
                        <m:sup>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−1</m:t>
                          </m:r>
                        </m:sup>
                        <m:e>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b="1" i="1" smtClean="0">
                                  <a:solidFill>
                                    <a:srgbClr val="C00000"/>
                                  </a:solidFill>
                                  <a:latin typeface="Cambria Math" panose="02040503050406030204" pitchFamily="18" charset="0"/>
                                </a:rPr>
                                <m:t>𝒒</m:t>
                              </m:r>
                              <m:d>
                                <m:dPr>
                                  <m:ctrlPr>
                                    <a:rPr lang="en-US" b="1" i="1">
                                      <a:solidFill>
                                        <a:srgbClr val="C00000"/>
                                      </a:solidFill>
                                      <a:latin typeface="Cambria Math" panose="02040503050406030204" pitchFamily="18" charset="0"/>
                                    </a:rPr>
                                  </m:ctrlPr>
                                </m:dPr>
                                <m:e>
                                  <m:sSub>
                                    <m:sSubPr>
                                      <m:ctrlPr>
                                        <a:rPr lang="en-US" b="1" i="1">
                                          <a:solidFill>
                                            <a:srgbClr val="C00000"/>
                                          </a:solidFill>
                                          <a:latin typeface="Cambria Math" panose="02040503050406030204" pitchFamily="18" charset="0"/>
                                        </a:rPr>
                                      </m:ctrlPr>
                                    </m:sSubPr>
                                    <m:e>
                                      <m:r>
                                        <a:rPr lang="en-US" b="1" i="1">
                                          <a:solidFill>
                                            <a:srgbClr val="C00000"/>
                                          </a:solidFill>
                                          <a:latin typeface="Cambria Math" panose="02040503050406030204" pitchFamily="18" charset="0"/>
                                        </a:rPr>
                                        <m:t>𝒙</m:t>
                                      </m:r>
                                    </m:e>
                                    <m:sub>
                                      <m:r>
                                        <a:rPr lang="en-US" b="1" i="1" smtClean="0">
                                          <a:solidFill>
                                            <a:srgbClr val="C00000"/>
                                          </a:solidFill>
                                          <a:latin typeface="Cambria Math" panose="02040503050406030204" pitchFamily="18" charset="0"/>
                                        </a:rPr>
                                        <m:t>𝒕</m:t>
                                      </m:r>
                                      <m:r>
                                        <a:rPr lang="en-US" b="1" i="1" smtClean="0">
                                          <a:solidFill>
                                            <a:srgbClr val="C00000"/>
                                          </a:solidFill>
                                          <a:latin typeface="Cambria Math" panose="02040503050406030204" pitchFamily="18" charset="0"/>
                                        </a:rPr>
                                        <m:t>−</m:t>
                                      </m:r>
                                      <m:r>
                                        <a:rPr lang="en-US" b="1" i="1" smtClean="0">
                                          <a:solidFill>
                                            <a:srgbClr val="C00000"/>
                                          </a:solidFill>
                                          <a:latin typeface="Cambria Math" panose="02040503050406030204" pitchFamily="18" charset="0"/>
                                        </a:rPr>
                                        <m:t>𝟏</m:t>
                                      </m:r>
                                    </m:sub>
                                  </m:sSub>
                                  <m:r>
                                    <a:rPr lang="en-US" b="1" i="1" smtClean="0">
                                      <a:solidFill>
                                        <a:srgbClr val="C00000"/>
                                      </a:solidFill>
                                      <a:latin typeface="Cambria Math" panose="02040503050406030204" pitchFamily="18" charset="0"/>
                                    </a:rPr>
                                    <m:t>,</m:t>
                                  </m:r>
                                  <m:sSub>
                                    <m:sSubPr>
                                      <m:ctrlPr>
                                        <a:rPr lang="en-US" b="1" i="1">
                                          <a:solidFill>
                                            <a:srgbClr val="C00000"/>
                                          </a:solidFill>
                                          <a:latin typeface="Cambria Math" panose="02040503050406030204" pitchFamily="18" charset="0"/>
                                        </a:rPr>
                                      </m:ctrlPr>
                                    </m:sSubPr>
                                    <m:e>
                                      <m:r>
                                        <a:rPr lang="en-US" b="1" i="1">
                                          <a:solidFill>
                                            <a:srgbClr val="C00000"/>
                                          </a:solidFill>
                                          <a:latin typeface="Cambria Math" panose="02040503050406030204" pitchFamily="18" charset="0"/>
                                        </a:rPr>
                                        <m:t>𝒙</m:t>
                                      </m:r>
                                    </m:e>
                                    <m:sub>
                                      <m:r>
                                        <a:rPr lang="en-US" b="1" i="1">
                                          <a:solidFill>
                                            <a:srgbClr val="C00000"/>
                                          </a:solidFill>
                                          <a:latin typeface="Cambria Math" panose="02040503050406030204" pitchFamily="18" charset="0"/>
                                        </a:rPr>
                                        <m:t>𝒕</m:t>
                                      </m:r>
                                      <m:r>
                                        <a:rPr lang="en-US" b="1" i="1" smtClean="0">
                                          <a:solidFill>
                                            <a:srgbClr val="C00000"/>
                                          </a:solidFill>
                                          <a:latin typeface="Cambria Math" panose="02040503050406030204" pitchFamily="18" charset="0"/>
                                        </a:rPr>
                                        <m:t>+</m:t>
                                      </m:r>
                                      <m:r>
                                        <a:rPr lang="en-US" b="1" i="1">
                                          <a:solidFill>
                                            <a:srgbClr val="C00000"/>
                                          </a:solidFill>
                                          <a:latin typeface="Cambria Math" panose="02040503050406030204" pitchFamily="18" charset="0"/>
                                        </a:rPr>
                                        <m:t>𝟏</m:t>
                                      </m:r>
                                    </m:sub>
                                  </m:sSub>
                                  <m:r>
                                    <a:rPr lang="en-US" b="1" i="1">
                                      <a:solidFill>
                                        <a:srgbClr val="C00000"/>
                                      </a:solidFill>
                                      <a:latin typeface="Cambria Math" panose="02040503050406030204" pitchFamily="18" charset="0"/>
                                    </a:rPr>
                                    <m:t>|</m:t>
                                  </m:r>
                                  <m:sSub>
                                    <m:sSubPr>
                                      <m:ctrlPr>
                                        <a:rPr lang="en-US" b="1" i="1">
                                          <a:solidFill>
                                            <a:srgbClr val="C00000"/>
                                          </a:solidFill>
                                          <a:latin typeface="Cambria Math" panose="02040503050406030204" pitchFamily="18" charset="0"/>
                                        </a:rPr>
                                      </m:ctrlPr>
                                    </m:sSubPr>
                                    <m:e>
                                      <m:r>
                                        <a:rPr lang="en-US" b="1" i="1">
                                          <a:solidFill>
                                            <a:srgbClr val="C00000"/>
                                          </a:solidFill>
                                          <a:latin typeface="Cambria Math" panose="02040503050406030204" pitchFamily="18" charset="0"/>
                                        </a:rPr>
                                        <m:t>𝒙</m:t>
                                      </m:r>
                                    </m:e>
                                    <m:sub>
                                      <m:r>
                                        <a:rPr lang="en-US" b="1" i="1">
                                          <a:solidFill>
                                            <a:srgbClr val="C00000"/>
                                          </a:solidFill>
                                          <a:latin typeface="Cambria Math" panose="02040503050406030204" pitchFamily="18" charset="0"/>
                                        </a:rPr>
                                        <m:t>𝟎</m:t>
                                      </m:r>
                                    </m:sub>
                                  </m:sSub>
                                </m:e>
                              </m:d>
                            </m:sub>
                          </m:sSub>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𝐷</m:t>
                                  </m:r>
                                </m:e>
                                <m:sub>
                                  <m:r>
                                    <a:rPr lang="en-US" i="1">
                                      <a:latin typeface="Cambria Math" panose="02040503050406030204" pitchFamily="18" charset="0"/>
                                    </a:rPr>
                                    <m:t>𝐾𝐿</m:t>
                                  </m:r>
                                </m:sub>
                              </m:sSub>
                              <m:d>
                                <m:dPr>
                                  <m:ctrlPr>
                                    <a:rPr lang="en-US" i="1">
                                      <a:latin typeface="Cambria Math" panose="02040503050406030204" pitchFamily="18" charset="0"/>
                                    </a:rPr>
                                  </m:ctrlPr>
                                </m:dPr>
                                <m:e>
                                  <m:r>
                                    <a:rPr lang="en-US" b="1" i="1" smtClean="0">
                                      <a:solidFill>
                                        <a:srgbClr val="C00000"/>
                                      </a:solidFill>
                                      <a:latin typeface="Cambria Math" panose="02040503050406030204" pitchFamily="18" charset="0"/>
                                    </a:rPr>
                                    <m:t>𝒒</m:t>
                                  </m:r>
                                  <m:d>
                                    <m:dPr>
                                      <m:ctrlPr>
                                        <a:rPr lang="en-US" b="1" i="1">
                                          <a:solidFill>
                                            <a:srgbClr val="C00000"/>
                                          </a:solidFill>
                                          <a:latin typeface="Cambria Math" panose="02040503050406030204" pitchFamily="18" charset="0"/>
                                        </a:rPr>
                                      </m:ctrlPr>
                                    </m:dPr>
                                    <m:e>
                                      <m:sSub>
                                        <m:sSubPr>
                                          <m:ctrlPr>
                                            <a:rPr lang="en-US" b="1" i="1">
                                              <a:solidFill>
                                                <a:srgbClr val="C00000"/>
                                              </a:solidFill>
                                              <a:latin typeface="Cambria Math" panose="02040503050406030204" pitchFamily="18" charset="0"/>
                                            </a:rPr>
                                          </m:ctrlPr>
                                        </m:sSubPr>
                                        <m:e>
                                          <m:r>
                                            <a:rPr lang="en-US" b="1" i="1">
                                              <a:solidFill>
                                                <a:srgbClr val="C00000"/>
                                              </a:solidFill>
                                              <a:latin typeface="Cambria Math" panose="02040503050406030204" pitchFamily="18" charset="0"/>
                                            </a:rPr>
                                            <m:t>𝒙</m:t>
                                          </m:r>
                                        </m:e>
                                        <m:sub>
                                          <m:r>
                                            <a:rPr lang="en-US" b="1" i="1" smtClean="0">
                                              <a:solidFill>
                                                <a:srgbClr val="C00000"/>
                                              </a:solidFill>
                                              <a:latin typeface="Cambria Math" panose="02040503050406030204" pitchFamily="18" charset="0"/>
                                            </a:rPr>
                                            <m:t>𝒕</m:t>
                                          </m:r>
                                        </m:sub>
                                      </m:sSub>
                                      <m:r>
                                        <a:rPr lang="en-US" b="1" i="1">
                                          <a:solidFill>
                                            <a:srgbClr val="C00000"/>
                                          </a:solidFill>
                                          <a:latin typeface="Cambria Math" panose="02040503050406030204" pitchFamily="18" charset="0"/>
                                        </a:rPr>
                                        <m:t>|</m:t>
                                      </m:r>
                                      <m:sSub>
                                        <m:sSubPr>
                                          <m:ctrlPr>
                                            <a:rPr lang="en-US" b="1" i="1">
                                              <a:solidFill>
                                                <a:srgbClr val="C00000"/>
                                              </a:solidFill>
                                              <a:latin typeface="Cambria Math" panose="02040503050406030204" pitchFamily="18" charset="0"/>
                                            </a:rPr>
                                          </m:ctrlPr>
                                        </m:sSubPr>
                                        <m:e>
                                          <m:r>
                                            <a:rPr lang="en-US" b="1" i="1">
                                              <a:solidFill>
                                                <a:srgbClr val="C00000"/>
                                              </a:solidFill>
                                              <a:latin typeface="Cambria Math" panose="02040503050406030204" pitchFamily="18" charset="0"/>
                                            </a:rPr>
                                            <m:t>𝒙</m:t>
                                          </m:r>
                                        </m:e>
                                        <m:sub>
                                          <m:r>
                                            <a:rPr lang="en-US" b="1" i="1" smtClean="0">
                                              <a:solidFill>
                                                <a:srgbClr val="C00000"/>
                                              </a:solidFill>
                                              <a:latin typeface="Cambria Math" panose="02040503050406030204" pitchFamily="18" charset="0"/>
                                            </a:rPr>
                                            <m:t>𝒕</m:t>
                                          </m:r>
                                          <m:r>
                                            <a:rPr lang="en-US" b="1" i="1">
                                              <a:solidFill>
                                                <a:srgbClr val="C00000"/>
                                              </a:solidFill>
                                              <a:latin typeface="Cambria Math" panose="02040503050406030204" pitchFamily="18" charset="0"/>
                                            </a:rPr>
                                            <m:t>−</m:t>
                                          </m:r>
                                          <m:r>
                                            <a:rPr lang="en-US" b="1" i="1">
                                              <a:solidFill>
                                                <a:srgbClr val="C00000"/>
                                              </a:solidFill>
                                              <a:latin typeface="Cambria Math" panose="02040503050406030204" pitchFamily="18" charset="0"/>
                                            </a:rPr>
                                            <m:t>𝟏</m:t>
                                          </m:r>
                                        </m:sub>
                                      </m:sSub>
                                    </m:e>
                                  </m:d>
                                  <m:r>
                                    <a:rPr lang="en-US" b="0" i="1" smtClean="0">
                                      <a:latin typeface="Cambria Math" panose="02040503050406030204" pitchFamily="18" charset="0"/>
                                    </a:rPr>
                                    <m:t> ||</m:t>
                                  </m:r>
                                  <m:sSub>
                                    <m:sSubPr>
                                      <m:ctrlPr>
                                        <a:rPr lang="en-US" b="1" i="1" smtClean="0">
                                          <a:solidFill>
                                            <a:srgbClr val="C00000"/>
                                          </a:solidFill>
                                          <a:latin typeface="Cambria Math" panose="02040503050406030204" pitchFamily="18" charset="0"/>
                                        </a:rPr>
                                      </m:ctrlPr>
                                    </m:sSubPr>
                                    <m:e>
                                      <m:r>
                                        <a:rPr lang="en-US" b="1" i="1" smtClean="0">
                                          <a:solidFill>
                                            <a:srgbClr val="C00000"/>
                                          </a:solidFill>
                                          <a:latin typeface="Cambria Math" panose="02040503050406030204" pitchFamily="18" charset="0"/>
                                        </a:rPr>
                                        <m:t> </m:t>
                                      </m:r>
                                      <m:r>
                                        <a:rPr lang="en-US" b="1" i="1">
                                          <a:solidFill>
                                            <a:srgbClr val="C00000"/>
                                          </a:solidFill>
                                          <a:latin typeface="Cambria Math" panose="02040503050406030204" pitchFamily="18" charset="0"/>
                                        </a:rPr>
                                        <m:t>𝒑</m:t>
                                      </m:r>
                                    </m:e>
                                    <m:sub>
                                      <m:r>
                                        <a:rPr lang="en-US" b="1" i="1">
                                          <a:solidFill>
                                            <a:srgbClr val="C00000"/>
                                          </a:solidFill>
                                          <a:latin typeface="Cambria Math" panose="02040503050406030204" pitchFamily="18" charset="0"/>
                                          <a:ea typeface="Cambria Math" panose="02040503050406030204" pitchFamily="18" charset="0"/>
                                        </a:rPr>
                                        <m:t>𝜽</m:t>
                                      </m:r>
                                    </m:sub>
                                  </m:sSub>
                                  <m:d>
                                    <m:dPr>
                                      <m:ctrlPr>
                                        <a:rPr lang="en-US" b="1" i="1">
                                          <a:solidFill>
                                            <a:srgbClr val="C00000"/>
                                          </a:solidFill>
                                          <a:latin typeface="Cambria Math" panose="02040503050406030204" pitchFamily="18" charset="0"/>
                                        </a:rPr>
                                      </m:ctrlPr>
                                    </m:dPr>
                                    <m:e>
                                      <m:sSub>
                                        <m:sSubPr>
                                          <m:ctrlPr>
                                            <a:rPr lang="en-US" b="1" i="1">
                                              <a:solidFill>
                                                <a:srgbClr val="C00000"/>
                                              </a:solidFill>
                                              <a:latin typeface="Cambria Math" panose="02040503050406030204" pitchFamily="18" charset="0"/>
                                            </a:rPr>
                                          </m:ctrlPr>
                                        </m:sSubPr>
                                        <m:e>
                                          <m:r>
                                            <a:rPr lang="en-US" b="1" i="1">
                                              <a:solidFill>
                                                <a:srgbClr val="C00000"/>
                                              </a:solidFill>
                                              <a:latin typeface="Cambria Math" panose="02040503050406030204" pitchFamily="18" charset="0"/>
                                            </a:rPr>
                                            <m:t>𝒙</m:t>
                                          </m:r>
                                        </m:e>
                                        <m:sub>
                                          <m:r>
                                            <a:rPr lang="en-US" b="1" i="1">
                                              <a:solidFill>
                                                <a:srgbClr val="C00000"/>
                                              </a:solidFill>
                                              <a:latin typeface="Cambria Math" panose="02040503050406030204" pitchFamily="18" charset="0"/>
                                            </a:rPr>
                                            <m:t>𝒕</m:t>
                                          </m:r>
                                        </m:sub>
                                      </m:sSub>
                                      <m:r>
                                        <a:rPr lang="en-US" b="1" i="1">
                                          <a:solidFill>
                                            <a:srgbClr val="C00000"/>
                                          </a:solidFill>
                                          <a:latin typeface="Cambria Math" panose="02040503050406030204" pitchFamily="18" charset="0"/>
                                        </a:rPr>
                                        <m:t>|</m:t>
                                      </m:r>
                                      <m:sSub>
                                        <m:sSubPr>
                                          <m:ctrlPr>
                                            <a:rPr lang="en-US" b="1" i="1">
                                              <a:solidFill>
                                                <a:srgbClr val="C00000"/>
                                              </a:solidFill>
                                              <a:latin typeface="Cambria Math" panose="02040503050406030204" pitchFamily="18" charset="0"/>
                                            </a:rPr>
                                          </m:ctrlPr>
                                        </m:sSubPr>
                                        <m:e>
                                          <m:r>
                                            <a:rPr lang="en-US" b="1" i="1">
                                              <a:solidFill>
                                                <a:srgbClr val="C00000"/>
                                              </a:solidFill>
                                              <a:latin typeface="Cambria Math" panose="02040503050406030204" pitchFamily="18" charset="0"/>
                                            </a:rPr>
                                            <m:t>𝒙</m:t>
                                          </m:r>
                                        </m:e>
                                        <m:sub>
                                          <m:r>
                                            <a:rPr lang="en-US" b="1" i="1">
                                              <a:solidFill>
                                                <a:srgbClr val="C00000"/>
                                              </a:solidFill>
                                              <a:latin typeface="Cambria Math" panose="02040503050406030204" pitchFamily="18" charset="0"/>
                                            </a:rPr>
                                            <m:t>𝒕</m:t>
                                          </m:r>
                                          <m:r>
                                            <a:rPr lang="en-US" b="1" i="1" smtClean="0">
                                              <a:solidFill>
                                                <a:srgbClr val="C00000"/>
                                              </a:solidFill>
                                              <a:latin typeface="Cambria Math" panose="02040503050406030204" pitchFamily="18" charset="0"/>
                                            </a:rPr>
                                            <m:t>+</m:t>
                                          </m:r>
                                          <m:r>
                                            <a:rPr lang="en-US" b="1" i="1" smtClean="0">
                                              <a:solidFill>
                                                <a:srgbClr val="C00000"/>
                                              </a:solidFill>
                                              <a:latin typeface="Cambria Math" panose="02040503050406030204" pitchFamily="18" charset="0"/>
                                            </a:rPr>
                                            <m:t>𝟏</m:t>
                                          </m:r>
                                        </m:sub>
                                      </m:sSub>
                                    </m:e>
                                  </m:d>
                                </m:e>
                              </m:d>
                            </m:e>
                          </m:d>
                        </m:e>
                      </m:nary>
                    </m:oMath>
                  </m:oMathPara>
                </a14:m>
                <a:endParaRPr lang="en-US" dirty="0"/>
              </a:p>
              <a:p>
                <a:r>
                  <a:rPr lang="en-US" dirty="0"/>
                  <a:t>Rather than working with a Markov process, DDIM adds dependency on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sub>
                    </m:sSub>
                  </m:oMath>
                </a14:m>
                <a:endParaRPr lang="en-US" dirty="0"/>
              </a:p>
              <a:p>
                <a:pPr marL="0" indent="0">
                  <a:buNone/>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𝑡</m:t>
                              </m:r>
                              <m:r>
                                <a:rPr lang="en-US" i="1">
                                  <a:latin typeface="Cambria Math" panose="02040503050406030204" pitchFamily="18" charset="0"/>
                                </a:rPr>
                                <m:t>−1</m:t>
                              </m:r>
                            </m:sub>
                          </m:sSub>
                        </m:e>
                      </m:d>
                      <m:r>
                        <a:rPr lang="en-US" b="0" i="1" smtClean="0">
                          <a:latin typeface="Cambria Math" panose="02040503050406030204" pitchFamily="18" charset="0"/>
                        </a:rPr>
                        <m:t>=</m:t>
                      </m:r>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sub>
                          </m:sSub>
                        </m:e>
                      </m:d>
                    </m:oMath>
                  </m:oMathPara>
                </a14:m>
                <a:endParaRPr lang="en-US" dirty="0"/>
              </a:p>
              <a:p>
                <a:r>
                  <a:rPr lang="en-US" dirty="0"/>
                  <a:t>And by Bayes’ theorem:   </a:t>
                </a:r>
              </a:p>
              <a:p>
                <a:pPr marL="0" indent="0">
                  <a:buNone/>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sub>
                          </m:sSub>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b="0" i="1" smtClean="0">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e>
                          </m:d>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smtClean="0">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e>
                          </m:d>
                        </m:num>
                        <m:den>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e>
                          </m:d>
                        </m:den>
                      </m:f>
                    </m:oMath>
                  </m:oMathPara>
                </a14:m>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012197"/>
                <a:ext cx="10515600" cy="5562109"/>
              </a:xfrm>
              <a:blipFill>
                <a:blip r:embed="rId2"/>
                <a:stretch>
                  <a:fillRect l="-1159" t="-1754" r="-116"/>
                </a:stretch>
              </a:blipFill>
            </p:spPr>
            <p:txBody>
              <a:bodyPr/>
              <a:lstStyle/>
              <a:p>
                <a:r>
                  <a:rPr lang="en-US">
                    <a:noFill/>
                  </a:rPr>
                  <a:t> </a:t>
                </a:r>
              </a:p>
            </p:txBody>
          </p:sp>
        </mc:Fallback>
      </mc:AlternateContent>
    </p:spTree>
    <p:extLst>
      <p:ext uri="{BB962C8B-B14F-4D97-AF65-F5344CB8AC3E}">
        <p14:creationId xmlns:p14="http://schemas.microsoft.com/office/powerpoint/2010/main" val="430016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DDIM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12197"/>
                <a:ext cx="10515600" cy="5705610"/>
              </a:xfrm>
            </p:spPr>
            <p:txBody>
              <a:bodyPr>
                <a:normAutofit/>
              </a:bodyPr>
              <a:lstStyle/>
              <a:p>
                <a:pPr marL="0" indent="0">
                  <a:buNone/>
                </a:pPr>
                <a:r>
                  <a:rPr lang="en-US" dirty="0"/>
                  <a:t>Must match the forward and reverse diffusion processes    </a:t>
                </a:r>
              </a:p>
              <a:p>
                <a:r>
                  <a:rPr lang="en-US" dirty="0"/>
                  <a:t>Substitute the Bayes formula for </a:t>
                </a:r>
                <a14:m>
                  <m:oMath xmlns:m="http://schemas.openxmlformats.org/officeDocument/2006/math">
                    <m:r>
                      <a:rPr lang="en-US" i="1" smtClean="0">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sub>
                        </m:sSub>
                      </m:e>
                    </m:d>
                  </m:oMath>
                </a14:m>
                <a:r>
                  <a:rPr lang="en-US" dirty="0"/>
                  <a:t> and after a lot of algebra we get a </a:t>
                </a:r>
                <a:r>
                  <a:rPr lang="en-US" b="1" dirty="0"/>
                  <a:t>consistency term</a:t>
                </a:r>
                <a:r>
                  <a:rPr lang="en-US" dirty="0"/>
                  <a:t>: </a:t>
                </a:r>
              </a:p>
              <a:p>
                <a:pPr marL="0" indent="0">
                  <a:buNone/>
                </a:pPr>
                <a:endParaRPr lang="en-US" sz="900"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𝑡</m:t>
                          </m:r>
                        </m:sub>
                      </m:sSub>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𝑡</m:t>
                          </m:r>
                          <m:r>
                            <a:rPr lang="en-US" b="0" i="1" smtClean="0">
                              <a:latin typeface="Cambria Math" panose="02040503050406030204" pitchFamily="18" charset="0"/>
                            </a:rPr>
                            <m:t>=1</m:t>
                          </m:r>
                        </m:sub>
                        <m:sup>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−1</m:t>
                          </m:r>
                        </m:sup>
                        <m:e>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b="1" i="1" smtClean="0">
                                  <a:solidFill>
                                    <a:srgbClr val="C00000"/>
                                  </a:solidFill>
                                  <a:latin typeface="Cambria Math" panose="02040503050406030204" pitchFamily="18" charset="0"/>
                                </a:rPr>
                                <m:t>𝒒</m:t>
                              </m:r>
                              <m:d>
                                <m:dPr>
                                  <m:ctrlPr>
                                    <a:rPr lang="en-US" b="1" i="1">
                                      <a:solidFill>
                                        <a:srgbClr val="C00000"/>
                                      </a:solidFill>
                                      <a:latin typeface="Cambria Math" panose="02040503050406030204" pitchFamily="18" charset="0"/>
                                    </a:rPr>
                                  </m:ctrlPr>
                                </m:dPr>
                                <m:e>
                                  <m:sSub>
                                    <m:sSubPr>
                                      <m:ctrlPr>
                                        <a:rPr lang="en-US" b="1" i="1">
                                          <a:solidFill>
                                            <a:srgbClr val="C00000"/>
                                          </a:solidFill>
                                          <a:latin typeface="Cambria Math" panose="02040503050406030204" pitchFamily="18" charset="0"/>
                                        </a:rPr>
                                      </m:ctrlPr>
                                    </m:sSubPr>
                                    <m:e>
                                      <m:r>
                                        <a:rPr lang="en-US" b="1" i="1">
                                          <a:solidFill>
                                            <a:srgbClr val="C00000"/>
                                          </a:solidFill>
                                          <a:latin typeface="Cambria Math" panose="02040503050406030204" pitchFamily="18" charset="0"/>
                                        </a:rPr>
                                        <m:t>𝒙</m:t>
                                      </m:r>
                                    </m:e>
                                    <m:sub>
                                      <m:r>
                                        <a:rPr lang="en-US" b="1" i="1">
                                          <a:solidFill>
                                            <a:srgbClr val="C00000"/>
                                          </a:solidFill>
                                          <a:latin typeface="Cambria Math" panose="02040503050406030204" pitchFamily="18" charset="0"/>
                                        </a:rPr>
                                        <m:t>𝒕</m:t>
                                      </m:r>
                                    </m:sub>
                                  </m:sSub>
                                  <m:r>
                                    <a:rPr lang="en-US" b="1" i="1">
                                      <a:solidFill>
                                        <a:srgbClr val="C00000"/>
                                      </a:solidFill>
                                      <a:latin typeface="Cambria Math" panose="02040503050406030204" pitchFamily="18" charset="0"/>
                                    </a:rPr>
                                    <m:t>|</m:t>
                                  </m:r>
                                  <m:sSub>
                                    <m:sSubPr>
                                      <m:ctrlPr>
                                        <a:rPr lang="en-US" b="1" i="1">
                                          <a:solidFill>
                                            <a:srgbClr val="C00000"/>
                                          </a:solidFill>
                                          <a:latin typeface="Cambria Math" panose="02040503050406030204" pitchFamily="18" charset="0"/>
                                        </a:rPr>
                                      </m:ctrlPr>
                                    </m:sSubPr>
                                    <m:e>
                                      <m:r>
                                        <a:rPr lang="en-US" b="1" i="1">
                                          <a:solidFill>
                                            <a:srgbClr val="C00000"/>
                                          </a:solidFill>
                                          <a:latin typeface="Cambria Math" panose="02040503050406030204" pitchFamily="18" charset="0"/>
                                        </a:rPr>
                                        <m:t>𝒙</m:t>
                                      </m:r>
                                    </m:e>
                                    <m:sub>
                                      <m:r>
                                        <a:rPr lang="en-US" b="1" i="1">
                                          <a:solidFill>
                                            <a:srgbClr val="C00000"/>
                                          </a:solidFill>
                                          <a:latin typeface="Cambria Math" panose="02040503050406030204" pitchFamily="18" charset="0"/>
                                        </a:rPr>
                                        <m:t>𝟎</m:t>
                                      </m:r>
                                    </m:sub>
                                  </m:sSub>
                                </m:e>
                              </m:d>
                            </m:sub>
                          </m:sSub>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𝐷</m:t>
                                  </m:r>
                                </m:e>
                                <m:sub>
                                  <m:r>
                                    <a:rPr lang="en-US" i="1">
                                      <a:latin typeface="Cambria Math" panose="02040503050406030204" pitchFamily="18" charset="0"/>
                                    </a:rPr>
                                    <m:t>𝐾𝐿</m:t>
                                  </m:r>
                                </m:sub>
                              </m:sSub>
                              <m:d>
                                <m:dPr>
                                  <m:ctrlPr>
                                    <a:rPr lang="en-US" i="1">
                                      <a:latin typeface="Cambria Math" panose="02040503050406030204" pitchFamily="18" charset="0"/>
                                    </a:rPr>
                                  </m:ctrlPr>
                                </m:dPr>
                                <m:e>
                                  <m:r>
                                    <a:rPr lang="en-US" b="1" i="1" smtClean="0">
                                      <a:solidFill>
                                        <a:srgbClr val="C00000"/>
                                      </a:solidFill>
                                      <a:latin typeface="Cambria Math" panose="02040503050406030204" pitchFamily="18" charset="0"/>
                                    </a:rPr>
                                    <m:t>𝒒</m:t>
                                  </m:r>
                                  <m:d>
                                    <m:dPr>
                                      <m:ctrlPr>
                                        <a:rPr lang="en-US" b="1" i="1">
                                          <a:solidFill>
                                            <a:srgbClr val="C00000"/>
                                          </a:solidFill>
                                          <a:latin typeface="Cambria Math" panose="02040503050406030204" pitchFamily="18" charset="0"/>
                                        </a:rPr>
                                      </m:ctrlPr>
                                    </m:dPr>
                                    <m:e>
                                      <m:sSub>
                                        <m:sSubPr>
                                          <m:ctrlPr>
                                            <a:rPr lang="en-US" b="1" i="1">
                                              <a:solidFill>
                                                <a:srgbClr val="C00000"/>
                                              </a:solidFill>
                                              <a:latin typeface="Cambria Math" panose="02040503050406030204" pitchFamily="18" charset="0"/>
                                            </a:rPr>
                                          </m:ctrlPr>
                                        </m:sSubPr>
                                        <m:e>
                                          <m:r>
                                            <a:rPr lang="en-US" b="1" i="1">
                                              <a:solidFill>
                                                <a:srgbClr val="C00000"/>
                                              </a:solidFill>
                                              <a:latin typeface="Cambria Math" panose="02040503050406030204" pitchFamily="18" charset="0"/>
                                            </a:rPr>
                                            <m:t>𝒙</m:t>
                                          </m:r>
                                        </m:e>
                                        <m:sub>
                                          <m:r>
                                            <a:rPr lang="en-US" b="1" i="1" smtClean="0">
                                              <a:solidFill>
                                                <a:srgbClr val="C00000"/>
                                              </a:solidFill>
                                              <a:latin typeface="Cambria Math" panose="02040503050406030204" pitchFamily="18" charset="0"/>
                                            </a:rPr>
                                            <m:t>𝒕</m:t>
                                          </m:r>
                                          <m:r>
                                            <a:rPr lang="en-US" b="1" i="1" smtClean="0">
                                              <a:solidFill>
                                                <a:srgbClr val="C00000"/>
                                              </a:solidFill>
                                              <a:latin typeface="Cambria Math" panose="02040503050406030204" pitchFamily="18" charset="0"/>
                                            </a:rPr>
                                            <m:t>−</m:t>
                                          </m:r>
                                          <m:r>
                                            <a:rPr lang="en-US" b="1" i="1" smtClean="0">
                                              <a:solidFill>
                                                <a:srgbClr val="C00000"/>
                                              </a:solidFill>
                                              <a:latin typeface="Cambria Math" panose="02040503050406030204" pitchFamily="18" charset="0"/>
                                            </a:rPr>
                                            <m:t>𝟏</m:t>
                                          </m:r>
                                        </m:sub>
                                      </m:sSub>
                                      <m:r>
                                        <a:rPr lang="en-US" b="1" i="1">
                                          <a:solidFill>
                                            <a:srgbClr val="C00000"/>
                                          </a:solidFill>
                                          <a:latin typeface="Cambria Math" panose="02040503050406030204" pitchFamily="18" charset="0"/>
                                        </a:rPr>
                                        <m:t>|</m:t>
                                      </m:r>
                                      <m:sSub>
                                        <m:sSubPr>
                                          <m:ctrlPr>
                                            <a:rPr lang="en-US" b="1" i="1">
                                              <a:solidFill>
                                                <a:srgbClr val="C00000"/>
                                              </a:solidFill>
                                              <a:latin typeface="Cambria Math" panose="02040503050406030204" pitchFamily="18" charset="0"/>
                                            </a:rPr>
                                          </m:ctrlPr>
                                        </m:sSubPr>
                                        <m:e>
                                          <m:r>
                                            <a:rPr lang="en-US" b="1" i="1">
                                              <a:solidFill>
                                                <a:srgbClr val="C00000"/>
                                              </a:solidFill>
                                              <a:latin typeface="Cambria Math" panose="02040503050406030204" pitchFamily="18" charset="0"/>
                                            </a:rPr>
                                            <m:t>𝒙</m:t>
                                          </m:r>
                                        </m:e>
                                        <m:sub>
                                          <m:r>
                                            <a:rPr lang="en-US" b="1" i="1" smtClean="0">
                                              <a:solidFill>
                                                <a:srgbClr val="C00000"/>
                                              </a:solidFill>
                                              <a:latin typeface="Cambria Math" panose="02040503050406030204" pitchFamily="18" charset="0"/>
                                            </a:rPr>
                                            <m:t>𝒕</m:t>
                                          </m:r>
                                        </m:sub>
                                      </m:sSub>
                                      <m:r>
                                        <a:rPr lang="en-US" b="1" i="1" smtClean="0">
                                          <a:solidFill>
                                            <a:srgbClr val="C00000"/>
                                          </a:solidFill>
                                          <a:latin typeface="Cambria Math" panose="02040503050406030204" pitchFamily="18" charset="0"/>
                                        </a:rPr>
                                        <m:t>,</m:t>
                                      </m:r>
                                      <m:sSub>
                                        <m:sSubPr>
                                          <m:ctrlPr>
                                            <a:rPr lang="en-US" b="1" i="1">
                                              <a:solidFill>
                                                <a:srgbClr val="C00000"/>
                                              </a:solidFill>
                                              <a:latin typeface="Cambria Math" panose="02040503050406030204" pitchFamily="18" charset="0"/>
                                            </a:rPr>
                                          </m:ctrlPr>
                                        </m:sSubPr>
                                        <m:e>
                                          <m:r>
                                            <a:rPr lang="en-US" b="1" i="1">
                                              <a:solidFill>
                                                <a:srgbClr val="C00000"/>
                                              </a:solidFill>
                                              <a:latin typeface="Cambria Math" panose="02040503050406030204" pitchFamily="18" charset="0"/>
                                            </a:rPr>
                                            <m:t>𝒙</m:t>
                                          </m:r>
                                        </m:e>
                                        <m:sub>
                                          <m:r>
                                            <a:rPr lang="en-US" b="1" i="1" smtClean="0">
                                              <a:solidFill>
                                                <a:srgbClr val="C00000"/>
                                              </a:solidFill>
                                              <a:latin typeface="Cambria Math" panose="02040503050406030204" pitchFamily="18" charset="0"/>
                                            </a:rPr>
                                            <m:t>𝟎</m:t>
                                          </m:r>
                                        </m:sub>
                                      </m:sSub>
                                    </m:e>
                                  </m:d>
                                  <m:r>
                                    <a:rPr lang="en-US" b="0" i="1" smtClean="0">
                                      <a:latin typeface="Cambria Math" panose="02040503050406030204" pitchFamily="18" charset="0"/>
                                    </a:rPr>
                                    <m:t> ||</m:t>
                                  </m:r>
                                  <m:sSub>
                                    <m:sSubPr>
                                      <m:ctrlPr>
                                        <a:rPr lang="en-US" b="1" i="1" smtClean="0">
                                          <a:solidFill>
                                            <a:srgbClr val="C00000"/>
                                          </a:solidFill>
                                          <a:latin typeface="Cambria Math" panose="02040503050406030204" pitchFamily="18" charset="0"/>
                                        </a:rPr>
                                      </m:ctrlPr>
                                    </m:sSubPr>
                                    <m:e>
                                      <m:r>
                                        <a:rPr lang="en-US" b="1" i="1" smtClean="0">
                                          <a:solidFill>
                                            <a:srgbClr val="C00000"/>
                                          </a:solidFill>
                                          <a:latin typeface="Cambria Math" panose="02040503050406030204" pitchFamily="18" charset="0"/>
                                        </a:rPr>
                                        <m:t> </m:t>
                                      </m:r>
                                      <m:r>
                                        <a:rPr lang="en-US" b="1" i="1">
                                          <a:solidFill>
                                            <a:srgbClr val="C00000"/>
                                          </a:solidFill>
                                          <a:latin typeface="Cambria Math" panose="02040503050406030204" pitchFamily="18" charset="0"/>
                                        </a:rPr>
                                        <m:t>𝒑</m:t>
                                      </m:r>
                                    </m:e>
                                    <m:sub>
                                      <m:r>
                                        <a:rPr lang="en-US" b="1" i="1">
                                          <a:solidFill>
                                            <a:srgbClr val="C00000"/>
                                          </a:solidFill>
                                          <a:latin typeface="Cambria Math" panose="02040503050406030204" pitchFamily="18" charset="0"/>
                                          <a:ea typeface="Cambria Math" panose="02040503050406030204" pitchFamily="18" charset="0"/>
                                        </a:rPr>
                                        <m:t>𝜽</m:t>
                                      </m:r>
                                    </m:sub>
                                  </m:sSub>
                                  <m:d>
                                    <m:dPr>
                                      <m:ctrlPr>
                                        <a:rPr lang="en-US" b="1" i="1">
                                          <a:solidFill>
                                            <a:srgbClr val="C00000"/>
                                          </a:solidFill>
                                          <a:latin typeface="Cambria Math" panose="02040503050406030204" pitchFamily="18" charset="0"/>
                                        </a:rPr>
                                      </m:ctrlPr>
                                    </m:dPr>
                                    <m:e>
                                      <m:sSub>
                                        <m:sSubPr>
                                          <m:ctrlPr>
                                            <a:rPr lang="en-US" b="1" i="1">
                                              <a:solidFill>
                                                <a:srgbClr val="C00000"/>
                                              </a:solidFill>
                                              <a:latin typeface="Cambria Math" panose="02040503050406030204" pitchFamily="18" charset="0"/>
                                            </a:rPr>
                                          </m:ctrlPr>
                                        </m:sSubPr>
                                        <m:e>
                                          <m:r>
                                            <a:rPr lang="en-US" b="1" i="1">
                                              <a:solidFill>
                                                <a:srgbClr val="C00000"/>
                                              </a:solidFill>
                                              <a:latin typeface="Cambria Math" panose="02040503050406030204" pitchFamily="18" charset="0"/>
                                            </a:rPr>
                                            <m:t>𝒙</m:t>
                                          </m:r>
                                        </m:e>
                                        <m:sub>
                                          <m:r>
                                            <a:rPr lang="en-US" b="1" i="1">
                                              <a:solidFill>
                                                <a:srgbClr val="C00000"/>
                                              </a:solidFill>
                                              <a:latin typeface="Cambria Math" panose="02040503050406030204" pitchFamily="18" charset="0"/>
                                            </a:rPr>
                                            <m:t>𝒕</m:t>
                                          </m:r>
                                          <m:r>
                                            <a:rPr lang="en-US" b="1" i="1" smtClean="0">
                                              <a:solidFill>
                                                <a:srgbClr val="C00000"/>
                                              </a:solidFill>
                                              <a:latin typeface="Cambria Math" panose="02040503050406030204" pitchFamily="18" charset="0"/>
                                            </a:rPr>
                                            <m:t>−</m:t>
                                          </m:r>
                                          <m:r>
                                            <a:rPr lang="en-US" b="1" i="1" smtClean="0">
                                              <a:solidFill>
                                                <a:srgbClr val="C00000"/>
                                              </a:solidFill>
                                              <a:latin typeface="Cambria Math" panose="02040503050406030204" pitchFamily="18" charset="0"/>
                                            </a:rPr>
                                            <m:t>𝟏</m:t>
                                          </m:r>
                                        </m:sub>
                                      </m:sSub>
                                      <m:r>
                                        <a:rPr lang="en-US" b="1" i="1">
                                          <a:solidFill>
                                            <a:srgbClr val="C00000"/>
                                          </a:solidFill>
                                          <a:latin typeface="Cambria Math" panose="02040503050406030204" pitchFamily="18" charset="0"/>
                                        </a:rPr>
                                        <m:t>|</m:t>
                                      </m:r>
                                      <m:sSub>
                                        <m:sSubPr>
                                          <m:ctrlPr>
                                            <a:rPr lang="en-US" b="1" i="1">
                                              <a:solidFill>
                                                <a:srgbClr val="C00000"/>
                                              </a:solidFill>
                                              <a:latin typeface="Cambria Math" panose="02040503050406030204" pitchFamily="18" charset="0"/>
                                            </a:rPr>
                                          </m:ctrlPr>
                                        </m:sSubPr>
                                        <m:e>
                                          <m:r>
                                            <a:rPr lang="en-US" b="1" i="1">
                                              <a:solidFill>
                                                <a:srgbClr val="C00000"/>
                                              </a:solidFill>
                                              <a:latin typeface="Cambria Math" panose="02040503050406030204" pitchFamily="18" charset="0"/>
                                            </a:rPr>
                                            <m:t>𝒙</m:t>
                                          </m:r>
                                        </m:e>
                                        <m:sub>
                                          <m:r>
                                            <a:rPr lang="en-US" b="1" i="1">
                                              <a:solidFill>
                                                <a:srgbClr val="C00000"/>
                                              </a:solidFill>
                                              <a:latin typeface="Cambria Math" panose="02040503050406030204" pitchFamily="18" charset="0"/>
                                            </a:rPr>
                                            <m:t>𝒕</m:t>
                                          </m:r>
                                        </m:sub>
                                      </m:sSub>
                                    </m:e>
                                  </m:d>
                                </m:e>
                              </m:d>
                            </m:e>
                          </m:d>
                        </m:e>
                      </m:nary>
                    </m:oMath>
                  </m:oMathPara>
                </a14:m>
                <a:endParaRPr lang="en-US" dirty="0"/>
              </a:p>
              <a:p>
                <a:r>
                  <a:rPr lang="en-US" dirty="0"/>
                  <a:t>We call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𝑡</m:t>
                        </m:r>
                      </m:sub>
                    </m:sSub>
                    <m:r>
                      <a:rPr lang="en-US" b="0" i="1" smtClean="0">
                        <a:latin typeface="Cambria Math" panose="02040503050406030204" pitchFamily="18" charset="0"/>
                      </a:rPr>
                      <m:t> </m:t>
                    </m:r>
                  </m:oMath>
                </a14:m>
                <a:r>
                  <a:rPr lang="en-US" dirty="0"/>
                  <a:t>the </a:t>
                </a:r>
                <a:r>
                  <a:rPr lang="en-US" b="1" dirty="0"/>
                  <a:t>denoising matching term, </a:t>
                </a:r>
                <a:r>
                  <a:rPr lang="en-US" dirty="0"/>
                  <a:t>with no dependence 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b="0" i="1" smtClean="0">
                            <a:latin typeface="Cambria Math" panose="02040503050406030204" pitchFamily="18" charset="0"/>
                          </a:rPr>
                          <m:t>+</m:t>
                        </m:r>
                        <m:r>
                          <a:rPr lang="en-US" i="1">
                            <a:latin typeface="Cambria Math" panose="02040503050406030204" pitchFamily="18" charset="0"/>
                          </a:rPr>
                          <m:t>1</m:t>
                        </m:r>
                      </m:sub>
                    </m:sSub>
                  </m:oMath>
                </a14:m>
                <a:endParaRPr lang="en-US" b="1" dirty="0"/>
              </a:p>
              <a:p>
                <a14:m>
                  <m:oMath xmlns:m="http://schemas.openxmlformats.org/officeDocument/2006/math">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 </m:t>
                        </m:r>
                        <m:r>
                          <a:rPr lang="en-US" b="0" i="1">
                            <a:solidFill>
                              <a:schemeClr val="tx1"/>
                            </a:solidFill>
                            <a:latin typeface="Cambria Math" panose="02040503050406030204" pitchFamily="18" charset="0"/>
                          </a:rPr>
                          <m:t>𝑝</m:t>
                        </m:r>
                      </m:e>
                      <m:sub>
                        <m:r>
                          <a:rPr lang="en-US" b="0" i="1">
                            <a:solidFill>
                              <a:schemeClr val="tx1"/>
                            </a:solidFill>
                            <a:latin typeface="Cambria Math" panose="02040503050406030204" pitchFamily="18" charset="0"/>
                            <a:ea typeface="Cambria Math" panose="02040503050406030204" pitchFamily="18" charset="0"/>
                          </a:rPr>
                          <m:t>𝜃</m:t>
                        </m:r>
                      </m:sub>
                    </m:sSub>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b="0" i="1">
                                <a:solidFill>
                                  <a:schemeClr val="tx1"/>
                                </a:solidFill>
                                <a:latin typeface="Cambria Math" panose="02040503050406030204" pitchFamily="18" charset="0"/>
                              </a:rPr>
                              <m:t>𝑥</m:t>
                            </m:r>
                          </m:e>
                          <m:sub>
                            <m:r>
                              <a:rPr lang="en-US" b="0" i="1">
                                <a:solidFill>
                                  <a:schemeClr val="tx1"/>
                                </a:solidFill>
                                <a:latin typeface="Cambria Math" panose="02040503050406030204" pitchFamily="18" charset="0"/>
                              </a:rPr>
                              <m:t>𝑡</m:t>
                            </m:r>
                            <m:r>
                              <a:rPr lang="en-US" b="0" i="1" smtClean="0">
                                <a:solidFill>
                                  <a:schemeClr val="tx1"/>
                                </a:solidFill>
                                <a:latin typeface="Cambria Math" panose="02040503050406030204" pitchFamily="18" charset="0"/>
                              </a:rPr>
                              <m:t>−1</m:t>
                            </m:r>
                          </m:sub>
                        </m:sSub>
                        <m:r>
                          <a:rPr lang="en-US" b="0"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b="0" i="1">
                                <a:solidFill>
                                  <a:schemeClr val="tx1"/>
                                </a:solidFill>
                                <a:latin typeface="Cambria Math" panose="02040503050406030204" pitchFamily="18" charset="0"/>
                              </a:rPr>
                              <m:t>𝑥</m:t>
                            </m:r>
                          </m:e>
                          <m:sub>
                            <m:r>
                              <a:rPr lang="en-US" b="0" i="1">
                                <a:solidFill>
                                  <a:schemeClr val="tx1"/>
                                </a:solidFill>
                                <a:latin typeface="Cambria Math" panose="02040503050406030204" pitchFamily="18" charset="0"/>
                              </a:rPr>
                              <m:t>𝑡</m:t>
                            </m:r>
                          </m:sub>
                        </m:sSub>
                      </m:e>
                    </m:d>
                  </m:oMath>
                </a14:m>
                <a:r>
                  <a:rPr lang="en-US" dirty="0"/>
                  <a:t> is the learnable image denoising transition step</a:t>
                </a:r>
              </a:p>
              <a:p>
                <a:r>
                  <a:rPr lang="en-US" dirty="0"/>
                  <a:t>Use </a:t>
                </a:r>
                <a14:m>
                  <m:oMath xmlns:m="http://schemas.openxmlformats.org/officeDocument/2006/math">
                    <m:r>
                      <a:rPr lang="en-US" b="0" i="1" smtClean="0">
                        <a:solidFill>
                          <a:schemeClr val="tx1"/>
                        </a:solidFill>
                        <a:latin typeface="Cambria Math" panose="02040503050406030204" pitchFamily="18" charset="0"/>
                      </a:rPr>
                      <m:t>𝑞</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b="0" i="1">
                                <a:solidFill>
                                  <a:schemeClr val="tx1"/>
                                </a:solidFill>
                                <a:latin typeface="Cambria Math" panose="02040503050406030204" pitchFamily="18" charset="0"/>
                              </a:rPr>
                              <m:t>𝑥</m:t>
                            </m:r>
                          </m:e>
                          <m:sub>
                            <m:r>
                              <a:rPr lang="en-US" b="0" i="1" smtClean="0">
                                <a:solidFill>
                                  <a:schemeClr val="tx1"/>
                                </a:solidFill>
                                <a:latin typeface="Cambria Math" panose="02040503050406030204" pitchFamily="18" charset="0"/>
                              </a:rPr>
                              <m:t>𝑡</m:t>
                            </m:r>
                            <m:r>
                              <a:rPr lang="en-US" b="0" i="1" smtClean="0">
                                <a:solidFill>
                                  <a:schemeClr val="tx1"/>
                                </a:solidFill>
                                <a:latin typeface="Cambria Math" panose="02040503050406030204" pitchFamily="18" charset="0"/>
                              </a:rPr>
                              <m:t>−1</m:t>
                            </m:r>
                          </m:sub>
                        </m:sSub>
                        <m:r>
                          <a:rPr lang="en-US" b="0"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b="0" i="1">
                                <a:solidFill>
                                  <a:schemeClr val="tx1"/>
                                </a:solidFill>
                                <a:latin typeface="Cambria Math" panose="02040503050406030204" pitchFamily="18" charset="0"/>
                              </a:rPr>
                              <m:t>𝑥</m:t>
                            </m:r>
                          </m:e>
                          <m:sub>
                            <m:r>
                              <a:rPr lang="en-US" b="0" i="1" smtClean="0">
                                <a:solidFill>
                                  <a:schemeClr val="tx1"/>
                                </a:solidFill>
                                <a:latin typeface="Cambria Math" panose="02040503050406030204" pitchFamily="18" charset="0"/>
                              </a:rPr>
                              <m:t>𝑡</m:t>
                            </m:r>
                          </m:sub>
                        </m:sSub>
                        <m:r>
                          <a:rPr lang="en-US" b="0" i="1" smtClean="0">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b="0" i="1">
                                <a:solidFill>
                                  <a:schemeClr val="tx1"/>
                                </a:solidFill>
                                <a:latin typeface="Cambria Math" panose="02040503050406030204" pitchFamily="18" charset="0"/>
                              </a:rPr>
                              <m:t>𝑥</m:t>
                            </m:r>
                          </m:e>
                          <m:sub>
                            <m:r>
                              <a:rPr lang="en-US" b="0" i="1" smtClean="0">
                                <a:solidFill>
                                  <a:schemeClr val="tx1"/>
                                </a:solidFill>
                                <a:latin typeface="Cambria Math" panose="02040503050406030204" pitchFamily="18" charset="0"/>
                              </a:rPr>
                              <m:t>0</m:t>
                            </m:r>
                          </m:sub>
                        </m:sSub>
                      </m:e>
                    </m:d>
                  </m:oMath>
                </a14:m>
                <a:r>
                  <a:rPr lang="en-US" dirty="0"/>
                  <a:t> as a ground truth to compare with learnable </a:t>
                </a:r>
                <a14:m>
                  <m:oMath xmlns:m="http://schemas.openxmlformats.org/officeDocument/2006/math">
                    <m:sSub>
                      <m:sSubPr>
                        <m:ctrlPr>
                          <a:rPr lang="en-US" i="1" smtClean="0">
                            <a:solidFill>
                              <a:schemeClr val="tx1"/>
                            </a:solidFill>
                            <a:latin typeface="Cambria Math" panose="02040503050406030204" pitchFamily="18" charset="0"/>
                          </a:rPr>
                        </m:ctrlPr>
                      </m:sSubPr>
                      <m:e>
                        <m:r>
                          <a:rPr lang="en-US" b="0" i="1">
                            <a:solidFill>
                              <a:schemeClr val="tx1"/>
                            </a:solidFill>
                            <a:latin typeface="Cambria Math" panose="02040503050406030204" pitchFamily="18" charset="0"/>
                          </a:rPr>
                          <m:t> </m:t>
                        </m:r>
                        <m:r>
                          <a:rPr lang="en-US" b="0" i="1">
                            <a:solidFill>
                              <a:schemeClr val="tx1"/>
                            </a:solidFill>
                            <a:latin typeface="Cambria Math" panose="02040503050406030204" pitchFamily="18" charset="0"/>
                          </a:rPr>
                          <m:t>𝑝</m:t>
                        </m:r>
                      </m:e>
                      <m:sub>
                        <m:r>
                          <a:rPr lang="en-US" b="0" i="1">
                            <a:solidFill>
                              <a:schemeClr val="tx1"/>
                            </a:solidFill>
                            <a:latin typeface="Cambria Math" panose="02040503050406030204" pitchFamily="18" charset="0"/>
                            <a:ea typeface="Cambria Math" panose="02040503050406030204" pitchFamily="18" charset="0"/>
                          </a:rPr>
                          <m:t>𝜃</m:t>
                        </m:r>
                      </m:sub>
                    </m:sSub>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b="0" i="1">
                                <a:solidFill>
                                  <a:schemeClr val="tx1"/>
                                </a:solidFill>
                                <a:latin typeface="Cambria Math" panose="02040503050406030204" pitchFamily="18" charset="0"/>
                              </a:rPr>
                              <m:t>𝑥</m:t>
                            </m:r>
                          </m:e>
                          <m:sub>
                            <m:r>
                              <a:rPr lang="en-US" b="0" i="1">
                                <a:solidFill>
                                  <a:schemeClr val="tx1"/>
                                </a:solidFill>
                                <a:latin typeface="Cambria Math" panose="02040503050406030204" pitchFamily="18" charset="0"/>
                              </a:rPr>
                              <m:t>𝑡</m:t>
                            </m:r>
                            <m:r>
                              <a:rPr lang="en-US" b="0" i="1">
                                <a:solidFill>
                                  <a:schemeClr val="tx1"/>
                                </a:solidFill>
                                <a:latin typeface="Cambria Math" panose="02040503050406030204" pitchFamily="18" charset="0"/>
                              </a:rPr>
                              <m:t>−1</m:t>
                            </m:r>
                          </m:sub>
                        </m:sSub>
                        <m:r>
                          <a:rPr lang="en-US" b="0"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b="0" i="1">
                                <a:solidFill>
                                  <a:schemeClr val="tx1"/>
                                </a:solidFill>
                                <a:latin typeface="Cambria Math" panose="02040503050406030204" pitchFamily="18" charset="0"/>
                              </a:rPr>
                              <m:t>𝑥</m:t>
                            </m:r>
                          </m:e>
                          <m:sub>
                            <m:r>
                              <a:rPr lang="en-US" b="0" i="1">
                                <a:solidFill>
                                  <a:schemeClr val="tx1"/>
                                </a:solidFill>
                                <a:latin typeface="Cambria Math" panose="02040503050406030204" pitchFamily="18" charset="0"/>
                              </a:rPr>
                              <m:t>𝑡</m:t>
                            </m:r>
                          </m:sub>
                        </m:sSub>
                      </m:e>
                    </m:d>
                  </m:oMath>
                </a14:m>
                <a:r>
                  <a:rPr lang="en-US" dirty="0">
                    <a:solidFill>
                      <a:schemeClr val="tx1"/>
                    </a:solidFill>
                  </a:rPr>
                  <a:t>   </a:t>
                </a:r>
              </a:p>
              <a:p>
                <a:r>
                  <a:rPr lang="en-US" dirty="0"/>
                  <a:t>The </a:t>
                </a:r>
                <a:r>
                  <a:rPr lang="en-US" dirty="0">
                    <a:solidFill>
                      <a:schemeClr val="tx1"/>
                    </a:solidFill>
                  </a:rPr>
                  <a:t>KL divergence is minimized when the two steps converge </a:t>
                </a:r>
              </a:p>
              <a:p>
                <a:r>
                  <a:rPr lang="en-US" dirty="0"/>
                  <a:t>The sum of these KL divergences is the main term to optimize  </a:t>
                </a:r>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012197"/>
                <a:ext cx="10515600" cy="5705610"/>
              </a:xfrm>
              <a:blipFill>
                <a:blip r:embed="rId2"/>
                <a:stretch>
                  <a:fillRect l="-1159" t="-1709" b="-1923"/>
                </a:stretch>
              </a:blipFill>
            </p:spPr>
            <p:txBody>
              <a:bodyPr/>
              <a:lstStyle/>
              <a:p>
                <a:r>
                  <a:rPr lang="en-US">
                    <a:noFill/>
                  </a:rPr>
                  <a:t> </a:t>
                </a:r>
              </a:p>
            </p:txBody>
          </p:sp>
        </mc:Fallback>
      </mc:AlternateContent>
    </p:spTree>
    <p:extLst>
      <p:ext uri="{BB962C8B-B14F-4D97-AF65-F5344CB8AC3E}">
        <p14:creationId xmlns:p14="http://schemas.microsoft.com/office/powerpoint/2010/main" val="150974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Gaussian Diffusion Processes    </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57132"/>
            <a:ext cx="10515600" cy="927420"/>
          </a:xfrm>
        </p:spPr>
        <p:txBody>
          <a:bodyPr>
            <a:normAutofit/>
          </a:bodyPr>
          <a:lstStyle/>
          <a:p>
            <a:pPr marL="0" indent="0">
              <a:buNone/>
            </a:pPr>
            <a:r>
              <a:rPr lang="en-US" dirty="0"/>
              <a:t>For a Gaussian diffusion process we can find an analytical form for the distributions </a:t>
            </a:r>
          </a:p>
          <a:p>
            <a:endParaRPr lang="en-US" dirty="0"/>
          </a:p>
          <a:p>
            <a:endParaRPr lang="en-US" dirty="0"/>
          </a:p>
        </p:txBody>
      </p:sp>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AA7F9075-E190-2F28-922B-660B615B183D}"/>
                  </a:ext>
                </a:extLst>
              </p:cNvPr>
              <p:cNvSpPr txBox="1">
                <a:spLocks/>
              </p:cNvSpPr>
              <p:nvPr/>
            </p:nvSpPr>
            <p:spPr>
              <a:xfrm>
                <a:off x="838200" y="2029487"/>
                <a:ext cx="10515600" cy="468832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For a single Gaussian step we can compute the next step:   </a:t>
                </a: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𝑡</m:t>
                              </m:r>
                              <m:r>
                                <a:rPr lang="en-US" b="0" i="1" smtClean="0">
                                  <a:latin typeface="Cambria Math" panose="02040503050406030204" pitchFamily="18" charset="0"/>
                                </a:rPr>
                                <m:t>−1</m:t>
                              </m:r>
                            </m:sub>
                          </m:sSub>
                        </m:e>
                      </m:rad>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−1</m:t>
                              </m:r>
                            </m:e>
                          </m:rad>
                          <m:r>
                            <a:rPr lang="en-US" b="0" i="1" smtClean="0">
                              <a:latin typeface="Cambria Math" panose="02040503050406030204" pitchFamily="18" charset="0"/>
                              <a:ea typeface="Cambria Math" panose="02040503050406030204" pitchFamily="18" charset="0"/>
                            </a:rPr>
                            <m:t>𝜀</m:t>
                          </m:r>
                        </m:e>
                        <m:sub>
                          <m:r>
                            <a:rPr lang="en-US" b="0" i="1" smtClean="0">
                              <a:latin typeface="Cambria Math" panose="02040503050406030204" pitchFamily="18" charset="0"/>
                            </a:rPr>
                            <m:t>𝑡</m:t>
                          </m:r>
                          <m:r>
                            <a:rPr lang="en-US" b="0" i="1" smtClean="0">
                              <a:latin typeface="Cambria Math" panose="02040503050406030204" pitchFamily="18" charset="0"/>
                            </a:rPr>
                            <m:t>−1</m:t>
                          </m:r>
                        </m:sub>
                      </m:sSub>
                    </m:oMath>
                  </m:oMathPara>
                </a14:m>
                <a:endParaRPr lang="en-US" b="0" dirty="0"/>
              </a:p>
              <a:p>
                <a:pPr marL="0" indent="0">
                  <a:buNone/>
                </a:pPr>
                <a:r>
                  <a:rPr lang="en-US" dirty="0"/>
                  <a:t>Substituting gives the form of the conditional distribution of the reverse time step</a:t>
                </a: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b="0" i="1" smtClean="0">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sub>
                          </m:sSub>
                        </m:e>
                      </m:d>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ℕ</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b="0" i="1" smtClean="0">
                                  <a:latin typeface="Cambria Math" panose="02040503050406030204" pitchFamily="18" charset="0"/>
                                </a:rPr>
                                <m:t>−1</m:t>
                              </m:r>
                            </m:sub>
                          </m:sSub>
                          <m:r>
                            <a:rPr lang="en-US" i="1">
                              <a:latin typeface="Cambria Math" panose="02040503050406030204" pitchFamily="18" charset="0"/>
                            </a:rPr>
                            <m:t>;</m:t>
                          </m:r>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𝛼</m:t>
                                      </m:r>
                                    </m:e>
                                  </m:acc>
                                </m:e>
                                <m:sub>
                                  <m:r>
                                    <a:rPr lang="en-US" i="1">
                                      <a:latin typeface="Cambria Math" panose="02040503050406030204" pitchFamily="18" charset="0"/>
                                    </a:rPr>
                                    <m:t>𝑡</m:t>
                                  </m:r>
                                  <m:r>
                                    <a:rPr lang="en-US" b="0" i="1" smtClean="0">
                                      <a:latin typeface="Cambria Math" panose="02040503050406030204" pitchFamily="18" charset="0"/>
                                    </a:rPr>
                                    <m:t>−1</m:t>
                                  </m:r>
                                </m:sub>
                              </m:sSub>
                            </m:e>
                          </m:rad>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r>
                            <a:rPr lang="en-US" b="0" i="1" smtClean="0">
                              <a:latin typeface="Cambria Math" panose="02040503050406030204" pitchFamily="18" charset="0"/>
                            </a:rPr>
                            <m:t>+</m:t>
                          </m:r>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r>
                                    <a:rPr lang="en-US" b="0" i="1" smtClean="0">
                                      <a:latin typeface="Cambria Math" panose="02040503050406030204" pitchFamily="18" charset="0"/>
                                    </a:rPr>
                                    <m:t>1−</m:t>
                                  </m:r>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𝛼</m:t>
                                      </m:r>
                                    </m:e>
                                  </m:acc>
                                </m:e>
                                <m:sub>
                                  <m:r>
                                    <a:rPr lang="en-US" i="1">
                                      <a:latin typeface="Cambria Math" panose="02040503050406030204" pitchFamily="18" charset="0"/>
                                    </a:rPr>
                                    <m:t>𝑡</m:t>
                                  </m:r>
                                  <m:r>
                                    <a:rPr lang="en-US" i="1">
                                      <a:latin typeface="Cambria Math" panose="02040503050406030204" pitchFamily="18" charset="0"/>
                                    </a:rPr>
                                    <m:t>−1</m:t>
                                  </m:r>
                                </m:sub>
                              </m:sSub>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ea typeface="Cambria Math" panose="02040503050406030204" pitchFamily="18" charset="0"/>
                                    </a:rPr>
                                    <m:t>𝜎</m:t>
                                  </m:r>
                                </m:e>
                                <m:sup>
                                  <m:r>
                                    <a:rPr lang="en-US" i="1">
                                      <a:latin typeface="Cambria Math" panose="02040503050406030204" pitchFamily="18" charset="0"/>
                                    </a:rPr>
                                    <m:t>2</m:t>
                                  </m:r>
                                </m:sup>
                              </m:sSup>
                            </m:e>
                          </m:rad>
                          <m:f>
                            <m:fPr>
                              <m:ctrlPr>
                                <a:rPr lang="en-US" i="1" smtClean="0">
                                  <a:latin typeface="Cambria Math" panose="02040503050406030204" pitchFamily="18" charset="0"/>
                                </a:rPr>
                              </m:ctrlPr>
                            </m:fPr>
                            <m:num>
                              <m:sSub>
                                <m:sSubPr>
                                  <m:ctrlPr>
                                    <a:rPr lang="en-US" i="1">
                                      <a:latin typeface="Cambria Math" panose="02040503050406030204" pitchFamily="18" charset="0"/>
                                    </a:rPr>
                                  </m:ctrlPr>
                                </m:sSubPr>
                                <m:e>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𝛼</m:t>
                                              </m:r>
                                            </m:e>
                                          </m:acc>
                                        </m:e>
                                        <m:sub>
                                          <m:r>
                                            <a:rPr lang="en-US" i="1">
                                              <a:latin typeface="Cambria Math" panose="02040503050406030204" pitchFamily="18" charset="0"/>
                                            </a:rPr>
                                            <m:t>𝑡</m:t>
                                          </m:r>
                                        </m:sub>
                                      </m:sSub>
                                    </m:e>
                                  </m:rad>
                                  <m:r>
                                    <a:rPr lang="en-US" i="1">
                                      <a:latin typeface="Cambria Math" panose="02040503050406030204" pitchFamily="18" charset="0"/>
                                    </a:rPr>
                                    <m:t>𝑥</m:t>
                                  </m:r>
                                </m:e>
                                <m:sub>
                                  <m:r>
                                    <a:rPr lang="en-US" i="1">
                                      <a:latin typeface="Cambria Math" panose="02040503050406030204" pitchFamily="18" charset="0"/>
                                    </a:rPr>
                                    <m:t>𝑡</m:t>
                                  </m:r>
                                </m:sub>
                              </m:sSub>
                            </m:num>
                            <m:den>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r>
                                        <a:rPr lang="en-US" i="1">
                                          <a:latin typeface="Cambria Math" panose="02040503050406030204" pitchFamily="18" charset="0"/>
                                        </a:rPr>
                                        <m:t>1−</m:t>
                                      </m:r>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𝛼</m:t>
                                          </m:r>
                                        </m:e>
                                      </m:acc>
                                    </m:e>
                                    <m:sub>
                                      <m:r>
                                        <a:rPr lang="en-US" i="1">
                                          <a:latin typeface="Cambria Math" panose="02040503050406030204" pitchFamily="18" charset="0"/>
                                        </a:rPr>
                                        <m:t>𝑡</m:t>
                                      </m:r>
                                    </m:sub>
                                  </m:sSub>
                                </m:e>
                              </m:rad>
                            </m:den>
                          </m:f>
                          <m:r>
                            <a:rPr lang="en-US" b="0" i="1" smtClean="0">
                              <a:latin typeface="Cambria Math" panose="02040503050406030204" pitchFamily="18" charset="0"/>
                            </a:rPr>
                            <m:t>,</m:t>
                          </m:r>
                          <m:r>
                            <a:rPr lang="en-US" i="1">
                              <a:latin typeface="Cambria Math" panose="02040503050406030204" pitchFamily="18" charset="0"/>
                            </a:rPr>
                            <m:t> </m:t>
                          </m:r>
                          <m:sSup>
                            <m:sSupPr>
                              <m:ctrlPr>
                                <a:rPr lang="en-US" i="1" smtClean="0">
                                  <a:latin typeface="Cambria Math" panose="02040503050406030204" pitchFamily="18" charset="0"/>
                                </a:rPr>
                              </m:ctrlPr>
                            </m:sSupPr>
                            <m:e>
                              <m:r>
                                <a:rPr lang="en-US" i="1" smtClean="0">
                                  <a:latin typeface="Cambria Math" panose="02040503050406030204" pitchFamily="18" charset="0"/>
                                  <a:ea typeface="Cambria Math" panose="02040503050406030204" pitchFamily="18" charset="0"/>
                                </a:rPr>
                                <m:t>𝜎</m:t>
                              </m:r>
                            </m:e>
                            <m:sup>
                              <m:r>
                                <a:rPr lang="en-US" b="0" i="1" smtClean="0">
                                  <a:latin typeface="Cambria Math" panose="02040503050406030204" pitchFamily="18" charset="0"/>
                                </a:rPr>
                                <m:t>2</m:t>
                              </m:r>
                            </m:sup>
                          </m:sSup>
                          <m:r>
                            <a:rPr lang="en-US" i="1">
                              <a:latin typeface="Cambria Math" panose="02040503050406030204" pitchFamily="18" charset="0"/>
                            </a:rPr>
                            <m:t>𝐼</m:t>
                          </m:r>
                        </m:e>
                      </m:d>
                    </m:oMath>
                  </m:oMathPara>
                </a14:m>
                <a:endParaRPr lang="en-US" dirty="0"/>
              </a:p>
            </p:txBody>
          </p:sp>
        </mc:Choice>
        <mc:Fallback xmlns="">
          <p:sp>
            <p:nvSpPr>
              <p:cNvPr id="11" name="Content Placeholder 2">
                <a:extLst>
                  <a:ext uri="{FF2B5EF4-FFF2-40B4-BE49-F238E27FC236}">
                    <a16:creationId xmlns:a16="http://schemas.microsoft.com/office/drawing/2014/main" id="{AA7F9075-E190-2F28-922B-660B615B183D}"/>
                  </a:ext>
                </a:extLst>
              </p:cNvPr>
              <p:cNvSpPr txBox="1">
                <a:spLocks noRot="1" noChangeAspect="1" noMove="1" noResize="1" noEditPoints="1" noAdjustHandles="1" noChangeArrowheads="1" noChangeShapeType="1" noTextEdit="1"/>
              </p:cNvSpPr>
              <p:nvPr/>
            </p:nvSpPr>
            <p:spPr>
              <a:xfrm>
                <a:off x="838200" y="2029487"/>
                <a:ext cx="10515600" cy="4688320"/>
              </a:xfrm>
              <a:prstGeom prst="rect">
                <a:avLst/>
              </a:prstGeom>
              <a:blipFill>
                <a:blip r:embed="rId2"/>
                <a:stretch>
                  <a:fillRect l="-1217" t="-2211"/>
                </a:stretch>
              </a:blipFill>
            </p:spPr>
            <p:txBody>
              <a:bodyPr/>
              <a:lstStyle/>
              <a:p>
                <a:r>
                  <a:rPr lang="en-US">
                    <a:noFill/>
                  </a:rPr>
                  <a:t> </a:t>
                </a:r>
              </a:p>
            </p:txBody>
          </p:sp>
        </mc:Fallback>
      </mc:AlternateContent>
    </p:spTree>
    <p:extLst>
      <p:ext uri="{BB962C8B-B14F-4D97-AF65-F5344CB8AC3E}">
        <p14:creationId xmlns:p14="http://schemas.microsoft.com/office/powerpoint/2010/main" val="4084177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Gaussian Diffusion Processes    </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57132"/>
            <a:ext cx="10515600" cy="927420"/>
          </a:xfrm>
        </p:spPr>
        <p:txBody>
          <a:bodyPr>
            <a:normAutofit/>
          </a:bodyPr>
          <a:lstStyle/>
          <a:p>
            <a:pPr marL="0" indent="0">
              <a:buNone/>
            </a:pPr>
            <a:r>
              <a:rPr lang="en-US" dirty="0"/>
              <a:t>For a Gaussian diffusion process we can find an analytical form for the distributions </a:t>
            </a:r>
          </a:p>
          <a:p>
            <a:endParaRPr lang="en-US" dirty="0"/>
          </a:p>
          <a:p>
            <a:endParaRPr lang="en-US" dirty="0"/>
          </a:p>
        </p:txBody>
      </p:sp>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AA7F9075-E190-2F28-922B-660B615B183D}"/>
                  </a:ext>
                </a:extLst>
              </p:cNvPr>
              <p:cNvSpPr txBox="1">
                <a:spLocks/>
              </p:cNvSpPr>
              <p:nvPr/>
            </p:nvSpPr>
            <p:spPr>
              <a:xfrm>
                <a:off x="838200" y="2029487"/>
                <a:ext cx="10515600" cy="468832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We can also express the sampling distribution as </a:t>
                </a:r>
              </a:p>
              <a:p>
                <a:pPr marL="0" indent="0">
                  <a:buNone/>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b="0" i="1" smtClean="0">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sub>
                          </m:sSub>
                        </m:e>
                      </m:d>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ℕ</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b="0" i="1" smtClean="0">
                                  <a:latin typeface="Cambria Math" panose="02040503050406030204" pitchFamily="18" charset="0"/>
                                </a:rPr>
                                <m:t>−1</m:t>
                              </m:r>
                            </m:sub>
                          </m:sSub>
                          <m:r>
                            <a:rPr lang="en-US" i="1">
                              <a:latin typeface="Cambria Math" panose="02040503050406030204" pitchFamily="18" charset="0"/>
                            </a:rPr>
                            <m:t>;</m:t>
                          </m:r>
                          <m:r>
                            <a:rPr lang="en-US" i="1" smtClean="0">
                              <a:latin typeface="Cambria Math" panose="02040503050406030204" pitchFamily="18" charset="0"/>
                            </a:rPr>
                            <m:t> </m:t>
                          </m:r>
                          <m:acc>
                            <m:accPr>
                              <m:chr m:val="̃"/>
                              <m:ctrlPr>
                                <a:rPr lang="en-US" i="1" smtClean="0">
                                  <a:latin typeface="Cambria Math" panose="02040503050406030204" pitchFamily="18" charset="0"/>
                                </a:rPr>
                              </m:ctrlPr>
                            </m:accPr>
                            <m:e>
                              <m:r>
                                <a:rPr lang="en-US" i="1" smtClean="0">
                                  <a:latin typeface="Cambria Math" panose="02040503050406030204" pitchFamily="18" charset="0"/>
                                  <a:ea typeface="Cambria Math" panose="02040503050406030204" pitchFamily="18" charset="0"/>
                                </a:rPr>
                                <m:t>𝜇</m:t>
                              </m:r>
                            </m:e>
                          </m:acc>
                          <m:d>
                            <m:dPr>
                              <m:ctrlPr>
                                <a:rPr lang="en-US"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e>
                          </m:d>
                          <m:r>
                            <a:rPr lang="en-US" b="0" i="1" smtClean="0">
                              <a:latin typeface="Cambria Math" panose="02040503050406030204" pitchFamily="18" charset="0"/>
                            </a:rPr>
                            <m:t>,</m:t>
                          </m:r>
                          <m:r>
                            <a:rPr lang="en-US" i="1">
                              <a:latin typeface="Cambria Math" panose="02040503050406030204" pitchFamily="18" charset="0"/>
                            </a:rPr>
                            <m:t> </m:t>
                          </m:r>
                          <m:sSub>
                            <m:sSubPr>
                              <m:ctrlPr>
                                <a:rPr lang="en-US" i="1" smtClean="0">
                                  <a:latin typeface="Cambria Math" panose="02040503050406030204" pitchFamily="18" charset="0"/>
                                </a:rPr>
                              </m:ctrlPr>
                            </m:sSubPr>
                            <m:e>
                              <m:acc>
                                <m:accPr>
                                  <m:chr m:val="̃"/>
                                  <m:ctrlPr>
                                    <a:rPr lang="en-US" i="1" smtClean="0">
                                      <a:latin typeface="Cambria Math" panose="02040503050406030204" pitchFamily="18" charset="0"/>
                                    </a:rPr>
                                  </m:ctrlPr>
                                </m:accPr>
                                <m:e>
                                  <m:r>
                                    <a:rPr lang="en-US" i="1" smtClean="0">
                                      <a:latin typeface="Cambria Math" panose="02040503050406030204" pitchFamily="18" charset="0"/>
                                      <a:ea typeface="Cambria Math" panose="02040503050406030204" pitchFamily="18" charset="0"/>
                                    </a:rPr>
                                    <m:t>𝛽</m:t>
                                  </m:r>
                                </m:e>
                              </m:acc>
                            </m:e>
                            <m:sub>
                              <m:r>
                                <a:rPr lang="en-US" b="0" i="1" smtClean="0">
                                  <a:latin typeface="Cambria Math" panose="02040503050406030204" pitchFamily="18" charset="0"/>
                                </a:rPr>
                                <m:t>𝑡</m:t>
                              </m:r>
                            </m:sub>
                          </m:sSub>
                          <m:r>
                            <a:rPr lang="en-US" i="1">
                              <a:latin typeface="Cambria Math" panose="02040503050406030204" pitchFamily="18" charset="0"/>
                            </a:rPr>
                            <m:t>𝐼</m:t>
                          </m:r>
                        </m:e>
                      </m:d>
                    </m:oMath>
                  </m:oMathPara>
                </a14:m>
                <a:endParaRPr lang="en-US" dirty="0"/>
              </a:p>
              <a:p>
                <a:pPr marL="457200" lvl="1" indent="0">
                  <a:buNone/>
                </a:pPr>
                <a:r>
                  <a:rPr lang="en-US" dirty="0"/>
                  <a:t>and</a:t>
                </a: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acc>
                            <m:accPr>
                              <m:chr m:val="̃"/>
                              <m:ctrlPr>
                                <a:rPr lang="en-US" i="1" smtClean="0">
                                  <a:latin typeface="Cambria Math" panose="02040503050406030204" pitchFamily="18" charset="0"/>
                                </a:rPr>
                              </m:ctrlPr>
                            </m:accPr>
                            <m:e>
                              <m:r>
                                <a:rPr lang="en-US" i="1" smtClean="0">
                                  <a:latin typeface="Cambria Math" panose="02040503050406030204" pitchFamily="18" charset="0"/>
                                  <a:ea typeface="Cambria Math" panose="02040503050406030204" pitchFamily="18" charset="0"/>
                                </a:rPr>
                                <m:t>𝛽</m:t>
                              </m:r>
                            </m:e>
                          </m:acc>
                        </m:e>
                        <m:sub>
                          <m:r>
                            <a:rPr lang="en-US" b="0" i="1" smtClean="0">
                              <a:latin typeface="Cambria Math" panose="02040503050406030204" pitchFamily="18" charset="0"/>
                            </a:rPr>
                            <m:t>𝑡</m:t>
                          </m:r>
                        </m:sub>
                      </m:sSub>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ea typeface="Cambria Math" panose="02040503050406030204" pitchFamily="18" charset="0"/>
                            </a:rPr>
                            <m:t>𝜎</m:t>
                          </m:r>
                        </m:e>
                        <m:sup>
                          <m:r>
                            <a:rPr lang="en-US" i="1">
                              <a:latin typeface="Cambria Math" panose="02040503050406030204" pitchFamily="18" charset="0"/>
                            </a:rPr>
                            <m:t>2</m:t>
                          </m:r>
                        </m:sup>
                      </m:sSup>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1−</m:t>
                              </m:r>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𝛼</m:t>
                                  </m:r>
                                </m:e>
                              </m:acc>
                            </m:e>
                            <m:sub>
                              <m:r>
                                <a:rPr lang="en-US" i="1">
                                  <a:latin typeface="Cambria Math" panose="02040503050406030204" pitchFamily="18" charset="0"/>
                                </a:rPr>
                                <m:t>𝑡</m:t>
                              </m:r>
                              <m:r>
                                <a:rPr lang="en-US" i="1">
                                  <a:latin typeface="Cambria Math" panose="02040503050406030204" pitchFamily="18" charset="0"/>
                                </a:rPr>
                                <m:t>−1</m:t>
                              </m:r>
                            </m:sub>
                          </m:sSub>
                        </m:num>
                        <m:den>
                          <m:sSub>
                            <m:sSubPr>
                              <m:ctrlPr>
                                <a:rPr lang="en-US" i="1">
                                  <a:latin typeface="Cambria Math" panose="02040503050406030204" pitchFamily="18" charset="0"/>
                                </a:rPr>
                              </m:ctrlPr>
                            </m:sSubPr>
                            <m:e>
                              <m:r>
                                <a:rPr lang="en-US" i="1">
                                  <a:latin typeface="Cambria Math" panose="02040503050406030204" pitchFamily="18" charset="0"/>
                                </a:rPr>
                                <m:t>1−</m:t>
                              </m:r>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𝛼</m:t>
                                  </m:r>
                                </m:e>
                              </m:acc>
                            </m:e>
                            <m:sub>
                              <m:r>
                                <a:rPr lang="en-US" i="1">
                                  <a:latin typeface="Cambria Math" panose="02040503050406030204" pitchFamily="18" charset="0"/>
                                </a:rPr>
                                <m:t>𝑡</m:t>
                              </m:r>
                            </m:sub>
                          </m:sSub>
                        </m:den>
                      </m:f>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𝑡</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𝜂</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𝑡</m:t>
                          </m:r>
                        </m:sub>
                      </m:sSub>
                    </m:oMath>
                  </m:oMathPara>
                </a14:m>
                <a:endParaRPr lang="en-US" dirty="0"/>
              </a:p>
              <a:p>
                <a:r>
                  <a:rPr lang="en-US" dirty="0"/>
                  <a:t>If we let </a:t>
                </a:r>
                <a14:m>
                  <m:oMath xmlns:m="http://schemas.openxmlformats.org/officeDocument/2006/math">
                    <m:r>
                      <a:rPr lang="en-US" i="1" smtClean="0">
                        <a:latin typeface="Cambria Math" panose="02040503050406030204" pitchFamily="18" charset="0"/>
                        <a:ea typeface="Cambria Math" panose="02040503050406030204" pitchFamily="18" charset="0"/>
                      </a:rPr>
                      <m:t>𝜂</m:t>
                    </m:r>
                    <m:r>
                      <a:rPr lang="en-US" i="1" smtClean="0">
                        <a:latin typeface="Cambria Math" panose="02040503050406030204" pitchFamily="18" charset="0"/>
                        <a:ea typeface="Cambria Math" panose="02040503050406030204" pitchFamily="18" charset="0"/>
                      </a:rPr>
                      <m:t>⟶0</m:t>
                    </m:r>
                  </m:oMath>
                </a14:m>
                <a:r>
                  <a:rPr lang="en-US" dirty="0"/>
                  <a:t> the </a:t>
                </a:r>
                <a:r>
                  <a:rPr lang="en-US" b="1" dirty="0"/>
                  <a:t>sampling is deterministic </a:t>
                </a:r>
                <a:r>
                  <a:rPr lang="en-US" dirty="0"/>
                  <a:t>for the noise distribution </a:t>
                </a:r>
              </a:p>
              <a:p>
                <a:pPr lvl="1"/>
                <a:r>
                  <a:rPr lang="en-US" dirty="0"/>
                  <a:t>Reduces the required number of samples dramatically  </a:t>
                </a:r>
              </a:p>
              <a:p>
                <a:pPr lvl="1"/>
                <a:r>
                  <a:rPr lang="en-US" dirty="0"/>
                  <a:t>This is the key to the DDIM of </a:t>
                </a:r>
                <a:r>
                  <a:rPr lang="en-US" dirty="0">
                    <a:hlinkClick r:id="rId2"/>
                  </a:rPr>
                  <a:t>Song et. al. 2020</a:t>
                </a:r>
                <a:r>
                  <a:rPr lang="en-US" dirty="0"/>
                  <a:t>        </a:t>
                </a:r>
              </a:p>
            </p:txBody>
          </p:sp>
        </mc:Choice>
        <mc:Fallback xmlns="">
          <p:sp>
            <p:nvSpPr>
              <p:cNvPr id="11" name="Content Placeholder 2">
                <a:extLst>
                  <a:ext uri="{FF2B5EF4-FFF2-40B4-BE49-F238E27FC236}">
                    <a16:creationId xmlns:a16="http://schemas.microsoft.com/office/drawing/2014/main" id="{AA7F9075-E190-2F28-922B-660B615B183D}"/>
                  </a:ext>
                </a:extLst>
              </p:cNvPr>
              <p:cNvSpPr txBox="1">
                <a:spLocks noRot="1" noChangeAspect="1" noMove="1" noResize="1" noEditPoints="1" noAdjustHandles="1" noChangeArrowheads="1" noChangeShapeType="1" noTextEdit="1"/>
              </p:cNvSpPr>
              <p:nvPr/>
            </p:nvSpPr>
            <p:spPr>
              <a:xfrm>
                <a:off x="838200" y="2029487"/>
                <a:ext cx="10515600" cy="4688320"/>
              </a:xfrm>
              <a:prstGeom prst="rect">
                <a:avLst/>
              </a:prstGeom>
              <a:blipFill>
                <a:blip r:embed="rId3"/>
                <a:stretch>
                  <a:fillRect l="-1043" t="-2211"/>
                </a:stretch>
              </a:blipFill>
            </p:spPr>
            <p:txBody>
              <a:bodyPr/>
              <a:lstStyle/>
              <a:p>
                <a:r>
                  <a:rPr lang="en-US">
                    <a:noFill/>
                  </a:rPr>
                  <a:t> </a:t>
                </a:r>
              </a:p>
            </p:txBody>
          </p:sp>
        </mc:Fallback>
      </mc:AlternateContent>
    </p:spTree>
    <p:extLst>
      <p:ext uri="{BB962C8B-B14F-4D97-AF65-F5344CB8AC3E}">
        <p14:creationId xmlns:p14="http://schemas.microsoft.com/office/powerpoint/2010/main" val="568946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Gaussian Diffusion Processes    </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57132"/>
            <a:ext cx="10515600" cy="5414006"/>
          </a:xfrm>
        </p:spPr>
        <p:txBody>
          <a:bodyPr>
            <a:normAutofit/>
          </a:bodyPr>
          <a:lstStyle/>
          <a:p>
            <a:pPr marL="0" indent="0">
              <a:buNone/>
            </a:pPr>
            <a:r>
              <a:rPr lang="en-US" dirty="0"/>
              <a:t>Comparing the DDPM and DDIM   </a:t>
            </a:r>
          </a:p>
          <a:p>
            <a:pPr marL="514350" indent="-514350">
              <a:buFont typeface="+mj-lt"/>
              <a:buAutoNum type="arabicPeriod"/>
            </a:pPr>
            <a:r>
              <a:rPr lang="en-US" dirty="0"/>
              <a:t>DDIM generates much higher quality samples with many fewer steps    </a:t>
            </a:r>
          </a:p>
          <a:p>
            <a:pPr marL="514350" indent="-514350">
              <a:buFont typeface="+mj-lt"/>
              <a:buAutoNum type="arabicPeriod"/>
            </a:pPr>
            <a:r>
              <a:rPr lang="en-US" dirty="0"/>
              <a:t>Deterministic sampling is consistent so samples conditioned on the same latent variables have similar high-level features leading to faster convergence   </a:t>
            </a:r>
          </a:p>
          <a:p>
            <a:pPr marL="514350" indent="-514350">
              <a:buFont typeface="+mj-lt"/>
              <a:buAutoNum type="arabicPeriod"/>
            </a:pPr>
            <a:r>
              <a:rPr lang="en-US" dirty="0"/>
              <a:t>The consistency allows the </a:t>
            </a:r>
            <a:r>
              <a:rPr lang="en-US" b="1" dirty="0"/>
              <a:t>DDIM to interpolate over the latent variables</a:t>
            </a:r>
            <a:r>
              <a:rPr lang="en-US" dirty="0"/>
              <a:t> reducing required number of samples      </a:t>
            </a:r>
          </a:p>
          <a:p>
            <a:pPr marL="514350" indent="-514350">
              <a:buFont typeface="+mj-lt"/>
              <a:buAutoNum type="arabicPeriod"/>
            </a:pPr>
            <a:endParaRPr lang="en-US" dirty="0"/>
          </a:p>
        </p:txBody>
      </p:sp>
    </p:spTree>
    <p:extLst>
      <p:ext uri="{BB962C8B-B14F-4D97-AF65-F5344CB8AC3E}">
        <p14:creationId xmlns:p14="http://schemas.microsoft.com/office/powerpoint/2010/main" val="4010970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E89FD-BAE6-0918-BABB-E363F7EC0037}"/>
              </a:ext>
            </a:extLst>
          </p:cNvPr>
          <p:cNvSpPr>
            <a:spLocks noGrp="1"/>
          </p:cNvSpPr>
          <p:nvPr>
            <p:ph type="title"/>
          </p:nvPr>
        </p:nvSpPr>
        <p:spPr>
          <a:xfrm>
            <a:off x="831850" y="1709738"/>
            <a:ext cx="10515600" cy="1953577"/>
          </a:xfrm>
        </p:spPr>
        <p:txBody>
          <a:bodyPr>
            <a:normAutofit/>
          </a:bodyPr>
          <a:lstStyle/>
          <a:p>
            <a:pPr algn="ctr"/>
            <a:r>
              <a:rPr lang="en-US" sz="4400" dirty="0"/>
              <a:t>Evaluation of Generative Image Models</a:t>
            </a:r>
          </a:p>
        </p:txBody>
      </p:sp>
    </p:spTree>
    <p:extLst>
      <p:ext uri="{BB962C8B-B14F-4D97-AF65-F5344CB8AC3E}">
        <p14:creationId xmlns:p14="http://schemas.microsoft.com/office/powerpoint/2010/main" val="252128079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Generative Image Models</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Need an objective metric for evaluation of generative image models </a:t>
            </a:r>
          </a:p>
          <a:p>
            <a:r>
              <a:rPr lang="en-US" sz="2800" dirty="0">
                <a:latin typeface="+mn-lt"/>
                <a:cs typeface="Segoe UI" panose="020B0502040204020203" pitchFamily="34" charset="0"/>
              </a:rPr>
              <a:t>Early GAN research inhibited by use of only subjective human judgement</a:t>
            </a:r>
          </a:p>
          <a:p>
            <a:r>
              <a:rPr lang="en-US" sz="2800" dirty="0">
                <a:latin typeface="+mn-lt"/>
                <a:cs typeface="Segoe UI" panose="020B0502040204020203" pitchFamily="34" charset="0"/>
              </a:rPr>
              <a:t>Need an objective evaluation metric that agrees with human judgement of generated image quality</a:t>
            </a:r>
          </a:p>
          <a:p>
            <a:r>
              <a:rPr lang="en-US" sz="2800" b="1" dirty="0">
                <a:latin typeface="+mn-lt"/>
                <a:cs typeface="Segoe UI" panose="020B0502040204020203" pitchFamily="34" charset="0"/>
              </a:rPr>
              <a:t>Inception score</a:t>
            </a:r>
            <a:r>
              <a:rPr lang="en-US" sz="2800" dirty="0">
                <a:latin typeface="+mn-lt"/>
                <a:cs typeface="Segoe UI" panose="020B0502040204020203" pitchFamily="34" charset="0"/>
              </a:rPr>
              <a:t> was proposed by </a:t>
            </a:r>
            <a:r>
              <a:rPr lang="en-US" sz="2800" dirty="0" err="1">
                <a:latin typeface="+mn-lt"/>
                <a:cs typeface="Segoe UI" panose="020B0502040204020203" pitchFamily="34" charset="0"/>
                <a:hlinkClick r:id="rId3"/>
              </a:rPr>
              <a:t>Salimans</a:t>
            </a:r>
            <a:r>
              <a:rPr lang="en-US" sz="2800" dirty="0">
                <a:latin typeface="+mn-lt"/>
                <a:cs typeface="Segoe UI" panose="020B0502040204020203" pitchFamily="34" charset="0"/>
                <a:hlinkClick r:id="rId3"/>
              </a:rPr>
              <a:t>, et. al., 2016</a:t>
            </a:r>
            <a:r>
              <a:rPr lang="en-US" sz="2800" dirty="0">
                <a:latin typeface="+mn-lt"/>
                <a:cs typeface="Segoe UI" panose="020B0502040204020203" pitchFamily="34" charset="0"/>
              </a:rPr>
              <a:t>  </a:t>
            </a:r>
          </a:p>
          <a:p>
            <a:r>
              <a:rPr lang="en-US" sz="2800" b="1" dirty="0">
                <a:latin typeface="+mn-lt"/>
                <a:cs typeface="Segoe UI" panose="020B0502040204020203" pitchFamily="34" charset="0"/>
              </a:rPr>
              <a:t>Fr</a:t>
            </a:r>
            <a:r>
              <a:rPr lang="en-US" sz="2800" b="1" dirty="0">
                <a:latin typeface="Segoe UI Symbol" panose="020B0502040204020203" pitchFamily="34" charset="0"/>
                <a:ea typeface="Segoe UI Symbol" panose="020B0502040204020203" pitchFamily="34" charset="0"/>
                <a:cs typeface="Segoe UI" panose="020B0502040204020203" pitchFamily="34" charset="0"/>
              </a:rPr>
              <a:t>é</a:t>
            </a:r>
            <a:r>
              <a:rPr lang="en-US" sz="2800" b="1" dirty="0">
                <a:latin typeface="+mn-lt"/>
                <a:cs typeface="Segoe UI" panose="020B0502040204020203" pitchFamily="34" charset="0"/>
              </a:rPr>
              <a:t>chet Inception distance </a:t>
            </a:r>
            <a:r>
              <a:rPr lang="en-US" sz="2800" dirty="0">
                <a:latin typeface="+mn-lt"/>
                <a:cs typeface="Segoe UI" panose="020B0502040204020203" pitchFamily="34" charset="0"/>
              </a:rPr>
              <a:t>proposed by </a:t>
            </a:r>
            <a:r>
              <a:rPr lang="en-US" sz="2800" dirty="0" err="1">
                <a:latin typeface="+mn-lt"/>
                <a:cs typeface="Segoe UI" panose="020B0502040204020203" pitchFamily="34" charset="0"/>
                <a:hlinkClick r:id="rId4"/>
              </a:rPr>
              <a:t>Heusel</a:t>
            </a:r>
            <a:r>
              <a:rPr lang="en-US" sz="2800" dirty="0">
                <a:latin typeface="+mn-lt"/>
                <a:cs typeface="Segoe UI" panose="020B0502040204020203" pitchFamily="34" charset="0"/>
                <a:hlinkClick r:id="rId4"/>
              </a:rPr>
              <a:t>, et. al., 2017 </a:t>
            </a:r>
            <a:r>
              <a:rPr lang="en-US" sz="2800" dirty="0">
                <a:latin typeface="+mn-lt"/>
                <a:cs typeface="Segoe UI" panose="020B0502040204020203" pitchFamily="34" charset="0"/>
              </a:rPr>
              <a:t>is an improvement on inception score</a:t>
            </a:r>
          </a:p>
          <a:p>
            <a:r>
              <a:rPr lang="en-US" sz="2800" b="1" dirty="0">
                <a:latin typeface="+mn-lt"/>
                <a:cs typeface="Segoe UI" panose="020B0502040204020203" pitchFamily="34" charset="0"/>
              </a:rPr>
              <a:t>Kernel inception distance (KDI) </a:t>
            </a:r>
            <a:r>
              <a:rPr lang="en-US" sz="2800" dirty="0">
                <a:latin typeface="+mn-lt"/>
                <a:cs typeface="Segoe UI" panose="020B0502040204020203" pitchFamily="34" charset="0"/>
              </a:rPr>
              <a:t>of </a:t>
            </a:r>
            <a:r>
              <a:rPr lang="en-US" sz="2800" u="sng" dirty="0" err="1">
                <a:latin typeface="+mn-lt"/>
                <a:hlinkClick r:id="rId5"/>
              </a:rPr>
              <a:t>Bińkowski</a:t>
            </a:r>
            <a:r>
              <a:rPr lang="en-US" sz="2800" u="sng" dirty="0">
                <a:latin typeface="+mn-lt"/>
                <a:hlinkClick r:id="rId5"/>
              </a:rPr>
              <a:t>, et. al., 2018</a:t>
            </a:r>
            <a:r>
              <a:rPr lang="en-US" sz="2800" dirty="0">
                <a:latin typeface="+mn-lt"/>
              </a:rPr>
              <a:t> is a robust measure using maximums</a:t>
            </a:r>
            <a:endParaRPr lang="en-US" sz="2800" dirty="0">
              <a:latin typeface="+mn-lt"/>
              <a:cs typeface="Segoe UI" panose="020B0502040204020203" pitchFamily="34" charset="0"/>
            </a:endParaRPr>
          </a:p>
        </p:txBody>
      </p:sp>
    </p:spTree>
    <p:extLst>
      <p:ext uri="{BB962C8B-B14F-4D97-AF65-F5344CB8AC3E}">
        <p14:creationId xmlns:p14="http://schemas.microsoft.com/office/powerpoint/2010/main" val="3127807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Generative Image Models</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600" dirty="0">
                <a:latin typeface="+mn-lt"/>
                <a:cs typeface="Segoe UI" panose="020B0502040204020203" pitchFamily="34" charset="0"/>
              </a:rPr>
              <a:t>Inception score attempts to balance accuracy at creating real objects and diversity of objects created </a:t>
            </a:r>
          </a:p>
          <a:p>
            <a:r>
              <a:rPr lang="en-US" sz="2600" dirty="0">
                <a:latin typeface="+mn-lt"/>
                <a:cs typeface="Segoe UI" panose="020B0502040204020203" pitchFamily="34" charset="0"/>
              </a:rPr>
              <a:t>Inception score is based on classifications by the </a:t>
            </a:r>
            <a:r>
              <a:rPr lang="en-US" sz="2600" dirty="0">
                <a:latin typeface="+mn-lt"/>
                <a:cs typeface="Segoe UI" panose="020B0502040204020203" pitchFamily="34" charset="0"/>
                <a:hlinkClick r:id="rId3"/>
              </a:rPr>
              <a:t>pre-trained Inception Network</a:t>
            </a:r>
            <a:endParaRPr lang="en-US" sz="2600" dirty="0">
              <a:latin typeface="+mn-lt"/>
              <a:cs typeface="Segoe UI" panose="020B0502040204020203" pitchFamily="34" charset="0"/>
            </a:endParaRPr>
          </a:p>
          <a:p>
            <a:r>
              <a:rPr lang="en-US" sz="2600" dirty="0">
                <a:latin typeface="+mn-lt"/>
                <a:cs typeface="Segoe UI" panose="020B0502040204020203" pitchFamily="34" charset="0"/>
              </a:rPr>
              <a:t>Generative models should produce object images that closely resemble real-world objects  </a:t>
            </a:r>
          </a:p>
          <a:p>
            <a:pPr lvl="1"/>
            <a:r>
              <a:rPr lang="en-US" sz="2400" dirty="0">
                <a:latin typeface="+mn-lt"/>
                <a:cs typeface="Segoe UI" panose="020B0502040204020203" pitchFamily="34" charset="0"/>
              </a:rPr>
              <a:t>Inception should clearly recognize objects </a:t>
            </a:r>
          </a:p>
          <a:p>
            <a:pPr lvl="1"/>
            <a:r>
              <a:rPr lang="en-US" sz="2400" dirty="0">
                <a:latin typeface="+mn-lt"/>
                <a:cs typeface="Segoe UI" panose="020B0502040204020203" pitchFamily="34" charset="0"/>
              </a:rPr>
              <a:t>Classification probabilities should have only one high value </a:t>
            </a:r>
          </a:p>
          <a:p>
            <a:pPr lvl="1"/>
            <a:r>
              <a:rPr lang="en-US" sz="2400" dirty="0">
                <a:latin typeface="+mn-lt"/>
                <a:cs typeface="Segoe UI" panose="020B0502040204020203" pitchFamily="34" charset="0"/>
              </a:rPr>
              <a:t>Poorly recognized objects have indeterminant probabilities</a:t>
            </a:r>
          </a:p>
          <a:p>
            <a:r>
              <a:rPr lang="en-US" sz="2600" dirty="0">
                <a:latin typeface="+mn-lt"/>
                <a:cs typeface="Segoe UI" panose="020B0502040204020203" pitchFamily="34" charset="0"/>
              </a:rPr>
              <a:t>Generative models should produce a diversity of objects – not the same few many times </a:t>
            </a:r>
          </a:p>
          <a:p>
            <a:pPr lvl="1"/>
            <a:r>
              <a:rPr lang="en-US" sz="2400" dirty="0">
                <a:latin typeface="+mn-lt"/>
                <a:cs typeface="Segoe UI" panose="020B0502040204020203" pitchFamily="34" charset="0"/>
              </a:rPr>
              <a:t>Should be a nearly uniform distribution of probability of occurrence of each recognized object class  </a:t>
            </a:r>
          </a:p>
        </p:txBody>
      </p:sp>
    </p:spTree>
    <p:extLst>
      <p:ext uri="{BB962C8B-B14F-4D97-AF65-F5344CB8AC3E}">
        <p14:creationId xmlns:p14="http://schemas.microsoft.com/office/powerpoint/2010/main" val="4207128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C9BF6B-294E-8CE7-AE0C-79539FF25AD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18CB53A-961C-962F-A173-11D323949CBF}"/>
              </a:ext>
            </a:extLst>
          </p:cNvPr>
          <p:cNvSpPr>
            <a:spLocks noGrp="1"/>
          </p:cNvSpPr>
          <p:nvPr>
            <p:ph type="title"/>
          </p:nvPr>
        </p:nvSpPr>
        <p:spPr>
          <a:xfrm>
            <a:off x="831850" y="1709738"/>
            <a:ext cx="10515600" cy="1953577"/>
          </a:xfrm>
        </p:spPr>
        <p:txBody>
          <a:bodyPr>
            <a:normAutofit/>
          </a:bodyPr>
          <a:lstStyle/>
          <a:p>
            <a:pPr algn="ctr"/>
            <a:r>
              <a:rPr lang="en-US" sz="4400" dirty="0"/>
              <a:t>Algorithms for Generative Models</a:t>
            </a:r>
          </a:p>
        </p:txBody>
      </p:sp>
    </p:spTree>
    <p:extLst>
      <p:ext uri="{BB962C8B-B14F-4D97-AF65-F5344CB8AC3E}">
        <p14:creationId xmlns:p14="http://schemas.microsoft.com/office/powerpoint/2010/main" val="287351565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Generative Image Models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Inception score attempts to balance accuracy at creating real objects and diversity of objects created </a:t>
                </a:r>
              </a:p>
              <a:p>
                <a:r>
                  <a:rPr lang="en-US" sz="2800" dirty="0">
                    <a:latin typeface="+mn-lt"/>
                    <a:cs typeface="Segoe UI" panose="020B0502040204020203" pitchFamily="34" charset="0"/>
                  </a:rPr>
                  <a:t>Recall the relationship of entropy for a probability distributions   </a:t>
                </a:r>
              </a:p>
              <a:p>
                <a:r>
                  <a:rPr lang="en-US" sz="2800" dirty="0">
                    <a:latin typeface="+mn-lt"/>
                    <a:cs typeface="Segoe UI" panose="020B0502040204020203" pitchFamily="34" charset="0"/>
                  </a:rPr>
                  <a:t>For a classifier with feature vector, </a:t>
                </a:r>
                <a:r>
                  <a:rPr lang="en-US" sz="2800" i="1" dirty="0">
                    <a:latin typeface="+mn-lt"/>
                    <a:cs typeface="Segoe UI" panose="020B0502040204020203" pitchFamily="34" charset="0"/>
                  </a:rPr>
                  <a:t>x</a:t>
                </a:r>
                <a:r>
                  <a:rPr lang="en-US" sz="2800" dirty="0">
                    <a:latin typeface="+mn-lt"/>
                    <a:cs typeface="Segoe UI" panose="020B0502040204020203" pitchFamily="34" charset="0"/>
                  </a:rPr>
                  <a:t>, and prediction, </a:t>
                </a:r>
                <a:r>
                  <a:rPr lang="en-US" sz="2800" i="1" dirty="0">
                    <a:latin typeface="+mn-lt"/>
                    <a:cs typeface="Segoe UI" panose="020B0502040204020203" pitchFamily="34" charset="0"/>
                  </a:rPr>
                  <a:t>y</a:t>
                </a:r>
                <a:r>
                  <a:rPr lang="en-US" sz="2800" dirty="0">
                    <a:latin typeface="+mn-lt"/>
                    <a:cs typeface="Segoe UI" panose="020B0502040204020203" pitchFamily="34" charset="0"/>
                  </a:rPr>
                  <a:t>, we what the output, </a:t>
                </a:r>
                <a14:m>
                  <m:oMath xmlns:m="http://schemas.openxmlformats.org/officeDocument/2006/math">
                    <m:r>
                      <a:rPr lang="en-US" sz="2800" b="0" i="1" smtClean="0">
                        <a:latin typeface="Cambria Math" panose="02040503050406030204" pitchFamily="18" charset="0"/>
                        <a:cs typeface="Segoe UI" panose="020B0502040204020203" pitchFamily="34" charset="0"/>
                      </a:rPr>
                      <m:t>𝑝</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𝑦</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𝑥</m:t>
                    </m:r>
                    <m:r>
                      <a:rPr lang="en-US" sz="2800" b="0" i="1" smtClean="0">
                        <a:latin typeface="Cambria Math" panose="02040503050406030204" pitchFamily="18" charset="0"/>
                        <a:cs typeface="Segoe UI" panose="020B0502040204020203" pitchFamily="34" charset="0"/>
                      </a:rPr>
                      <m:t>)</m:t>
                    </m:r>
                  </m:oMath>
                </a14:m>
                <a:r>
                  <a:rPr lang="en-US" sz="2800" dirty="0">
                    <a:latin typeface="+mn-lt"/>
                    <a:cs typeface="Segoe UI" panose="020B0502040204020203" pitchFamily="34" charset="0"/>
                  </a:rPr>
                  <a:t>, to have </a:t>
                </a:r>
                <a:r>
                  <a:rPr lang="en-US" sz="2800" b="1" dirty="0">
                    <a:latin typeface="+mn-lt"/>
                    <a:cs typeface="Segoe UI" panose="020B0502040204020203" pitchFamily="34" charset="0"/>
                  </a:rPr>
                  <a:t>low entropy </a:t>
                </a:r>
              </a:p>
              <a:p>
                <a:r>
                  <a:rPr lang="en-US" sz="2800" dirty="0">
                    <a:latin typeface="+mn-lt"/>
                    <a:cs typeface="Segoe UI" panose="020B0502040204020203" pitchFamily="34" charset="0"/>
                  </a:rPr>
                  <a:t>For </a:t>
                </a:r>
                <a:r>
                  <a:rPr lang="en-US" sz="2800" b="1" dirty="0">
                    <a:latin typeface="+mn-lt"/>
                    <a:cs typeface="Segoe UI" panose="020B0502040204020203" pitchFamily="34" charset="0"/>
                  </a:rPr>
                  <a:t>diversity of objects </a:t>
                </a:r>
                <a:r>
                  <a:rPr lang="en-US" sz="2800" dirty="0">
                    <a:latin typeface="+mn-lt"/>
                    <a:cs typeface="Segoe UI" panose="020B0502040204020203" pitchFamily="34" charset="0"/>
                  </a:rPr>
                  <a:t>from a generator, </a:t>
                </a:r>
                <a14:m>
                  <m:oMath xmlns:m="http://schemas.openxmlformats.org/officeDocument/2006/math">
                    <m:r>
                      <a:rPr lang="en-US" sz="2800" b="0" i="1" smtClean="0">
                        <a:latin typeface="Cambria Math" panose="02040503050406030204" pitchFamily="18" charset="0"/>
                        <a:cs typeface="Segoe UI" panose="020B0502040204020203" pitchFamily="34" charset="0"/>
                      </a:rPr>
                      <m:t>𝐺</m:t>
                    </m:r>
                    <m:d>
                      <m:dPr>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𝑧</m:t>
                        </m:r>
                      </m:e>
                    </m:d>
                  </m:oMath>
                </a14:m>
                <a:r>
                  <a:rPr lang="en-US" sz="2800" dirty="0">
                    <a:latin typeface="+mn-lt"/>
                    <a:cs typeface="Segoe UI" panose="020B0502040204020203" pitchFamily="34" charset="0"/>
                  </a:rPr>
                  <a:t>, given random noise input, </a:t>
                </a:r>
                <a:r>
                  <a:rPr lang="en-US" sz="2800" i="1" dirty="0">
                    <a:latin typeface="+mn-lt"/>
                    <a:cs typeface="Segoe UI" panose="020B0502040204020203" pitchFamily="34" charset="0"/>
                  </a:rPr>
                  <a:t>z</a:t>
                </a:r>
                <a:r>
                  <a:rPr lang="en-US" sz="2800" dirty="0">
                    <a:latin typeface="+mn-lt"/>
                    <a:cs typeface="Segoe UI" panose="020B0502040204020203" pitchFamily="34" charset="0"/>
                  </a:rPr>
                  <a:t>, recognized we want the </a:t>
                </a:r>
                <a:r>
                  <a:rPr lang="en-US" sz="2800" b="1" dirty="0">
                    <a:latin typeface="+mn-lt"/>
                    <a:cs typeface="Segoe UI" panose="020B0502040204020203" pitchFamily="34" charset="0"/>
                  </a:rPr>
                  <a:t>marginal distribution</a:t>
                </a:r>
                <a:r>
                  <a:rPr lang="en-US" sz="2800" dirty="0">
                    <a:latin typeface="+mn-lt"/>
                    <a:cs typeface="Segoe UI" panose="020B0502040204020203" pitchFamily="34" charset="0"/>
                  </a:rPr>
                  <a:t>, </a:t>
                </a:r>
                <a14:m>
                  <m:oMath xmlns:m="http://schemas.openxmlformats.org/officeDocument/2006/math">
                    <m:r>
                      <m:rPr>
                        <m:sty m:val="p"/>
                      </m:rPr>
                      <a:rPr lang="en-US" sz="2800" b="0" i="0" smtClean="0">
                        <a:latin typeface="Cambria Math" panose="02040503050406030204" pitchFamily="18" charset="0"/>
                        <a:cs typeface="Segoe UI" panose="020B0502040204020203" pitchFamily="34" charset="0"/>
                      </a:rPr>
                      <m:t>p</m:t>
                    </m:r>
                    <m:d>
                      <m:dPr>
                        <m:ctrlPr>
                          <a:rPr lang="en-US" sz="2800" b="0" i="1" smtClean="0">
                            <a:latin typeface="Cambria Math" panose="02040503050406030204" pitchFamily="18" charset="0"/>
                            <a:cs typeface="Segoe UI" panose="020B0502040204020203" pitchFamily="34" charset="0"/>
                          </a:rPr>
                        </m:ctrlPr>
                      </m:dPr>
                      <m:e>
                        <m:r>
                          <m:rPr>
                            <m:sty m:val="p"/>
                          </m:rPr>
                          <a:rPr lang="en-US" sz="2800" b="0" i="0" smtClean="0">
                            <a:latin typeface="Cambria Math" panose="02040503050406030204" pitchFamily="18" charset="0"/>
                            <a:cs typeface="Segoe UI" panose="020B0502040204020203" pitchFamily="34" charset="0"/>
                          </a:rPr>
                          <m:t>y</m:t>
                        </m:r>
                      </m:e>
                    </m:d>
                    <m:r>
                      <a:rPr lang="en-US" sz="2800" b="0" i="0" smtClean="0">
                        <a:latin typeface="Cambria Math" panose="02040503050406030204" pitchFamily="18" charset="0"/>
                        <a:cs typeface="Segoe UI" panose="020B0502040204020203" pitchFamily="34" charset="0"/>
                      </a:rPr>
                      <m:t>=</m:t>
                    </m:r>
                    <m:nary>
                      <m:naryPr>
                        <m:limLoc m:val="undOvr"/>
                        <m:subHide m:val="on"/>
                        <m:supHide m:val="on"/>
                        <m:ctrlPr>
                          <a:rPr lang="en-US" sz="2800" i="1" smtClean="0">
                            <a:latin typeface="Cambria Math" panose="02040503050406030204" pitchFamily="18" charset="0"/>
                            <a:cs typeface="Segoe UI" panose="020B0502040204020203" pitchFamily="34" charset="0"/>
                          </a:rPr>
                        </m:ctrlPr>
                      </m:naryPr>
                      <m:sub/>
                      <m:sup/>
                      <m:e>
                        <m:r>
                          <a:rPr lang="en-US" sz="2800" i="1">
                            <a:latin typeface="Cambria Math" panose="02040503050406030204" pitchFamily="18" charset="0"/>
                            <a:cs typeface="Segoe UI" panose="020B0502040204020203" pitchFamily="34" charset="0"/>
                          </a:rPr>
                          <m:t>𝑝</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𝑦</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𝑥</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𝐺</m:t>
                        </m:r>
                        <m:d>
                          <m:dPr>
                            <m:ctrlPr>
                              <a:rPr lang="en-US" sz="2800" i="1">
                                <a:latin typeface="Cambria Math" panose="02040503050406030204" pitchFamily="18" charset="0"/>
                                <a:cs typeface="Segoe UI" panose="020B0502040204020203" pitchFamily="34" charset="0"/>
                              </a:rPr>
                            </m:ctrlPr>
                          </m:dPr>
                          <m:e>
                            <m:r>
                              <a:rPr lang="en-US" sz="2800" i="1">
                                <a:latin typeface="Cambria Math" panose="02040503050406030204" pitchFamily="18" charset="0"/>
                                <a:cs typeface="Segoe UI" panose="020B0502040204020203" pitchFamily="34" charset="0"/>
                              </a:rPr>
                              <m:t>𝑧</m:t>
                            </m:r>
                          </m:e>
                        </m:d>
                        <m:r>
                          <a:rPr lang="en-US" sz="2800" i="1">
                            <a:latin typeface="Cambria Math" panose="02040503050406030204" pitchFamily="18" charset="0"/>
                            <a:cs typeface="Segoe UI" panose="020B0502040204020203" pitchFamily="34" charset="0"/>
                          </a:rPr>
                          <m:t>)</m:t>
                        </m:r>
                      </m:e>
                    </m:nary>
                    <m:r>
                      <a:rPr lang="en-US" sz="2800" b="0" i="1" smtClean="0">
                        <a:latin typeface="Cambria Math" panose="02040503050406030204" pitchFamily="18" charset="0"/>
                        <a:cs typeface="Segoe UI" panose="020B0502040204020203" pitchFamily="34" charset="0"/>
                      </a:rPr>
                      <m:t>𝑑𝑧</m:t>
                    </m:r>
                  </m:oMath>
                </a14:m>
                <a:r>
                  <a:rPr lang="en-US" sz="2800" dirty="0">
                    <a:latin typeface="+mn-lt"/>
                    <a:cs typeface="Segoe UI" panose="020B0502040204020203" pitchFamily="34" charset="0"/>
                  </a:rPr>
                  <a:t>, to have </a:t>
                </a:r>
                <a:r>
                  <a:rPr lang="en-US" sz="2800" b="1" dirty="0">
                    <a:latin typeface="+mn-lt"/>
                    <a:cs typeface="Segoe UI" panose="020B0502040204020203" pitchFamily="34" charset="0"/>
                  </a:rPr>
                  <a:t>high entropy </a:t>
                </a:r>
              </a:p>
              <a:p>
                <a:r>
                  <a:rPr lang="en-US" sz="2800" dirty="0">
                    <a:latin typeface="+mn-lt"/>
                    <a:cs typeface="Segoe UI" panose="020B0502040204020203" pitchFamily="34" charset="0"/>
                  </a:rPr>
                  <a:t>Combining these measures we can write the inception score in terms of expected </a:t>
                </a:r>
                <a:r>
                  <a:rPr lang="en-US" sz="2800" b="1" dirty="0" err="1">
                    <a:latin typeface="Segoe UI" panose="020B0502040204020203" pitchFamily="34" charset="0"/>
                    <a:cs typeface="Segoe UI" panose="020B0502040204020203" pitchFamily="34" charset="0"/>
                  </a:rPr>
                  <a:t>Kullback-Leibler</a:t>
                </a:r>
                <a:r>
                  <a:rPr lang="en-US" sz="2800" b="1" dirty="0">
                    <a:latin typeface="Segoe UI" panose="020B0502040204020203" pitchFamily="34" charset="0"/>
                    <a:cs typeface="Segoe UI" panose="020B0502040204020203" pitchFamily="34" charset="0"/>
                  </a:rPr>
                  <a:t> (KL) divergence</a:t>
                </a:r>
                <a:r>
                  <a:rPr lang="en-US" sz="2800" dirty="0">
                    <a:latin typeface="Segoe UI" panose="020B0502040204020203" pitchFamily="34" charset="0"/>
                    <a:cs typeface="Segoe UI" panose="020B0502040204020203" pitchFamily="34" charset="0"/>
                  </a:rPr>
                  <a:t>:</a:t>
                </a:r>
              </a:p>
              <a:p>
                <a:pPr marL="0" indent="0">
                  <a:buNone/>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𝑠𝑐𝑜𝑟𝑒</m:t>
                          </m:r>
                        </m:e>
                        <m:sub>
                          <m:r>
                            <a:rPr lang="en-US" sz="2800" b="0" i="1" smtClean="0">
                              <a:latin typeface="Cambria Math" panose="02040503050406030204" pitchFamily="18" charset="0"/>
                              <a:cs typeface="Segoe UI" panose="020B0502040204020203" pitchFamily="34" charset="0"/>
                            </a:rPr>
                            <m:t>𝐼𝑛𝑐𝑒𝑝𝑡𝑖𝑜𝑛</m:t>
                          </m:r>
                        </m:sub>
                      </m:sSub>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𝑒𝑥𝑝</m:t>
                      </m:r>
                      <m:d>
                        <m:dPr>
                          <m:begChr m:val="["/>
                          <m:endChr m:val="]"/>
                          <m:ctrlPr>
                            <a:rPr lang="en-US" sz="2800" b="0" i="1" smtClean="0">
                              <a:latin typeface="Cambria Math" panose="02040503050406030204" pitchFamily="18" charset="0"/>
                              <a:cs typeface="Segoe UI" panose="020B0502040204020203" pitchFamily="34" charset="0"/>
                            </a:rPr>
                          </m:ctrlPr>
                        </m:dPr>
                        <m:e>
                          <m:sSub>
                            <m:sSubPr>
                              <m:ctrlPr>
                                <a:rPr lang="en-US" sz="2800" b="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𝐸</m:t>
                              </m:r>
                            </m:e>
                            <m:sub>
                              <m:r>
                                <a:rPr lang="en-US" sz="2800" b="0" i="1" smtClean="0">
                                  <a:latin typeface="Cambria Math" panose="02040503050406030204" pitchFamily="18" charset="0"/>
                                  <a:cs typeface="Segoe UI" panose="020B0502040204020203" pitchFamily="34" charset="0"/>
                                </a:rPr>
                                <m:t>𝑥</m:t>
                              </m:r>
                            </m:sub>
                          </m:sSub>
                          <m:d>
                            <m:dPr>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𝐾𝐿</m:t>
                              </m:r>
                              <m:d>
                                <m:dPr>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𝑝</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𝑥</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𝑦</m:t>
                                  </m:r>
                                </m:e>
                              </m:d>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𝑝</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𝑦</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e>
                          </m:d>
                        </m:e>
                      </m:d>
                    </m:oMath>
                  </m:oMathPara>
                </a14:m>
                <a:endParaRPr lang="en-US" sz="2800" dirty="0">
                  <a:latin typeface="+mn-lt"/>
                  <a:cs typeface="Segoe UI" panose="020B0502040204020203" pitchFamily="34" charset="0"/>
                </a:endParaRP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3"/>
                <a:stretch>
                  <a:fillRect l="-1058" t="-1094" r="-1639"/>
                </a:stretch>
              </a:blipFill>
            </p:spPr>
            <p:txBody>
              <a:bodyPr/>
              <a:lstStyle/>
              <a:p>
                <a:r>
                  <a:rPr lang="en-US">
                    <a:noFill/>
                  </a:rPr>
                  <a:t> </a:t>
                </a:r>
              </a:p>
            </p:txBody>
          </p:sp>
        </mc:Fallback>
      </mc:AlternateContent>
    </p:spTree>
    <p:extLst>
      <p:ext uri="{BB962C8B-B14F-4D97-AF65-F5344CB8AC3E}">
        <p14:creationId xmlns:p14="http://schemas.microsoft.com/office/powerpoint/2010/main" val="3866962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Generative Image Models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Inception score attempts to balance accuracy at creating real objects and diversity of objects created </a:t>
                </a:r>
              </a:p>
              <a:p>
                <a:r>
                  <a:rPr lang="en-US" sz="2800" dirty="0">
                    <a:latin typeface="+mn-lt"/>
                    <a:cs typeface="Segoe UI" panose="020B0502040204020203" pitchFamily="34" charset="0"/>
                  </a:rPr>
                  <a:t>How can we interpret the inception score? </a:t>
                </a:r>
                <a:endParaRPr lang="en-US" sz="2800" dirty="0">
                  <a:latin typeface="Segoe UI" panose="020B0502040204020203" pitchFamily="34" charset="0"/>
                  <a:cs typeface="Segoe UI" panose="020B0502040204020203" pitchFamily="34" charset="0"/>
                </a:endParaRPr>
              </a:p>
              <a:p>
                <a:pPr marL="0" indent="0">
                  <a:buNone/>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𝑠𝑐𝑜𝑟𝑒</m:t>
                          </m:r>
                        </m:e>
                        <m:sub>
                          <m:r>
                            <a:rPr lang="en-US" sz="2800" b="0" i="1" smtClean="0">
                              <a:latin typeface="Cambria Math" panose="02040503050406030204" pitchFamily="18" charset="0"/>
                              <a:cs typeface="Segoe UI" panose="020B0502040204020203" pitchFamily="34" charset="0"/>
                            </a:rPr>
                            <m:t>𝐼𝑛𝑐𝑒𝑝𝑡𝑖𝑜𝑛</m:t>
                          </m:r>
                        </m:sub>
                      </m:sSub>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𝑒𝑥𝑝</m:t>
                      </m:r>
                      <m:d>
                        <m:dPr>
                          <m:begChr m:val="["/>
                          <m:endChr m:val="]"/>
                          <m:ctrlPr>
                            <a:rPr lang="en-US" sz="2800" b="0" i="1" smtClean="0">
                              <a:latin typeface="Cambria Math" panose="02040503050406030204" pitchFamily="18" charset="0"/>
                              <a:cs typeface="Segoe UI" panose="020B0502040204020203" pitchFamily="34" charset="0"/>
                            </a:rPr>
                          </m:ctrlPr>
                        </m:dPr>
                        <m:e>
                          <m:sSub>
                            <m:sSubPr>
                              <m:ctrlPr>
                                <a:rPr lang="en-US" sz="2800" b="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𝐸</m:t>
                              </m:r>
                            </m:e>
                            <m:sub>
                              <m:r>
                                <a:rPr lang="en-US" sz="2800" b="0" i="1" smtClean="0">
                                  <a:latin typeface="Cambria Math" panose="02040503050406030204" pitchFamily="18" charset="0"/>
                                  <a:cs typeface="Segoe UI" panose="020B0502040204020203" pitchFamily="34" charset="0"/>
                                </a:rPr>
                                <m:t>𝑥</m:t>
                              </m:r>
                            </m:sub>
                          </m:sSub>
                          <m:d>
                            <m:dPr>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𝐾𝐿</m:t>
                              </m:r>
                              <m:d>
                                <m:dPr>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𝑝</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𝑥</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𝑦</m:t>
                                  </m:r>
                                </m:e>
                              </m:d>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𝑝</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𝑦</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e>
                          </m:d>
                        </m:e>
                      </m:d>
                    </m:oMath>
                  </m:oMathPara>
                </a14:m>
                <a:endParaRPr lang="en-US" sz="2800" dirty="0">
                  <a:latin typeface="+mn-lt"/>
                  <a:cs typeface="Segoe UI" panose="020B0502040204020203" pitchFamily="34" charset="0"/>
                </a:endParaRPr>
              </a:p>
              <a:p>
                <a:r>
                  <a:rPr lang="en-US" sz="2800" dirty="0">
                    <a:latin typeface="+mn-lt"/>
                    <a:cs typeface="Segoe UI" panose="020B0502040204020203" pitchFamily="34" charset="0"/>
                  </a:rPr>
                  <a:t>Want </a:t>
                </a:r>
                <a14:m>
                  <m:oMath xmlns:m="http://schemas.openxmlformats.org/officeDocument/2006/math">
                    <m:r>
                      <a:rPr lang="en-US" sz="2800" i="1">
                        <a:latin typeface="Cambria Math" panose="02040503050406030204" pitchFamily="18" charset="0"/>
                        <a:cs typeface="Segoe UI" panose="020B0502040204020203" pitchFamily="34" charset="0"/>
                      </a:rPr>
                      <m:t>𝑝</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𝑦</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𝑥</m:t>
                    </m:r>
                    <m:r>
                      <a:rPr lang="en-US" sz="2800" i="1">
                        <a:latin typeface="Cambria Math" panose="02040503050406030204" pitchFamily="18" charset="0"/>
                        <a:cs typeface="Segoe UI" panose="020B0502040204020203" pitchFamily="34" charset="0"/>
                      </a:rPr>
                      <m:t>)</m:t>
                    </m:r>
                  </m:oMath>
                </a14:m>
                <a:r>
                  <a:rPr lang="en-US" sz="2800" dirty="0">
                    <a:latin typeface="+mn-lt"/>
                    <a:cs typeface="Segoe UI" panose="020B0502040204020203" pitchFamily="34" charset="0"/>
                  </a:rPr>
                  <a:t>  with low entropy and  </a:t>
                </a:r>
                <a14:m>
                  <m:oMath xmlns:m="http://schemas.openxmlformats.org/officeDocument/2006/math">
                    <m:r>
                      <a:rPr lang="en-US" sz="2800" i="1">
                        <a:latin typeface="Cambria Math" panose="02040503050406030204" pitchFamily="18" charset="0"/>
                        <a:cs typeface="Segoe UI" panose="020B0502040204020203" pitchFamily="34" charset="0"/>
                      </a:rPr>
                      <m:t>𝑝</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𝑦</m:t>
                    </m:r>
                    <m:r>
                      <a:rPr lang="en-US" sz="2800" i="1">
                        <a:latin typeface="Cambria Math" panose="02040503050406030204" pitchFamily="18" charset="0"/>
                        <a:cs typeface="Segoe UI" panose="020B0502040204020203" pitchFamily="34" charset="0"/>
                      </a:rPr>
                      <m:t>)</m:t>
                    </m:r>
                  </m:oMath>
                </a14:m>
                <a:r>
                  <a:rPr lang="en-US" sz="2800" dirty="0">
                    <a:latin typeface="+mn-lt"/>
                    <a:cs typeface="Segoe UI" panose="020B0502040204020203" pitchFamily="34" charset="0"/>
                  </a:rPr>
                  <a:t> with high entropy </a:t>
                </a:r>
              </a:p>
              <a:p>
                <a:r>
                  <a:rPr lang="en-US" sz="2800" dirty="0">
                    <a:latin typeface="+mn-lt"/>
                    <a:cs typeface="Segoe UI" panose="020B0502040204020203" pitchFamily="34" charset="0"/>
                  </a:rPr>
                  <a:t>High KL divergence indicates high difference in entropy between </a:t>
                </a:r>
                <a14:m>
                  <m:oMath xmlns:m="http://schemas.openxmlformats.org/officeDocument/2006/math">
                    <m:r>
                      <a:rPr lang="en-US" sz="2800" i="1">
                        <a:latin typeface="Cambria Math" panose="02040503050406030204" pitchFamily="18" charset="0"/>
                        <a:cs typeface="Segoe UI" panose="020B0502040204020203" pitchFamily="34" charset="0"/>
                      </a:rPr>
                      <m:t>𝑝</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𝑦</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𝑥</m:t>
                    </m:r>
                    <m:r>
                      <a:rPr lang="en-US" sz="2800" i="1">
                        <a:latin typeface="Cambria Math" panose="02040503050406030204" pitchFamily="18" charset="0"/>
                        <a:cs typeface="Segoe UI" panose="020B0502040204020203" pitchFamily="34" charset="0"/>
                      </a:rPr>
                      <m:t>)</m:t>
                    </m:r>
                  </m:oMath>
                </a14:m>
                <a:r>
                  <a:rPr lang="en-US" sz="2800" dirty="0">
                    <a:latin typeface="+mj-lt"/>
                    <a:cs typeface="Segoe UI" panose="020B0502040204020203" pitchFamily="34" charset="0"/>
                  </a:rPr>
                  <a:t>  and  </a:t>
                </a:r>
                <a14:m>
                  <m:oMath xmlns:m="http://schemas.openxmlformats.org/officeDocument/2006/math">
                    <m:r>
                      <a:rPr lang="en-US" sz="2800" i="1">
                        <a:latin typeface="Cambria Math" panose="02040503050406030204" pitchFamily="18" charset="0"/>
                        <a:cs typeface="Segoe UI" panose="020B0502040204020203" pitchFamily="34" charset="0"/>
                      </a:rPr>
                      <m:t>𝑝</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𝑦</m:t>
                    </m:r>
                    <m:r>
                      <a:rPr lang="en-US" sz="2800" i="1">
                        <a:latin typeface="Cambria Math" panose="02040503050406030204" pitchFamily="18" charset="0"/>
                        <a:cs typeface="Segoe UI" panose="020B0502040204020203" pitchFamily="34" charset="0"/>
                      </a:rPr>
                      <m:t>)</m:t>
                    </m:r>
                  </m:oMath>
                </a14:m>
                <a:endParaRPr lang="en-US" sz="2800" dirty="0">
                  <a:latin typeface="+mn-lt"/>
                  <a:cs typeface="Segoe UI" panose="020B0502040204020203" pitchFamily="34" charset="0"/>
                </a:endParaRPr>
              </a:p>
              <a:p>
                <a:r>
                  <a:rPr lang="en-US" sz="2800" dirty="0">
                    <a:latin typeface="+mn-lt"/>
                    <a:cs typeface="Segoe UI" panose="020B0502040204020203" pitchFamily="34" charset="0"/>
                  </a:rPr>
                  <a:t>Inception score in range </a:t>
                </a:r>
                <a14:m>
                  <m:oMath xmlns:m="http://schemas.openxmlformats.org/officeDocument/2006/math">
                    <m:d>
                      <m:dPr>
                        <m:begChr m:val="["/>
                        <m:endChr m:val="]"/>
                        <m:ctrlPr>
                          <a:rPr lang="en-US" sz="2800" i="1">
                            <a:latin typeface="Cambria Math" panose="02040503050406030204" pitchFamily="18" charset="0"/>
                            <a:cs typeface="Segoe UI" panose="020B0502040204020203" pitchFamily="34" charset="0"/>
                          </a:rPr>
                        </m:ctrlPr>
                      </m:dPr>
                      <m:e>
                        <m:r>
                          <a:rPr lang="en-US" sz="2800" i="1">
                            <a:latin typeface="Cambria Math" panose="02040503050406030204" pitchFamily="18" charset="0"/>
                            <a:cs typeface="Segoe UI" panose="020B0502040204020203" pitchFamily="34" charset="0"/>
                          </a:rPr>
                          <m:t>0,</m:t>
                        </m:r>
                        <m:r>
                          <a:rPr lang="en-US" sz="2800" i="1">
                            <a:latin typeface="Cambria Math" panose="02040503050406030204" pitchFamily="18" charset="0"/>
                            <a:ea typeface="Cambria Math" panose="02040503050406030204" pitchFamily="18" charset="0"/>
                            <a:cs typeface="Segoe UI" panose="020B0502040204020203" pitchFamily="34" charset="0"/>
                          </a:rPr>
                          <m:t>∞</m:t>
                        </m:r>
                      </m:e>
                    </m:d>
                    <m:r>
                      <a:rPr lang="en-US" sz="2800" i="1">
                        <a:latin typeface="Cambria Math" panose="02040503050406030204" pitchFamily="18" charset="0"/>
                        <a:ea typeface="Cambria Math" panose="02040503050406030204" pitchFamily="18" charset="0"/>
                        <a:cs typeface="Segoe UI" panose="020B0502040204020203" pitchFamily="34" charset="0"/>
                      </a:rPr>
                      <m:t> </m:t>
                    </m:r>
                  </m:oMath>
                </a14:m>
                <a:endParaRPr lang="en-US" sz="2800" dirty="0">
                  <a:latin typeface="+mn-lt"/>
                  <a:cs typeface="Segoe UI" panose="020B0502040204020203" pitchFamily="34" charset="0"/>
                </a:endParaRPr>
              </a:p>
              <a:p>
                <a:r>
                  <a:rPr lang="en-US" sz="2800" dirty="0">
                    <a:latin typeface="+mn-lt"/>
                    <a:cs typeface="Segoe UI" panose="020B0502040204020203" pitchFamily="34" charset="0"/>
                  </a:rPr>
                  <a:t>KL divergence of 0 means </a:t>
                </a:r>
                <a14:m>
                  <m:oMath xmlns:m="http://schemas.openxmlformats.org/officeDocument/2006/math">
                    <m:r>
                      <a:rPr lang="en-US" sz="2800" i="1">
                        <a:latin typeface="Cambria Math" panose="02040503050406030204" pitchFamily="18" charset="0"/>
                        <a:cs typeface="Segoe UI" panose="020B0502040204020203" pitchFamily="34" charset="0"/>
                      </a:rPr>
                      <m:t>𝑝</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𝑦</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𝑥</m:t>
                    </m:r>
                    <m:r>
                      <a:rPr lang="en-US" sz="2800" i="1">
                        <a:latin typeface="Cambria Math" panose="02040503050406030204" pitchFamily="18" charset="0"/>
                        <a:cs typeface="Segoe UI" panose="020B0502040204020203" pitchFamily="34" charset="0"/>
                      </a:rPr>
                      <m:t>)</m:t>
                    </m:r>
                  </m:oMath>
                </a14:m>
                <a:r>
                  <a:rPr lang="en-US" sz="2800" dirty="0">
                    <a:cs typeface="Segoe UI" panose="020B0502040204020203" pitchFamily="34" charset="0"/>
                  </a:rPr>
                  <a:t>  </a:t>
                </a:r>
                <a:r>
                  <a:rPr lang="en-US" sz="2800" dirty="0">
                    <a:latin typeface="+mn-lt"/>
                    <a:cs typeface="Segoe UI" panose="020B0502040204020203" pitchFamily="34" charset="0"/>
                  </a:rPr>
                  <a:t>and  </a:t>
                </a:r>
                <a14:m>
                  <m:oMath xmlns:m="http://schemas.openxmlformats.org/officeDocument/2006/math">
                    <m:r>
                      <a:rPr lang="en-US" sz="2800" i="1">
                        <a:latin typeface="Cambria Math" panose="02040503050406030204" pitchFamily="18" charset="0"/>
                        <a:cs typeface="Segoe UI" panose="020B0502040204020203" pitchFamily="34" charset="0"/>
                      </a:rPr>
                      <m:t>𝑝</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𝑦</m:t>
                    </m:r>
                    <m:r>
                      <a:rPr lang="en-US" sz="2800" i="1">
                        <a:latin typeface="Cambria Math" panose="02040503050406030204" pitchFamily="18" charset="0"/>
                        <a:cs typeface="Segoe UI" panose="020B0502040204020203" pitchFamily="34" charset="0"/>
                      </a:rPr>
                      <m:t>)</m:t>
                    </m:r>
                  </m:oMath>
                </a14:m>
                <a:r>
                  <a:rPr lang="en-US" sz="2800" dirty="0">
                    <a:latin typeface="+mn-lt"/>
                    <a:cs typeface="Segoe UI" panose="020B0502040204020203" pitchFamily="34" charset="0"/>
                  </a:rPr>
                  <a:t> are the same </a:t>
                </a:r>
              </a:p>
              <a:p>
                <a:r>
                  <a:rPr lang="en-US" sz="2800" b="1" dirty="0">
                    <a:latin typeface="+mn-lt"/>
                    <a:cs typeface="Segoe UI" panose="020B0502040204020203" pitchFamily="34" charset="0"/>
                  </a:rPr>
                  <a:t>Higher inception score is better</a:t>
                </a: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3"/>
                <a:stretch>
                  <a:fillRect l="-1058" t="-1094" b="-1094"/>
                </a:stretch>
              </a:blipFill>
            </p:spPr>
            <p:txBody>
              <a:bodyPr/>
              <a:lstStyle/>
              <a:p>
                <a:r>
                  <a:rPr lang="en-US">
                    <a:noFill/>
                  </a:rPr>
                  <a:t> </a:t>
                </a:r>
              </a:p>
            </p:txBody>
          </p:sp>
        </mc:Fallback>
      </mc:AlternateContent>
    </p:spTree>
    <p:extLst>
      <p:ext uri="{BB962C8B-B14F-4D97-AF65-F5344CB8AC3E}">
        <p14:creationId xmlns:p14="http://schemas.microsoft.com/office/powerpoint/2010/main" val="2827368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Generative Image Models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Inception score has significant limitations  </a:t>
                </a:r>
              </a:p>
              <a:p>
                <a:r>
                  <a:rPr lang="en-US" sz="2800" dirty="0">
                    <a:latin typeface="+mn-lt"/>
                    <a:cs typeface="Segoe UI" panose="020B0502040204020203" pitchFamily="34" charset="0"/>
                  </a:rPr>
                  <a:t>Only object classes used to train the Inception Network will be well recognized </a:t>
                </a:r>
              </a:p>
              <a:p>
                <a:pPr lvl="1"/>
                <a:r>
                  <a:rPr lang="en-US" sz="2400" dirty="0">
                    <a:latin typeface="+mn-lt"/>
                    <a:cs typeface="Segoe UI" panose="020B0502040204020203" pitchFamily="34" charset="0"/>
                  </a:rPr>
                  <a:t>Must be in training dataset, typically </a:t>
                </a:r>
                <a:r>
                  <a:rPr lang="en-US" sz="2400" dirty="0">
                    <a:latin typeface="+mn-lt"/>
                    <a:cs typeface="Segoe UI" panose="020B0502040204020203" pitchFamily="34" charset="0"/>
                    <a:hlinkClick r:id="rId3"/>
                  </a:rPr>
                  <a:t>ILSCRC 2014</a:t>
                </a:r>
                <a:endParaRPr lang="en-US" sz="2400" dirty="0">
                  <a:latin typeface="+mn-lt"/>
                  <a:cs typeface="Segoe UI" panose="020B0502040204020203" pitchFamily="34" charset="0"/>
                </a:endParaRPr>
              </a:p>
              <a:p>
                <a:pPr lvl="1"/>
                <a:r>
                  <a:rPr lang="en-US" sz="2400" dirty="0">
                    <a:latin typeface="+mn-lt"/>
                    <a:cs typeface="Segoe UI" panose="020B0502040204020203" pitchFamily="34" charset="0"/>
                  </a:rPr>
                  <a:t>Additionally, labels used to train the generative model must agree with Inception training data labels </a:t>
                </a:r>
              </a:p>
              <a:p>
                <a:pPr lvl="1"/>
                <a:r>
                  <a:rPr lang="en-US" sz="2400" dirty="0">
                    <a:latin typeface="+mn-lt"/>
                    <a:cs typeface="Segoe UI" panose="020B0502040204020203" pitchFamily="34" charset="0"/>
                  </a:rPr>
                  <a:t>If either condition is violated, </a:t>
                </a:r>
                <a14:m>
                  <m:oMath xmlns:m="http://schemas.openxmlformats.org/officeDocument/2006/math">
                    <m:r>
                      <a:rPr lang="en-US" sz="2400" i="1">
                        <a:latin typeface="Cambria Math" panose="02040503050406030204" pitchFamily="18" charset="0"/>
                        <a:cs typeface="Segoe UI" panose="020B0502040204020203" pitchFamily="34" charset="0"/>
                      </a:rPr>
                      <m:t>𝑝</m:t>
                    </m:r>
                    <m:r>
                      <a:rPr lang="en-US" sz="2400" i="1">
                        <a:latin typeface="Cambria Math" panose="02040503050406030204" pitchFamily="18" charset="0"/>
                        <a:cs typeface="Segoe UI" panose="020B0502040204020203" pitchFamily="34" charset="0"/>
                      </a:rPr>
                      <m:t>(</m:t>
                    </m:r>
                    <m:r>
                      <a:rPr lang="en-US" sz="2400" i="1">
                        <a:latin typeface="Cambria Math" panose="02040503050406030204" pitchFamily="18" charset="0"/>
                        <a:cs typeface="Segoe UI" panose="020B0502040204020203" pitchFamily="34" charset="0"/>
                      </a:rPr>
                      <m:t>𝑦</m:t>
                    </m:r>
                    <m:r>
                      <a:rPr lang="en-US" sz="2400" i="1">
                        <a:latin typeface="Cambria Math" panose="02040503050406030204" pitchFamily="18" charset="0"/>
                        <a:cs typeface="Segoe UI" panose="020B0502040204020203" pitchFamily="34" charset="0"/>
                      </a:rPr>
                      <m:t>|</m:t>
                    </m:r>
                    <m:r>
                      <a:rPr lang="en-US" sz="2400" i="1">
                        <a:latin typeface="Cambria Math" panose="02040503050406030204" pitchFamily="18" charset="0"/>
                        <a:cs typeface="Segoe UI" panose="020B0502040204020203" pitchFamily="34" charset="0"/>
                      </a:rPr>
                      <m:t>𝑥</m:t>
                    </m:r>
                    <m:r>
                      <a:rPr lang="en-US" sz="2400" i="1">
                        <a:latin typeface="Cambria Math" panose="02040503050406030204" pitchFamily="18" charset="0"/>
                        <a:cs typeface="Segoe UI" panose="020B0502040204020203" pitchFamily="34" charset="0"/>
                      </a:rPr>
                      <m:t>)</m:t>
                    </m:r>
                  </m:oMath>
                </a14:m>
                <a:r>
                  <a:rPr lang="en-US" sz="2400" dirty="0">
                    <a:latin typeface="+mn-lt"/>
                    <a:cs typeface="Segoe UI" panose="020B0502040204020203" pitchFamily="34" charset="0"/>
                  </a:rPr>
                  <a:t> will have high entropy and inception score will be low</a:t>
                </a:r>
              </a:p>
              <a:p>
                <a:r>
                  <a:rPr lang="en-US" sz="2800" dirty="0">
                    <a:latin typeface="+mn-lt"/>
                    <a:cs typeface="Segoe UI" panose="020B0502040204020203" pitchFamily="34" charset="0"/>
                  </a:rPr>
                  <a:t>Conversely, objects that make no sense, like an animal with two heads, can have high inception scores</a:t>
                </a:r>
              </a:p>
              <a:p>
                <a:r>
                  <a:rPr lang="en-US" sz="2800" dirty="0">
                    <a:latin typeface="+mj-lt"/>
                    <a:cs typeface="Segoe UI" panose="020B0502040204020203" pitchFamily="34" charset="0"/>
                  </a:rPr>
                  <a:t>As a result of the above problems human evaluators may not agree with the quality based on inception score</a:t>
                </a:r>
              </a:p>
              <a:p>
                <a:endParaRPr lang="en-US" sz="2800" dirty="0">
                  <a:latin typeface="+mn-lt"/>
                  <a:cs typeface="Segoe UI" panose="020B0502040204020203" pitchFamily="34" charset="0"/>
                </a:endParaRP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4"/>
                <a:stretch>
                  <a:fillRect l="-1058" t="-1094" r="-1745" b="-4923"/>
                </a:stretch>
              </a:blipFill>
            </p:spPr>
            <p:txBody>
              <a:bodyPr/>
              <a:lstStyle/>
              <a:p>
                <a:r>
                  <a:rPr lang="en-US">
                    <a:noFill/>
                  </a:rPr>
                  <a:t> </a:t>
                </a:r>
              </a:p>
            </p:txBody>
          </p:sp>
        </mc:Fallback>
      </mc:AlternateContent>
    </p:spTree>
    <p:extLst>
      <p:ext uri="{BB962C8B-B14F-4D97-AF65-F5344CB8AC3E}">
        <p14:creationId xmlns:p14="http://schemas.microsoft.com/office/powerpoint/2010/main" val="1573210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Generative Image Models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j-lt"/>
                    <a:cs typeface="Segoe UI" panose="020B0502040204020203" pitchFamily="34" charset="0"/>
                  </a:rPr>
                  <a:t>The </a:t>
                </a:r>
                <a:r>
                  <a:rPr lang="en-US" sz="2800" b="1" dirty="0">
                    <a:latin typeface="+mj-lt"/>
                    <a:cs typeface="Segoe UI" panose="020B0502040204020203" pitchFamily="34" charset="0"/>
                    <a:hlinkClick r:id="rId3"/>
                  </a:rPr>
                  <a:t>Fr</a:t>
                </a:r>
                <a:r>
                  <a:rPr lang="en-US" sz="2800" b="1" dirty="0">
                    <a:latin typeface="+mj-lt"/>
                    <a:ea typeface="Segoe UI Symbol" panose="020B0502040204020203" pitchFamily="34" charset="0"/>
                    <a:cs typeface="Segoe UI" panose="020B0502040204020203" pitchFamily="34" charset="0"/>
                    <a:hlinkClick r:id="rId3"/>
                  </a:rPr>
                  <a:t>é</a:t>
                </a:r>
                <a:r>
                  <a:rPr lang="en-US" sz="2800" b="1" dirty="0">
                    <a:latin typeface="+mj-lt"/>
                    <a:cs typeface="Segoe UI" panose="020B0502040204020203" pitchFamily="34" charset="0"/>
                    <a:hlinkClick r:id="rId3"/>
                  </a:rPr>
                  <a:t>chet Inception distance (FID)</a:t>
                </a:r>
                <a:r>
                  <a:rPr lang="en-US" sz="2800" dirty="0">
                    <a:latin typeface="+mj-lt"/>
                    <a:cs typeface="Segoe UI" panose="020B0502040204020203" pitchFamily="34" charset="0"/>
                    <a:hlinkClick r:id="rId3"/>
                  </a:rPr>
                  <a:t> </a:t>
                </a:r>
                <a:r>
                  <a:rPr lang="en-US" sz="2800" dirty="0">
                    <a:latin typeface="+mn-lt"/>
                    <a:cs typeface="Segoe UI" panose="020B0502040204020203" pitchFamily="34" charset="0"/>
                  </a:rPr>
                  <a:t>was proposed to overcome the limitations of inception score  </a:t>
                </a:r>
              </a:p>
              <a:p>
                <a:r>
                  <a:rPr lang="en-US" sz="2800" dirty="0">
                    <a:latin typeface="+mn-lt"/>
                    <a:cs typeface="Segoe UI" panose="020B0502040204020203" pitchFamily="34" charset="0"/>
                  </a:rPr>
                  <a:t>Rather than use the output of the Inception network, the FID compares distributions of activations in a hidden layer, typically Inception V4   </a:t>
                </a:r>
              </a:p>
              <a:p>
                <a:r>
                  <a:rPr lang="en-US" sz="2800" dirty="0">
                    <a:latin typeface="+mn-lt"/>
                    <a:cs typeface="Segoe UI" panose="020B0502040204020203" pitchFamily="34" charset="0"/>
                  </a:rPr>
                  <a:t>Model the distribution of activations as multivariate Normal distributions </a:t>
                </a:r>
              </a:p>
              <a:p>
                <a:pPr lvl="1"/>
                <a14:m>
                  <m:oMath xmlns:m="http://schemas.openxmlformats.org/officeDocument/2006/math">
                    <m:r>
                      <a:rPr lang="en-US" sz="2400" b="0" i="1" smtClean="0">
                        <a:latin typeface="Cambria Math" panose="02040503050406030204" pitchFamily="18" charset="0"/>
                        <a:cs typeface="Segoe UI" panose="020B0502040204020203" pitchFamily="34" charset="0"/>
                      </a:rPr>
                      <m:t>𝑁</m:t>
                    </m:r>
                    <m:d>
                      <m:dPr>
                        <m:ctrlPr>
                          <a:rPr lang="en-US" sz="2400" b="0" i="1" smtClean="0">
                            <a:latin typeface="Cambria Math" panose="02040503050406030204" pitchFamily="18" charset="0"/>
                            <a:cs typeface="Segoe UI" panose="020B0502040204020203" pitchFamily="34" charset="0"/>
                          </a:rPr>
                        </m:ctrlPr>
                      </m:dPr>
                      <m:e>
                        <m:r>
                          <a:rPr lang="en-US" sz="2400" b="0" i="1" smtClean="0">
                            <a:latin typeface="Cambria Math" panose="02040503050406030204" pitchFamily="18" charset="0"/>
                            <a:ea typeface="Cambria Math" panose="02040503050406030204" pitchFamily="18" charset="0"/>
                            <a:cs typeface="Segoe UI" panose="020B0502040204020203" pitchFamily="34" charset="0"/>
                          </a:rPr>
                          <m:t>𝜇</m:t>
                        </m:r>
                        <m:r>
                          <a:rPr lang="en-US" sz="2400" b="0" i="1" smtClean="0">
                            <a:latin typeface="Cambria Math" panose="02040503050406030204" pitchFamily="18" charset="0"/>
                            <a:cs typeface="Segoe UI" panose="020B0502040204020203" pitchFamily="34" charset="0"/>
                          </a:rPr>
                          <m:t>,</m:t>
                        </m:r>
                        <m:r>
                          <m:rPr>
                            <m:sty m:val="p"/>
                          </m:rPr>
                          <a:rPr lang="el-GR" sz="2400" b="0" i="1" smtClean="0">
                            <a:latin typeface="Cambria Math" panose="02040503050406030204" pitchFamily="18" charset="0"/>
                            <a:ea typeface="Cambria Math" panose="02040503050406030204" pitchFamily="18" charset="0"/>
                            <a:cs typeface="Segoe UI" panose="020B0502040204020203" pitchFamily="34" charset="0"/>
                          </a:rPr>
                          <m:t>Σ</m:t>
                        </m:r>
                      </m:e>
                    </m:d>
                  </m:oMath>
                </a14:m>
                <a:r>
                  <a:rPr lang="en-US" sz="2400" dirty="0">
                    <a:latin typeface="+mn-lt"/>
                    <a:cs typeface="Segoe UI" panose="020B0502040204020203" pitchFamily="34" charset="0"/>
                  </a:rPr>
                  <a:t> is the distribution of activations from the generated images </a:t>
                </a:r>
              </a:p>
              <a:p>
                <a:pPr lvl="1"/>
                <a14:m>
                  <m:oMath xmlns:m="http://schemas.openxmlformats.org/officeDocument/2006/math">
                    <m:r>
                      <a:rPr lang="en-US" sz="2400" b="0" i="1" smtClean="0">
                        <a:latin typeface="Cambria Math" panose="02040503050406030204" pitchFamily="18" charset="0"/>
                        <a:cs typeface="Segoe UI" panose="020B0502040204020203" pitchFamily="34" charset="0"/>
                      </a:rPr>
                      <m:t>𝑁</m:t>
                    </m:r>
                    <m:d>
                      <m:dPr>
                        <m:ctrlPr>
                          <a:rPr lang="en-US" sz="2400" b="0" i="1" smtClean="0">
                            <a:latin typeface="Cambria Math" panose="02040503050406030204" pitchFamily="18" charset="0"/>
                            <a:cs typeface="Segoe UI" panose="020B0502040204020203" pitchFamily="34" charset="0"/>
                          </a:rPr>
                        </m:ctrlPr>
                      </m:dPr>
                      <m:e>
                        <m:sSub>
                          <m:sSubPr>
                            <m:ctrlPr>
                              <a:rPr lang="en-US" sz="2400" b="0" i="1" smtClean="0">
                                <a:latin typeface="Cambria Math" panose="02040503050406030204" pitchFamily="18" charset="0"/>
                                <a:cs typeface="Segoe UI" panose="020B0502040204020203" pitchFamily="34" charset="0"/>
                              </a:rPr>
                            </m:ctrlPr>
                          </m:sSubPr>
                          <m:e>
                            <m:r>
                              <a:rPr lang="en-US" sz="2400" b="0" i="1" smtClean="0">
                                <a:latin typeface="Cambria Math" panose="02040503050406030204" pitchFamily="18" charset="0"/>
                                <a:ea typeface="Cambria Math" panose="02040503050406030204" pitchFamily="18" charset="0"/>
                                <a:cs typeface="Segoe UI" panose="020B0502040204020203" pitchFamily="34" charset="0"/>
                              </a:rPr>
                              <m:t>𝜇</m:t>
                            </m:r>
                          </m:e>
                          <m:sub>
                            <m:r>
                              <a:rPr lang="en-US" sz="2400" b="0" i="1" smtClean="0">
                                <a:latin typeface="Cambria Math" panose="02040503050406030204" pitchFamily="18" charset="0"/>
                                <a:cs typeface="Segoe UI" panose="020B0502040204020203" pitchFamily="34" charset="0"/>
                              </a:rPr>
                              <m:t>𝑤</m:t>
                            </m:r>
                          </m:sub>
                        </m:sSub>
                        <m:r>
                          <a:rPr lang="en-US" sz="2400" b="0" i="1" smtClean="0">
                            <a:latin typeface="Cambria Math" panose="02040503050406030204" pitchFamily="18" charset="0"/>
                            <a:cs typeface="Segoe UI" panose="020B0502040204020203" pitchFamily="34" charset="0"/>
                          </a:rPr>
                          <m:t>,</m:t>
                        </m:r>
                        <m:sSub>
                          <m:sSubPr>
                            <m:ctrlPr>
                              <a:rPr lang="en-US" sz="2400" b="0" i="1" smtClean="0">
                                <a:latin typeface="Cambria Math" panose="02040503050406030204" pitchFamily="18" charset="0"/>
                                <a:cs typeface="Segoe UI" panose="020B0502040204020203" pitchFamily="34" charset="0"/>
                              </a:rPr>
                            </m:ctrlPr>
                          </m:sSubPr>
                          <m:e>
                            <m:r>
                              <m:rPr>
                                <m:sty m:val="p"/>
                              </m:rPr>
                              <a:rPr lang="el-GR" sz="2400" b="0" i="1" smtClean="0">
                                <a:latin typeface="Cambria Math" panose="02040503050406030204" pitchFamily="18" charset="0"/>
                                <a:ea typeface="Cambria Math" panose="02040503050406030204" pitchFamily="18" charset="0"/>
                                <a:cs typeface="Segoe UI" panose="020B0502040204020203" pitchFamily="34" charset="0"/>
                              </a:rPr>
                              <m:t>Σ</m:t>
                            </m:r>
                          </m:e>
                          <m:sub>
                            <m:r>
                              <a:rPr lang="en-US" sz="2400" b="0" i="1" smtClean="0">
                                <a:latin typeface="Cambria Math" panose="02040503050406030204" pitchFamily="18" charset="0"/>
                                <a:cs typeface="Segoe UI" panose="020B0502040204020203" pitchFamily="34" charset="0"/>
                              </a:rPr>
                              <m:t>𝑤</m:t>
                            </m:r>
                          </m:sub>
                        </m:sSub>
                      </m:e>
                    </m:d>
                  </m:oMath>
                </a14:m>
                <a:r>
                  <a:rPr lang="en-US" sz="2400" dirty="0">
                    <a:latin typeface="+mn-lt"/>
                    <a:cs typeface="Segoe UI" panose="020B0502040204020203" pitchFamily="34" charset="0"/>
                  </a:rPr>
                  <a:t> is the distribution of activations from the real-world, denoted by </a:t>
                </a:r>
                <a:r>
                  <a:rPr lang="en-US" sz="2400" i="1" dirty="0">
                    <a:latin typeface="+mn-lt"/>
                    <a:cs typeface="Segoe UI" panose="020B0502040204020203" pitchFamily="34" charset="0"/>
                  </a:rPr>
                  <a:t>w</a:t>
                </a:r>
              </a:p>
              <a:p>
                <a:r>
                  <a:rPr lang="en-US" sz="2800" dirty="0">
                    <a:latin typeface="+mn-lt"/>
                    <a:cs typeface="Segoe UI" panose="020B0502040204020203" pitchFamily="34" charset="0"/>
                  </a:rPr>
                  <a:t>The FID is the square of the </a:t>
                </a:r>
                <a:r>
                  <a:rPr lang="en-US" sz="2800" b="1" dirty="0">
                    <a:latin typeface="+mn-lt"/>
                    <a:cs typeface="Segoe UI" panose="020B0502040204020203" pitchFamily="34" charset="0"/>
                    <a:hlinkClick r:id="rId4"/>
                  </a:rPr>
                  <a:t>Wasserstein distance </a:t>
                </a:r>
                <a:r>
                  <a:rPr lang="en-US" sz="2800" dirty="0">
                    <a:latin typeface="+mn-lt"/>
                    <a:cs typeface="Segoe UI" panose="020B0502040204020203" pitchFamily="34" charset="0"/>
                  </a:rPr>
                  <a:t>between these distributions  </a:t>
                </a:r>
              </a:p>
              <a:p>
                <a:pPr marL="0" indent="0">
                  <a:buNone/>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cs typeface="Segoe UI" panose="020B0502040204020203" pitchFamily="34" charset="0"/>
                        </a:rPr>
                        <m:t>𝐹𝐼𝐷</m:t>
                      </m:r>
                      <m:r>
                        <a:rPr lang="en-US" sz="2800" b="0" i="1" smtClean="0">
                          <a:latin typeface="Cambria Math" panose="02040503050406030204" pitchFamily="18" charset="0"/>
                          <a:cs typeface="Segoe UI" panose="020B0502040204020203" pitchFamily="34" charset="0"/>
                        </a:rPr>
                        <m:t>=</m:t>
                      </m:r>
                      <m:sSubSup>
                        <m:sSubSupPr>
                          <m:ctrlPr>
                            <a:rPr lang="en-US" sz="2800" b="0" i="1" smtClean="0">
                              <a:latin typeface="Cambria Math" panose="02040503050406030204" pitchFamily="18" charset="0"/>
                              <a:cs typeface="Segoe UI" panose="020B0502040204020203" pitchFamily="34" charset="0"/>
                            </a:rPr>
                          </m:ctrlPr>
                        </m:sSubSupPr>
                        <m:e>
                          <m:d>
                            <m:dPr>
                              <m:begChr m:val="‖"/>
                              <m:endChr m:val="‖"/>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ea typeface="Cambria Math" panose="02040503050406030204" pitchFamily="18" charset="0"/>
                                  <a:cs typeface="Segoe UI" panose="020B0502040204020203" pitchFamily="34" charset="0"/>
                                </a:rPr>
                                <m:t>𝜇</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ea typeface="Cambria Math" panose="02040503050406030204" pitchFamily="18" charset="0"/>
                                      <a:cs typeface="Segoe UI" panose="020B0502040204020203" pitchFamily="34" charset="0"/>
                                    </a:rPr>
                                    <m:t>𝜇</m:t>
                                  </m:r>
                                </m:e>
                                <m:sub>
                                  <m:r>
                                    <a:rPr lang="en-US" sz="2800" b="0" i="1" smtClean="0">
                                      <a:latin typeface="Cambria Math" panose="02040503050406030204" pitchFamily="18" charset="0"/>
                                      <a:ea typeface="Cambria Math" panose="02040503050406030204" pitchFamily="18" charset="0"/>
                                      <a:cs typeface="Segoe UI" panose="020B0502040204020203" pitchFamily="34" charset="0"/>
                                    </a:rPr>
                                    <m:t>𝑤</m:t>
                                  </m:r>
                                </m:sub>
                              </m:sSub>
                            </m:e>
                          </m:d>
                        </m:e>
                        <m:sub>
                          <m:r>
                            <a:rPr lang="en-US" sz="2800" b="0" i="1" smtClean="0">
                              <a:latin typeface="Cambria Math" panose="02040503050406030204" pitchFamily="18" charset="0"/>
                              <a:cs typeface="Segoe UI" panose="020B0502040204020203" pitchFamily="34" charset="0"/>
                            </a:rPr>
                            <m:t>2</m:t>
                          </m:r>
                        </m:sub>
                        <m:sup>
                          <m:r>
                            <a:rPr lang="en-US" sz="2800" b="0" i="1" smtClean="0">
                              <a:latin typeface="Cambria Math" panose="02040503050406030204" pitchFamily="18" charset="0"/>
                              <a:cs typeface="Segoe UI" panose="020B0502040204020203" pitchFamily="34" charset="0"/>
                            </a:rPr>
                            <m:t>2</m:t>
                          </m:r>
                        </m:sup>
                      </m:sSubSup>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𝑡𝑟</m:t>
                      </m:r>
                      <m:d>
                        <m:dPr>
                          <m:begChr m:val="["/>
                          <m:endChr m:val="]"/>
                          <m:ctrlPr>
                            <a:rPr lang="en-US" sz="2800" b="0" i="1" smtClean="0">
                              <a:latin typeface="Cambria Math" panose="02040503050406030204" pitchFamily="18" charset="0"/>
                              <a:cs typeface="Segoe UI" panose="020B0502040204020203" pitchFamily="34" charset="0"/>
                            </a:rPr>
                          </m:ctrlPr>
                        </m:d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i="1">
                                  <a:latin typeface="Cambria Math" panose="02040503050406030204" pitchFamily="18" charset="0"/>
                                  <a:cs typeface="Segoe UI" panose="020B0502040204020203" pitchFamily="34" charset="0"/>
                                </a:rPr>
                              </m:ctrlPr>
                            </m:sSub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b>
                              <m:r>
                                <a:rPr lang="en-US" sz="2800" i="1">
                                  <a:latin typeface="Cambria Math" panose="02040503050406030204" pitchFamily="18" charset="0"/>
                                  <a:cs typeface="Segoe UI" panose="020B0502040204020203" pitchFamily="34" charset="0"/>
                                </a:rPr>
                                <m:t>𝑤</m:t>
                              </m:r>
                            </m:sub>
                          </m:sSub>
                          <m:r>
                            <a:rPr lang="en-US" sz="2800" b="0" i="1" smtClean="0">
                              <a:latin typeface="Cambria Math" panose="02040503050406030204" pitchFamily="18" charset="0"/>
                              <a:cs typeface="Segoe UI" panose="020B0502040204020203" pitchFamily="34" charset="0"/>
                            </a:rPr>
                            <m:t>−2</m:t>
                          </m:r>
                          <m:sSup>
                            <m:sSupPr>
                              <m:ctrlPr>
                                <a:rPr lang="en-US" sz="2800" b="0" i="1" smtClean="0">
                                  <a:latin typeface="Cambria Math" panose="02040503050406030204" pitchFamily="18" charset="0"/>
                                  <a:cs typeface="Segoe UI" panose="020B0502040204020203" pitchFamily="34" charset="0"/>
                                </a:rPr>
                              </m:ctrlPr>
                            </m:sSupPr>
                            <m:e>
                              <m:d>
                                <m:dPr>
                                  <m:ctrlPr>
                                    <a:rPr lang="en-US" sz="2800" b="0" i="1" smtClean="0">
                                      <a:latin typeface="Cambria Math" panose="02040503050406030204" pitchFamily="18" charset="0"/>
                                      <a:cs typeface="Segoe UI" panose="020B0502040204020203" pitchFamily="34" charset="0"/>
                                    </a:rPr>
                                  </m:ctrlPr>
                                </m:dPr>
                                <m:e>
                                  <m:sSup>
                                    <m:sSupPr>
                                      <m:ctrlPr>
                                        <a:rPr lang="en-US" sz="2800" b="0" i="1" smtClean="0">
                                          <a:latin typeface="Cambria Math" panose="02040503050406030204" pitchFamily="18" charset="0"/>
                                          <a:cs typeface="Segoe UI" panose="020B0502040204020203" pitchFamily="34" charset="0"/>
                                        </a:rPr>
                                      </m:ctrlPr>
                                    </m:sSup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p>
                                      <m:r>
                                        <a:rPr lang="en-US" sz="2800" b="0" i="1" smtClean="0">
                                          <a:latin typeface="Cambria Math" panose="02040503050406030204" pitchFamily="18" charset="0"/>
                                          <a:cs typeface="Segoe UI" panose="020B0502040204020203" pitchFamily="34" charset="0"/>
                                        </a:rPr>
                                        <m:t>1/2</m:t>
                                      </m:r>
                                    </m:sup>
                                  </m:sSup>
                                  <m:sSub>
                                    <m:sSubPr>
                                      <m:ctrlPr>
                                        <a:rPr lang="en-US" sz="2800" i="1">
                                          <a:latin typeface="Cambria Math" panose="02040503050406030204" pitchFamily="18" charset="0"/>
                                          <a:cs typeface="Segoe UI" panose="020B0502040204020203" pitchFamily="34" charset="0"/>
                                        </a:rPr>
                                      </m:ctrlPr>
                                    </m:sSub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b>
                                      <m:r>
                                        <a:rPr lang="en-US" sz="2800" i="1">
                                          <a:latin typeface="Cambria Math" panose="02040503050406030204" pitchFamily="18" charset="0"/>
                                          <a:cs typeface="Segoe UI" panose="020B0502040204020203" pitchFamily="34" charset="0"/>
                                        </a:rPr>
                                        <m:t>𝑤</m:t>
                                      </m:r>
                                    </m:sub>
                                  </m:sSub>
                                  <m:sSup>
                                    <m:sSupPr>
                                      <m:ctrlPr>
                                        <a:rPr lang="en-US" sz="2800" i="1">
                                          <a:latin typeface="Cambria Math" panose="02040503050406030204" pitchFamily="18" charset="0"/>
                                          <a:cs typeface="Segoe UI" panose="020B0502040204020203" pitchFamily="34" charset="0"/>
                                        </a:rPr>
                                      </m:ctrlPr>
                                    </m:sSup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p>
                                      <m:r>
                                        <a:rPr lang="en-US" sz="2800" i="1">
                                          <a:latin typeface="Cambria Math" panose="02040503050406030204" pitchFamily="18" charset="0"/>
                                          <a:cs typeface="Segoe UI" panose="020B0502040204020203" pitchFamily="34" charset="0"/>
                                        </a:rPr>
                                        <m:t>1/2</m:t>
                                      </m:r>
                                    </m:sup>
                                  </m:sSup>
                                </m:e>
                              </m:d>
                            </m:e>
                            <m:sup>
                              <m:r>
                                <a:rPr lang="en-US" sz="2800" b="0" i="1" smtClean="0">
                                  <a:latin typeface="Cambria Math" panose="02040503050406030204" pitchFamily="18" charset="0"/>
                                  <a:cs typeface="Segoe UI" panose="020B0502040204020203" pitchFamily="34" charset="0"/>
                                </a:rPr>
                                <m:t>1/2</m:t>
                              </m:r>
                            </m:sup>
                          </m:sSup>
                        </m:e>
                      </m:d>
                      <m:r>
                        <a:rPr lang="en-US" sz="2800" b="0" i="1" smtClean="0">
                          <a:latin typeface="Cambria Math" panose="02040503050406030204" pitchFamily="18" charset="0"/>
                          <a:cs typeface="Segoe UI" panose="020B0502040204020203" pitchFamily="34" charset="0"/>
                        </a:rPr>
                        <m:t> </m:t>
                      </m:r>
                    </m:oMath>
                  </m:oMathPara>
                </a14:m>
                <a:endParaRPr lang="en-US" sz="2800" dirty="0">
                  <a:latin typeface="+mn-lt"/>
                  <a:cs typeface="Segoe UI" panose="020B0502040204020203" pitchFamily="34" charset="0"/>
                </a:endParaRP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5"/>
                <a:stretch>
                  <a:fillRect l="-1058" t="-1094"/>
                </a:stretch>
              </a:blipFill>
            </p:spPr>
            <p:txBody>
              <a:bodyPr/>
              <a:lstStyle/>
              <a:p>
                <a:r>
                  <a:rPr lang="en-US">
                    <a:noFill/>
                  </a:rPr>
                  <a:t> </a:t>
                </a:r>
              </a:p>
            </p:txBody>
          </p:sp>
        </mc:Fallback>
      </mc:AlternateContent>
    </p:spTree>
    <p:extLst>
      <p:ext uri="{BB962C8B-B14F-4D97-AF65-F5344CB8AC3E}">
        <p14:creationId xmlns:p14="http://schemas.microsoft.com/office/powerpoint/2010/main" val="942303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Generative Image Models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j-lt"/>
                    <a:cs typeface="Segoe UI" panose="020B0502040204020203" pitchFamily="34" charset="0"/>
                  </a:rPr>
                  <a:t>How can we interpret the </a:t>
                </a:r>
                <a:r>
                  <a:rPr lang="en-US" sz="2800" b="1" dirty="0">
                    <a:latin typeface="+mj-lt"/>
                    <a:cs typeface="Segoe UI" panose="020B0502040204020203" pitchFamily="34" charset="0"/>
                  </a:rPr>
                  <a:t>Fr</a:t>
                </a:r>
                <a:r>
                  <a:rPr lang="en-US" sz="2800" b="1" dirty="0">
                    <a:latin typeface="+mj-lt"/>
                    <a:ea typeface="Segoe UI Symbol" panose="020B0502040204020203" pitchFamily="34" charset="0"/>
                    <a:cs typeface="Segoe UI" panose="020B0502040204020203" pitchFamily="34" charset="0"/>
                  </a:rPr>
                  <a:t>é</a:t>
                </a:r>
                <a:r>
                  <a:rPr lang="en-US" sz="2800" b="1" dirty="0">
                    <a:latin typeface="+mj-lt"/>
                    <a:cs typeface="Segoe UI" panose="020B0502040204020203" pitchFamily="34" charset="0"/>
                  </a:rPr>
                  <a:t>chet Inception distance?</a:t>
                </a:r>
                <a:endParaRPr lang="en-US" sz="2800" dirty="0">
                  <a:latin typeface="+mn-lt"/>
                  <a:cs typeface="Segoe UI" panose="020B0502040204020203" pitchFamily="34" charset="0"/>
                </a:endParaRPr>
              </a:p>
              <a:p>
                <a:r>
                  <a:rPr lang="en-US" sz="2800" dirty="0">
                    <a:latin typeface="+mn-lt"/>
                    <a:cs typeface="Segoe UI" panose="020B0502040204020203" pitchFamily="34" charset="0"/>
                  </a:rPr>
                  <a:t>The FID is the square of the Wasserstein distance between activations from generated and real-world distributions  </a:t>
                </a:r>
              </a:p>
              <a:p>
                <a:pPr marL="0" indent="0">
                  <a:buNone/>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cs typeface="Segoe UI" panose="020B0502040204020203" pitchFamily="34" charset="0"/>
                        </a:rPr>
                        <m:t>𝐹𝐼𝐷</m:t>
                      </m:r>
                      <m:r>
                        <a:rPr lang="en-US" sz="2800" b="0" i="1" smtClean="0">
                          <a:latin typeface="Cambria Math" panose="02040503050406030204" pitchFamily="18" charset="0"/>
                          <a:cs typeface="Segoe UI" panose="020B0502040204020203" pitchFamily="34" charset="0"/>
                        </a:rPr>
                        <m:t>=</m:t>
                      </m:r>
                      <m:sSubSup>
                        <m:sSubSupPr>
                          <m:ctrlPr>
                            <a:rPr lang="en-US" sz="2800" b="0" i="1" smtClean="0">
                              <a:latin typeface="Cambria Math" panose="02040503050406030204" pitchFamily="18" charset="0"/>
                              <a:cs typeface="Segoe UI" panose="020B0502040204020203" pitchFamily="34" charset="0"/>
                            </a:rPr>
                          </m:ctrlPr>
                        </m:sSubSupPr>
                        <m:e>
                          <m:d>
                            <m:dPr>
                              <m:begChr m:val="‖"/>
                              <m:endChr m:val="‖"/>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ea typeface="Cambria Math" panose="02040503050406030204" pitchFamily="18" charset="0"/>
                                  <a:cs typeface="Segoe UI" panose="020B0502040204020203" pitchFamily="34" charset="0"/>
                                </a:rPr>
                                <m:t>𝜇</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ea typeface="Cambria Math" panose="02040503050406030204" pitchFamily="18" charset="0"/>
                                      <a:cs typeface="Segoe UI" panose="020B0502040204020203" pitchFamily="34" charset="0"/>
                                    </a:rPr>
                                    <m:t>𝜇</m:t>
                                  </m:r>
                                </m:e>
                                <m:sub>
                                  <m:r>
                                    <a:rPr lang="en-US" sz="2800" b="0" i="1" smtClean="0">
                                      <a:latin typeface="Cambria Math" panose="02040503050406030204" pitchFamily="18" charset="0"/>
                                      <a:ea typeface="Cambria Math" panose="02040503050406030204" pitchFamily="18" charset="0"/>
                                      <a:cs typeface="Segoe UI" panose="020B0502040204020203" pitchFamily="34" charset="0"/>
                                    </a:rPr>
                                    <m:t>𝑤</m:t>
                                  </m:r>
                                </m:sub>
                              </m:sSub>
                            </m:e>
                          </m:d>
                        </m:e>
                        <m:sub>
                          <m:r>
                            <a:rPr lang="en-US" sz="2800" b="0" i="1" smtClean="0">
                              <a:latin typeface="Cambria Math" panose="02040503050406030204" pitchFamily="18" charset="0"/>
                              <a:cs typeface="Segoe UI" panose="020B0502040204020203" pitchFamily="34" charset="0"/>
                            </a:rPr>
                            <m:t>2</m:t>
                          </m:r>
                        </m:sub>
                        <m:sup>
                          <m:r>
                            <a:rPr lang="en-US" sz="2800" b="0" i="1" smtClean="0">
                              <a:latin typeface="Cambria Math" panose="02040503050406030204" pitchFamily="18" charset="0"/>
                              <a:cs typeface="Segoe UI" panose="020B0502040204020203" pitchFamily="34" charset="0"/>
                            </a:rPr>
                            <m:t>2</m:t>
                          </m:r>
                        </m:sup>
                      </m:sSubSup>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𝑡𝑟</m:t>
                      </m:r>
                      <m:d>
                        <m:dPr>
                          <m:begChr m:val="["/>
                          <m:endChr m:val="]"/>
                          <m:ctrlPr>
                            <a:rPr lang="en-US" sz="2800" b="0" i="1" smtClean="0">
                              <a:latin typeface="Cambria Math" panose="02040503050406030204" pitchFamily="18" charset="0"/>
                              <a:cs typeface="Segoe UI" panose="020B0502040204020203" pitchFamily="34" charset="0"/>
                            </a:rPr>
                          </m:ctrlPr>
                        </m:d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i="1">
                                  <a:latin typeface="Cambria Math" panose="02040503050406030204" pitchFamily="18" charset="0"/>
                                  <a:cs typeface="Segoe UI" panose="020B0502040204020203" pitchFamily="34" charset="0"/>
                                </a:rPr>
                              </m:ctrlPr>
                            </m:sSub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b>
                              <m:r>
                                <a:rPr lang="en-US" sz="2800" i="1">
                                  <a:latin typeface="Cambria Math" panose="02040503050406030204" pitchFamily="18" charset="0"/>
                                  <a:cs typeface="Segoe UI" panose="020B0502040204020203" pitchFamily="34" charset="0"/>
                                </a:rPr>
                                <m:t>𝑤</m:t>
                              </m:r>
                            </m:sub>
                          </m:sSub>
                          <m:r>
                            <a:rPr lang="en-US" sz="2800" b="0" i="1" smtClean="0">
                              <a:latin typeface="Cambria Math" panose="02040503050406030204" pitchFamily="18" charset="0"/>
                              <a:cs typeface="Segoe UI" panose="020B0502040204020203" pitchFamily="34" charset="0"/>
                            </a:rPr>
                            <m:t>−2</m:t>
                          </m:r>
                          <m:sSup>
                            <m:sSupPr>
                              <m:ctrlPr>
                                <a:rPr lang="en-US" sz="2800" b="0" i="1" smtClean="0">
                                  <a:latin typeface="Cambria Math" panose="02040503050406030204" pitchFamily="18" charset="0"/>
                                  <a:cs typeface="Segoe UI" panose="020B0502040204020203" pitchFamily="34" charset="0"/>
                                </a:rPr>
                              </m:ctrlPr>
                            </m:sSupPr>
                            <m:e>
                              <m:d>
                                <m:dPr>
                                  <m:ctrlPr>
                                    <a:rPr lang="en-US" sz="2800" b="0" i="1" smtClean="0">
                                      <a:latin typeface="Cambria Math" panose="02040503050406030204" pitchFamily="18" charset="0"/>
                                      <a:cs typeface="Segoe UI" panose="020B0502040204020203" pitchFamily="34" charset="0"/>
                                    </a:rPr>
                                  </m:ctrlPr>
                                </m:dPr>
                                <m:e>
                                  <m:sSup>
                                    <m:sSupPr>
                                      <m:ctrlPr>
                                        <a:rPr lang="en-US" sz="2800" b="0" i="1" smtClean="0">
                                          <a:latin typeface="Cambria Math" panose="02040503050406030204" pitchFamily="18" charset="0"/>
                                          <a:cs typeface="Segoe UI" panose="020B0502040204020203" pitchFamily="34" charset="0"/>
                                        </a:rPr>
                                      </m:ctrlPr>
                                    </m:sSup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p>
                                      <m:r>
                                        <a:rPr lang="en-US" sz="2800" b="0" i="1" smtClean="0">
                                          <a:latin typeface="Cambria Math" panose="02040503050406030204" pitchFamily="18" charset="0"/>
                                          <a:cs typeface="Segoe UI" panose="020B0502040204020203" pitchFamily="34" charset="0"/>
                                        </a:rPr>
                                        <m:t>1/2</m:t>
                                      </m:r>
                                    </m:sup>
                                  </m:sSup>
                                  <m:sSub>
                                    <m:sSubPr>
                                      <m:ctrlPr>
                                        <a:rPr lang="en-US" sz="2800" i="1">
                                          <a:latin typeface="Cambria Math" panose="02040503050406030204" pitchFamily="18" charset="0"/>
                                          <a:cs typeface="Segoe UI" panose="020B0502040204020203" pitchFamily="34" charset="0"/>
                                        </a:rPr>
                                      </m:ctrlPr>
                                    </m:sSub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b>
                                      <m:r>
                                        <a:rPr lang="en-US" sz="2800" i="1">
                                          <a:latin typeface="Cambria Math" panose="02040503050406030204" pitchFamily="18" charset="0"/>
                                          <a:cs typeface="Segoe UI" panose="020B0502040204020203" pitchFamily="34" charset="0"/>
                                        </a:rPr>
                                        <m:t>𝑤</m:t>
                                      </m:r>
                                    </m:sub>
                                  </m:sSub>
                                  <m:sSup>
                                    <m:sSupPr>
                                      <m:ctrlPr>
                                        <a:rPr lang="en-US" sz="2800" i="1">
                                          <a:latin typeface="Cambria Math" panose="02040503050406030204" pitchFamily="18" charset="0"/>
                                          <a:cs typeface="Segoe UI" panose="020B0502040204020203" pitchFamily="34" charset="0"/>
                                        </a:rPr>
                                      </m:ctrlPr>
                                    </m:sSup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p>
                                      <m:r>
                                        <a:rPr lang="en-US" sz="2800" i="1">
                                          <a:latin typeface="Cambria Math" panose="02040503050406030204" pitchFamily="18" charset="0"/>
                                          <a:cs typeface="Segoe UI" panose="020B0502040204020203" pitchFamily="34" charset="0"/>
                                        </a:rPr>
                                        <m:t>1/2</m:t>
                                      </m:r>
                                    </m:sup>
                                  </m:sSup>
                                </m:e>
                              </m:d>
                            </m:e>
                            <m:sup>
                              <m:r>
                                <a:rPr lang="en-US" sz="2800" b="0" i="1" smtClean="0">
                                  <a:latin typeface="Cambria Math" panose="02040503050406030204" pitchFamily="18" charset="0"/>
                                  <a:cs typeface="Segoe UI" panose="020B0502040204020203" pitchFamily="34" charset="0"/>
                                </a:rPr>
                                <m:t>1/2</m:t>
                              </m:r>
                            </m:sup>
                          </m:sSup>
                        </m:e>
                      </m:d>
                      <m:r>
                        <a:rPr lang="en-US" sz="2800" b="0" i="1" smtClean="0">
                          <a:latin typeface="Cambria Math" panose="02040503050406030204" pitchFamily="18" charset="0"/>
                          <a:cs typeface="Segoe UI" panose="020B0502040204020203" pitchFamily="34" charset="0"/>
                        </a:rPr>
                        <m:t> </m:t>
                      </m:r>
                    </m:oMath>
                  </m:oMathPara>
                </a14:m>
                <a:endParaRPr lang="en-US" sz="2800" dirty="0">
                  <a:latin typeface="+mn-lt"/>
                  <a:cs typeface="Segoe UI" panose="020B0502040204020203" pitchFamily="34" charset="0"/>
                </a:endParaRPr>
              </a:p>
              <a:p>
                <a:r>
                  <a:rPr lang="en-US" sz="2800" dirty="0">
                    <a:latin typeface="+mn-lt"/>
                    <a:cs typeface="Segoe UI" panose="020B0502040204020203" pitchFamily="34" charset="0"/>
                  </a:rPr>
                  <a:t>Notice that to compute FID we only need the means and covariances of the distributions – easy to estimate </a:t>
                </a:r>
              </a:p>
              <a:p>
                <a:r>
                  <a:rPr lang="en-US" sz="2800" dirty="0">
                    <a:latin typeface="+mn-lt"/>
                    <a:cs typeface="Segoe UI" panose="020B0502040204020203" pitchFamily="34" charset="0"/>
                  </a:rPr>
                  <a:t>To understand FID, consider the behavior of the two terms</a:t>
                </a:r>
              </a:p>
              <a:p>
                <a:pPr lvl="1"/>
                <a:r>
                  <a:rPr lang="en-US" sz="2400" dirty="0">
                    <a:latin typeface="+mn-lt"/>
                    <a:cs typeface="Segoe UI" panose="020B0502040204020203" pitchFamily="34" charset="0"/>
                  </a:rPr>
                  <a:t>The first term is the Euclidean difference between the mean vectors </a:t>
                </a:r>
              </a:p>
              <a:p>
                <a:pPr lvl="1"/>
                <a:r>
                  <a:rPr lang="en-US" sz="2400" dirty="0">
                    <a:latin typeface="+mn-lt"/>
                    <a:cs typeface="Segoe UI" panose="020B0502040204020203" pitchFamily="34" charset="0"/>
                  </a:rPr>
                  <a:t>The second term is the difference in standard deviations between the two distributions</a:t>
                </a:r>
              </a:p>
              <a:p>
                <a:endParaRPr lang="en-US" sz="2800" dirty="0">
                  <a:latin typeface="+mn-lt"/>
                  <a:cs typeface="Segoe UI" panose="020B0502040204020203" pitchFamily="34" charset="0"/>
                </a:endParaRP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3"/>
                <a:stretch>
                  <a:fillRect l="-1058" t="-1094" r="-899"/>
                </a:stretch>
              </a:blipFill>
            </p:spPr>
            <p:txBody>
              <a:bodyPr/>
              <a:lstStyle/>
              <a:p>
                <a:r>
                  <a:rPr lang="en-US">
                    <a:noFill/>
                  </a:rPr>
                  <a:t> </a:t>
                </a:r>
              </a:p>
            </p:txBody>
          </p:sp>
        </mc:Fallback>
      </mc:AlternateContent>
    </p:spTree>
    <p:extLst>
      <p:ext uri="{BB962C8B-B14F-4D97-AF65-F5344CB8AC3E}">
        <p14:creationId xmlns:p14="http://schemas.microsoft.com/office/powerpoint/2010/main" val="1218966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Generative Image Models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j-lt"/>
                    <a:cs typeface="Segoe UI" panose="020B0502040204020203" pitchFamily="34" charset="0"/>
                  </a:rPr>
                  <a:t>How can we interpret the </a:t>
                </a:r>
                <a:r>
                  <a:rPr lang="en-US" sz="2800" b="1" dirty="0">
                    <a:latin typeface="+mj-lt"/>
                    <a:cs typeface="Segoe UI" panose="020B0502040204020203" pitchFamily="34" charset="0"/>
                  </a:rPr>
                  <a:t>Fr</a:t>
                </a:r>
                <a:r>
                  <a:rPr lang="en-US" sz="2800" b="1" dirty="0">
                    <a:latin typeface="+mj-lt"/>
                    <a:ea typeface="Segoe UI Symbol" panose="020B0502040204020203" pitchFamily="34" charset="0"/>
                    <a:cs typeface="Segoe UI" panose="020B0502040204020203" pitchFamily="34" charset="0"/>
                  </a:rPr>
                  <a:t>é</a:t>
                </a:r>
                <a:r>
                  <a:rPr lang="en-US" sz="2800" b="1" dirty="0">
                    <a:latin typeface="+mj-lt"/>
                    <a:cs typeface="Segoe UI" panose="020B0502040204020203" pitchFamily="34" charset="0"/>
                  </a:rPr>
                  <a:t>chet Inception distance?</a:t>
                </a:r>
                <a:endParaRPr lang="en-US" sz="2800" dirty="0">
                  <a:latin typeface="+mn-lt"/>
                  <a:cs typeface="Segoe UI" panose="020B0502040204020203" pitchFamily="34" charset="0"/>
                </a:endParaRPr>
              </a:p>
              <a:p>
                <a:r>
                  <a:rPr lang="en-US" sz="2800" dirty="0">
                    <a:latin typeface="+mn-lt"/>
                    <a:cs typeface="Segoe UI" panose="020B0502040204020203" pitchFamily="34" charset="0"/>
                  </a:rPr>
                  <a:t>The FID is the square of the Wasserstein distance between activations from generated and real-world distributions  </a:t>
                </a:r>
              </a:p>
              <a:p>
                <a:pPr marL="0" indent="0">
                  <a:buNone/>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cs typeface="Segoe UI" panose="020B0502040204020203" pitchFamily="34" charset="0"/>
                        </a:rPr>
                        <m:t>𝐹𝐼𝐷</m:t>
                      </m:r>
                      <m:r>
                        <a:rPr lang="en-US" sz="2800" b="0" i="1" smtClean="0">
                          <a:latin typeface="Cambria Math" panose="02040503050406030204" pitchFamily="18" charset="0"/>
                          <a:cs typeface="Segoe UI" panose="020B0502040204020203" pitchFamily="34" charset="0"/>
                        </a:rPr>
                        <m:t>=</m:t>
                      </m:r>
                      <m:sSubSup>
                        <m:sSubSupPr>
                          <m:ctrlPr>
                            <a:rPr lang="en-US" sz="2800" b="0" i="1" smtClean="0">
                              <a:latin typeface="Cambria Math" panose="02040503050406030204" pitchFamily="18" charset="0"/>
                              <a:cs typeface="Segoe UI" panose="020B0502040204020203" pitchFamily="34" charset="0"/>
                            </a:rPr>
                          </m:ctrlPr>
                        </m:sSubSupPr>
                        <m:e>
                          <m:d>
                            <m:dPr>
                              <m:begChr m:val="‖"/>
                              <m:endChr m:val="‖"/>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ea typeface="Cambria Math" panose="02040503050406030204" pitchFamily="18" charset="0"/>
                                  <a:cs typeface="Segoe UI" panose="020B0502040204020203" pitchFamily="34" charset="0"/>
                                </a:rPr>
                                <m:t>𝜇</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ea typeface="Cambria Math" panose="02040503050406030204" pitchFamily="18" charset="0"/>
                                      <a:cs typeface="Segoe UI" panose="020B0502040204020203" pitchFamily="34" charset="0"/>
                                    </a:rPr>
                                    <m:t>𝜇</m:t>
                                  </m:r>
                                </m:e>
                                <m:sub>
                                  <m:r>
                                    <a:rPr lang="en-US" sz="2800" b="0" i="1" smtClean="0">
                                      <a:latin typeface="Cambria Math" panose="02040503050406030204" pitchFamily="18" charset="0"/>
                                      <a:ea typeface="Cambria Math" panose="02040503050406030204" pitchFamily="18" charset="0"/>
                                      <a:cs typeface="Segoe UI" panose="020B0502040204020203" pitchFamily="34" charset="0"/>
                                    </a:rPr>
                                    <m:t>𝑤</m:t>
                                  </m:r>
                                </m:sub>
                              </m:sSub>
                            </m:e>
                          </m:d>
                        </m:e>
                        <m:sub>
                          <m:r>
                            <a:rPr lang="en-US" sz="2800" b="0" i="1" smtClean="0">
                              <a:latin typeface="Cambria Math" panose="02040503050406030204" pitchFamily="18" charset="0"/>
                              <a:cs typeface="Segoe UI" panose="020B0502040204020203" pitchFamily="34" charset="0"/>
                            </a:rPr>
                            <m:t>2</m:t>
                          </m:r>
                        </m:sub>
                        <m:sup>
                          <m:r>
                            <a:rPr lang="en-US" sz="2800" b="0" i="1" smtClean="0">
                              <a:latin typeface="Cambria Math" panose="02040503050406030204" pitchFamily="18" charset="0"/>
                              <a:cs typeface="Segoe UI" panose="020B0502040204020203" pitchFamily="34" charset="0"/>
                            </a:rPr>
                            <m:t>2</m:t>
                          </m:r>
                        </m:sup>
                      </m:sSubSup>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𝑡𝑟</m:t>
                      </m:r>
                      <m:d>
                        <m:dPr>
                          <m:begChr m:val="["/>
                          <m:endChr m:val="]"/>
                          <m:ctrlPr>
                            <a:rPr lang="en-US" sz="2800" b="0" i="1" smtClean="0">
                              <a:latin typeface="Cambria Math" panose="02040503050406030204" pitchFamily="18" charset="0"/>
                              <a:cs typeface="Segoe UI" panose="020B0502040204020203" pitchFamily="34" charset="0"/>
                            </a:rPr>
                          </m:ctrlPr>
                        </m:d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i="1">
                                  <a:latin typeface="Cambria Math" panose="02040503050406030204" pitchFamily="18" charset="0"/>
                                  <a:cs typeface="Segoe UI" panose="020B0502040204020203" pitchFamily="34" charset="0"/>
                                </a:rPr>
                              </m:ctrlPr>
                            </m:sSub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b>
                              <m:r>
                                <a:rPr lang="en-US" sz="2800" i="1">
                                  <a:latin typeface="Cambria Math" panose="02040503050406030204" pitchFamily="18" charset="0"/>
                                  <a:cs typeface="Segoe UI" panose="020B0502040204020203" pitchFamily="34" charset="0"/>
                                </a:rPr>
                                <m:t>𝑤</m:t>
                              </m:r>
                            </m:sub>
                          </m:sSub>
                          <m:r>
                            <a:rPr lang="en-US" sz="2800" b="0" i="1" smtClean="0">
                              <a:latin typeface="Cambria Math" panose="02040503050406030204" pitchFamily="18" charset="0"/>
                              <a:cs typeface="Segoe UI" panose="020B0502040204020203" pitchFamily="34" charset="0"/>
                            </a:rPr>
                            <m:t>−2</m:t>
                          </m:r>
                          <m:sSup>
                            <m:sSupPr>
                              <m:ctrlPr>
                                <a:rPr lang="en-US" sz="2800" b="0" i="1" smtClean="0">
                                  <a:latin typeface="Cambria Math" panose="02040503050406030204" pitchFamily="18" charset="0"/>
                                  <a:cs typeface="Segoe UI" panose="020B0502040204020203" pitchFamily="34" charset="0"/>
                                </a:rPr>
                              </m:ctrlPr>
                            </m:sSupPr>
                            <m:e>
                              <m:d>
                                <m:dPr>
                                  <m:ctrlPr>
                                    <a:rPr lang="en-US" sz="2800" b="0" i="1" smtClean="0">
                                      <a:latin typeface="Cambria Math" panose="02040503050406030204" pitchFamily="18" charset="0"/>
                                      <a:cs typeface="Segoe UI" panose="020B0502040204020203" pitchFamily="34" charset="0"/>
                                    </a:rPr>
                                  </m:ctrlPr>
                                </m:dPr>
                                <m:e>
                                  <m:sSup>
                                    <m:sSupPr>
                                      <m:ctrlPr>
                                        <a:rPr lang="en-US" sz="2800" b="0" i="1" smtClean="0">
                                          <a:latin typeface="Cambria Math" panose="02040503050406030204" pitchFamily="18" charset="0"/>
                                          <a:cs typeface="Segoe UI" panose="020B0502040204020203" pitchFamily="34" charset="0"/>
                                        </a:rPr>
                                      </m:ctrlPr>
                                    </m:sSup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p>
                                      <m:r>
                                        <a:rPr lang="en-US" sz="2800" b="0" i="1" smtClean="0">
                                          <a:latin typeface="Cambria Math" panose="02040503050406030204" pitchFamily="18" charset="0"/>
                                          <a:cs typeface="Segoe UI" panose="020B0502040204020203" pitchFamily="34" charset="0"/>
                                        </a:rPr>
                                        <m:t>1/2</m:t>
                                      </m:r>
                                    </m:sup>
                                  </m:sSup>
                                  <m:sSub>
                                    <m:sSubPr>
                                      <m:ctrlPr>
                                        <a:rPr lang="en-US" sz="2800" i="1">
                                          <a:latin typeface="Cambria Math" panose="02040503050406030204" pitchFamily="18" charset="0"/>
                                          <a:cs typeface="Segoe UI" panose="020B0502040204020203" pitchFamily="34" charset="0"/>
                                        </a:rPr>
                                      </m:ctrlPr>
                                    </m:sSub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b>
                                      <m:r>
                                        <a:rPr lang="en-US" sz="2800" i="1">
                                          <a:latin typeface="Cambria Math" panose="02040503050406030204" pitchFamily="18" charset="0"/>
                                          <a:cs typeface="Segoe UI" panose="020B0502040204020203" pitchFamily="34" charset="0"/>
                                        </a:rPr>
                                        <m:t>𝑤</m:t>
                                      </m:r>
                                    </m:sub>
                                  </m:sSub>
                                  <m:sSup>
                                    <m:sSupPr>
                                      <m:ctrlPr>
                                        <a:rPr lang="en-US" sz="2800" i="1">
                                          <a:latin typeface="Cambria Math" panose="02040503050406030204" pitchFamily="18" charset="0"/>
                                          <a:cs typeface="Segoe UI" panose="020B0502040204020203" pitchFamily="34" charset="0"/>
                                        </a:rPr>
                                      </m:ctrlPr>
                                    </m:sSup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p>
                                      <m:r>
                                        <a:rPr lang="en-US" sz="2800" i="1">
                                          <a:latin typeface="Cambria Math" panose="02040503050406030204" pitchFamily="18" charset="0"/>
                                          <a:cs typeface="Segoe UI" panose="020B0502040204020203" pitchFamily="34" charset="0"/>
                                        </a:rPr>
                                        <m:t>1/2</m:t>
                                      </m:r>
                                    </m:sup>
                                  </m:sSup>
                                </m:e>
                              </m:d>
                            </m:e>
                            <m:sup>
                              <m:r>
                                <a:rPr lang="en-US" sz="2800" b="0" i="1" smtClean="0">
                                  <a:latin typeface="Cambria Math" panose="02040503050406030204" pitchFamily="18" charset="0"/>
                                  <a:cs typeface="Segoe UI" panose="020B0502040204020203" pitchFamily="34" charset="0"/>
                                </a:rPr>
                                <m:t>1/2</m:t>
                              </m:r>
                            </m:sup>
                          </m:sSup>
                        </m:e>
                      </m:d>
                      <m:r>
                        <a:rPr lang="en-US" sz="2800" b="0" i="1" smtClean="0">
                          <a:latin typeface="Cambria Math" panose="02040503050406030204" pitchFamily="18" charset="0"/>
                          <a:cs typeface="Segoe UI" panose="020B0502040204020203" pitchFamily="34" charset="0"/>
                        </a:rPr>
                        <m:t> </m:t>
                      </m:r>
                    </m:oMath>
                  </m:oMathPara>
                </a14:m>
                <a:endParaRPr lang="en-US" sz="2800" dirty="0">
                  <a:latin typeface="+mn-lt"/>
                  <a:cs typeface="Segoe UI" panose="020B0502040204020203" pitchFamily="34" charset="0"/>
                </a:endParaRPr>
              </a:p>
              <a:p>
                <a:r>
                  <a:rPr lang="en-US" sz="2800" dirty="0">
                    <a:latin typeface="+mn-lt"/>
                    <a:cs typeface="Segoe UI" panose="020B0502040204020203" pitchFamily="34" charset="0"/>
                  </a:rPr>
                  <a:t>If generated images have activation distributions similar to real-world images, the difference in mean vectors and standard deviation vectors is small </a:t>
                </a:r>
              </a:p>
              <a:p>
                <a:r>
                  <a:rPr lang="en-US" sz="2800" dirty="0">
                    <a:latin typeface="+mn-lt"/>
                    <a:cs typeface="Segoe UI" panose="020B0502040204020203" pitchFamily="34" charset="0"/>
                  </a:rPr>
                  <a:t>Perfect match in distributions gives </a:t>
                </a:r>
                <a14:m>
                  <m:oMath xmlns:m="http://schemas.openxmlformats.org/officeDocument/2006/math">
                    <m:r>
                      <a:rPr lang="en-US" sz="2800" b="0" i="1" smtClean="0">
                        <a:latin typeface="Cambria Math" panose="02040503050406030204" pitchFamily="18" charset="0"/>
                        <a:cs typeface="Segoe UI" panose="020B0502040204020203" pitchFamily="34" charset="0"/>
                      </a:rPr>
                      <m:t>𝐹𝐼𝐷</m:t>
                    </m:r>
                    <m:r>
                      <a:rPr lang="en-US" sz="2800" b="0" i="1" smtClean="0">
                        <a:latin typeface="Cambria Math" panose="02040503050406030204" pitchFamily="18" charset="0"/>
                        <a:cs typeface="Segoe UI" panose="020B0502040204020203" pitchFamily="34" charset="0"/>
                      </a:rPr>
                      <m:t>=0</m:t>
                    </m:r>
                  </m:oMath>
                </a14:m>
                <a:r>
                  <a:rPr lang="en-US" sz="2800" dirty="0">
                    <a:latin typeface="+mn-lt"/>
                    <a:cs typeface="Segoe UI" panose="020B0502040204020203" pitchFamily="34" charset="0"/>
                  </a:rPr>
                  <a:t> </a:t>
                </a:r>
              </a:p>
              <a:p>
                <a:r>
                  <a:rPr lang="en-US" sz="2800" b="1" dirty="0">
                    <a:latin typeface="+mn-lt"/>
                    <a:cs typeface="Segoe UI" panose="020B0502040204020203" pitchFamily="34" charset="0"/>
                  </a:rPr>
                  <a:t>Smaller FID better</a:t>
                </a:r>
              </a:p>
              <a:p>
                <a:endParaRPr lang="en-US" sz="2400" dirty="0">
                  <a:latin typeface="+mn-lt"/>
                  <a:cs typeface="Segoe UI" panose="020B0502040204020203" pitchFamily="34" charset="0"/>
                </a:endParaRPr>
              </a:p>
              <a:p>
                <a:endParaRPr lang="en-US" sz="2800" dirty="0">
                  <a:latin typeface="+mn-lt"/>
                  <a:cs typeface="Segoe UI" panose="020B0502040204020203" pitchFamily="34" charset="0"/>
                </a:endParaRP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3"/>
                <a:stretch>
                  <a:fillRect l="-1058" t="-1094" r="-793"/>
                </a:stretch>
              </a:blipFill>
            </p:spPr>
            <p:txBody>
              <a:bodyPr/>
              <a:lstStyle/>
              <a:p>
                <a:r>
                  <a:rPr lang="en-US">
                    <a:noFill/>
                  </a:rPr>
                  <a:t> </a:t>
                </a:r>
              </a:p>
            </p:txBody>
          </p:sp>
        </mc:Fallback>
      </mc:AlternateContent>
    </p:spTree>
    <p:extLst>
      <p:ext uri="{BB962C8B-B14F-4D97-AF65-F5344CB8AC3E}">
        <p14:creationId xmlns:p14="http://schemas.microsoft.com/office/powerpoint/2010/main" val="2436320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Generative Image Models </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j-lt"/>
                <a:cs typeface="Segoe UI" panose="020B0502040204020203" pitchFamily="34" charset="0"/>
              </a:rPr>
              <a:t>Example of Fr</a:t>
            </a:r>
            <a:r>
              <a:rPr lang="en-US" sz="2800" dirty="0">
                <a:latin typeface="+mj-lt"/>
                <a:ea typeface="Segoe UI Symbol" panose="020B0502040204020203" pitchFamily="34" charset="0"/>
                <a:cs typeface="Segoe UI" panose="020B0502040204020203" pitchFamily="34" charset="0"/>
              </a:rPr>
              <a:t>é</a:t>
            </a:r>
            <a:r>
              <a:rPr lang="en-US" sz="2800" dirty="0">
                <a:latin typeface="+mj-lt"/>
                <a:cs typeface="Segoe UI" panose="020B0502040204020203" pitchFamily="34" charset="0"/>
              </a:rPr>
              <a:t>chet Inception distance – agrees with human perception</a:t>
            </a:r>
            <a:endParaRPr lang="en-US" sz="2800" dirty="0">
              <a:latin typeface="+mn-lt"/>
              <a:cs typeface="Segoe UI" panose="020B0502040204020203" pitchFamily="34" charset="0"/>
            </a:endParaRPr>
          </a:p>
          <a:p>
            <a:pPr marL="0" indent="0">
              <a:buNone/>
            </a:pPr>
            <a:endParaRPr lang="en-US" sz="2800" dirty="0">
              <a:latin typeface="+mn-lt"/>
              <a:cs typeface="Segoe UI" panose="020B0502040204020203" pitchFamily="34" charset="0"/>
            </a:endParaRPr>
          </a:p>
        </p:txBody>
      </p:sp>
      <p:pic>
        <p:nvPicPr>
          <p:cNvPr id="5" name="Picture 4">
            <a:extLst>
              <a:ext uri="{FF2B5EF4-FFF2-40B4-BE49-F238E27FC236}">
                <a16:creationId xmlns:a16="http://schemas.microsoft.com/office/drawing/2014/main" id="{C1B4FEC9-BCC7-4D82-B53E-43C8F450AAA5}"/>
              </a:ext>
            </a:extLst>
          </p:cNvPr>
          <p:cNvPicPr>
            <a:picLocks noChangeAspect="1"/>
          </p:cNvPicPr>
          <p:nvPr/>
        </p:nvPicPr>
        <p:blipFill>
          <a:blip r:embed="rId3"/>
          <a:stretch>
            <a:fillRect/>
          </a:stretch>
        </p:blipFill>
        <p:spPr>
          <a:xfrm>
            <a:off x="63411" y="1582998"/>
            <a:ext cx="11915885" cy="4633954"/>
          </a:xfrm>
          <a:prstGeom prst="rect">
            <a:avLst/>
          </a:prstGeom>
        </p:spPr>
      </p:pic>
    </p:spTree>
    <p:extLst>
      <p:ext uri="{BB962C8B-B14F-4D97-AF65-F5344CB8AC3E}">
        <p14:creationId xmlns:p14="http://schemas.microsoft.com/office/powerpoint/2010/main" val="295451190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Generative Image Models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j-lt"/>
                    <a:cs typeface="Segoe UI" panose="020B0502040204020203" pitchFamily="34" charset="0"/>
                  </a:rPr>
                  <a:t>An innovation in generative model evaluation metrics is the </a:t>
                </a:r>
                <a:r>
                  <a:rPr lang="en-US" sz="2800" b="1" dirty="0">
                    <a:latin typeface="+mj-lt"/>
                    <a:cs typeface="Segoe UI" panose="020B0502040204020203" pitchFamily="34" charset="0"/>
                    <a:hlinkClick r:id="rId3"/>
                  </a:rPr>
                  <a:t>Kernel Inception Distance (KID)</a:t>
                </a:r>
                <a:r>
                  <a:rPr lang="en-US" sz="2800" dirty="0">
                    <a:latin typeface="+mj-lt"/>
                    <a:cs typeface="Segoe UI" panose="020B0502040204020203" pitchFamily="34" charset="0"/>
                    <a:hlinkClick r:id="rId3"/>
                  </a:rPr>
                  <a:t> introduced by Binkowski et. al., 2018</a:t>
                </a:r>
                <a:endParaRPr lang="en-US" sz="2800" dirty="0">
                  <a:latin typeface="+mn-lt"/>
                  <a:cs typeface="Segoe UI" panose="020B0502040204020203" pitchFamily="34" charset="0"/>
                </a:endParaRPr>
              </a:p>
              <a:p>
                <a:r>
                  <a:rPr lang="en-US" sz="2800" dirty="0">
                    <a:latin typeface="+mn-lt"/>
                    <a:cs typeface="Segoe UI" panose="020B0502040204020203" pitchFamily="34" charset="0"/>
                  </a:rPr>
                  <a:t>The kernel inception distance (</a:t>
                </a:r>
                <a:r>
                  <a:rPr lang="en-US" sz="2800" u="sng" dirty="0" err="1">
                    <a:latin typeface="+mn-lt"/>
                    <a:hlinkClick r:id="rId3"/>
                  </a:rPr>
                  <a:t>Bińkowski</a:t>
                </a:r>
                <a:r>
                  <a:rPr lang="en-US" sz="2800" u="sng" dirty="0">
                    <a:latin typeface="+mn-lt"/>
                    <a:hlinkClick r:id="rId3"/>
                  </a:rPr>
                  <a:t>, et. al., 2018</a:t>
                </a:r>
                <a:r>
                  <a:rPr lang="en-US" sz="2800" dirty="0">
                    <a:latin typeface="+mn-lt"/>
                    <a:cs typeface="Segoe UI" panose="020B0502040204020203" pitchFamily="34" charset="0"/>
                  </a:rPr>
                  <a:t>) is the </a:t>
                </a:r>
                <a:r>
                  <a:rPr lang="en-US" sz="2800" b="1" dirty="0">
                    <a:latin typeface="+mn-lt"/>
                    <a:cs typeface="Segoe UI" panose="020B0502040204020203" pitchFamily="34" charset="0"/>
                  </a:rPr>
                  <a:t>maximum mean discrepancy (MMD)</a:t>
                </a:r>
                <a:r>
                  <a:rPr lang="en-US" sz="2800" dirty="0">
                    <a:latin typeface="+mn-lt"/>
                    <a:cs typeface="Segoe UI" panose="020B0502040204020203" pitchFamily="34" charset="0"/>
                  </a:rPr>
                  <a:t> between the inception representations    </a:t>
                </a:r>
              </a:p>
              <a:p>
                <a:pPr marL="0" indent="0">
                  <a:buNone/>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cs typeface="Segoe UI" panose="020B0502040204020203" pitchFamily="34" charset="0"/>
                        </a:rPr>
                        <m:t>𝑘</m:t>
                      </m:r>
                      <m:d>
                        <m:dPr>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ea typeface="Cambria Math" panose="02040503050406030204" pitchFamily="18" charset="0"/>
                              <a:cs typeface="Segoe UI" panose="020B0502040204020203" pitchFamily="34" charset="0"/>
                            </a:rPr>
                            <m:t>𝜇</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ea typeface="Cambria Math" panose="02040503050406030204" pitchFamily="18" charset="0"/>
                                  <a:cs typeface="Segoe UI" panose="020B0502040204020203" pitchFamily="34" charset="0"/>
                                </a:rPr>
                                <m:t>𝜇</m:t>
                              </m:r>
                            </m:e>
                            <m:sub>
                              <m:r>
                                <a:rPr lang="en-US" sz="2800" b="0" i="1" smtClean="0">
                                  <a:latin typeface="Cambria Math" panose="02040503050406030204" pitchFamily="18" charset="0"/>
                                  <a:ea typeface="Cambria Math" panose="02040503050406030204" pitchFamily="18" charset="0"/>
                                  <a:cs typeface="Segoe UI" panose="020B0502040204020203" pitchFamily="34" charset="0"/>
                                </a:rPr>
                                <m:t>𝑊</m:t>
                              </m:r>
                            </m:sub>
                          </m:sSub>
                        </m:e>
                      </m:d>
                      <m:r>
                        <a:rPr lang="en-US" sz="2800" b="0" i="1" smtClean="0">
                          <a:latin typeface="Cambria Math" panose="02040503050406030204" pitchFamily="18" charset="0"/>
                          <a:cs typeface="Segoe UI" panose="020B0502040204020203" pitchFamily="34" charset="0"/>
                        </a:rPr>
                        <m:t>=</m:t>
                      </m:r>
                      <m:sSup>
                        <m:sSupPr>
                          <m:ctrlPr>
                            <a:rPr lang="en-US" sz="2800" b="0" i="1" smtClean="0">
                              <a:latin typeface="Cambria Math" panose="02040503050406030204" pitchFamily="18" charset="0"/>
                              <a:cs typeface="Segoe UI" panose="020B0502040204020203" pitchFamily="34" charset="0"/>
                            </a:rPr>
                          </m:ctrlPr>
                        </m:sSupPr>
                        <m:e>
                          <m:d>
                            <m:dPr>
                              <m:ctrlPr>
                                <a:rPr lang="en-US" sz="2800" b="0" i="1" smtClean="0">
                                  <a:latin typeface="Cambria Math" panose="02040503050406030204" pitchFamily="18" charset="0"/>
                                  <a:cs typeface="Segoe UI" panose="020B0502040204020203" pitchFamily="34" charset="0"/>
                                </a:rPr>
                              </m:ctrlPr>
                            </m:dPr>
                            <m:e>
                              <m:f>
                                <m:fPr>
                                  <m:ctrlPr>
                                    <a:rPr lang="en-US" sz="2800" b="0" i="1" smtClean="0">
                                      <a:latin typeface="Cambria Math" panose="02040503050406030204" pitchFamily="18" charset="0"/>
                                      <a:cs typeface="Segoe UI" panose="020B0502040204020203" pitchFamily="34" charset="0"/>
                                    </a:rPr>
                                  </m:ctrlPr>
                                </m:fPr>
                                <m:num>
                                  <m:r>
                                    <a:rPr lang="en-US" sz="2800" b="0" i="1" smtClean="0">
                                      <a:latin typeface="Cambria Math" panose="02040503050406030204" pitchFamily="18" charset="0"/>
                                      <a:cs typeface="Segoe UI" panose="020B0502040204020203" pitchFamily="34" charset="0"/>
                                    </a:rPr>
                                    <m:t>1</m:t>
                                  </m:r>
                                </m:num>
                                <m:den>
                                  <m:r>
                                    <a:rPr lang="en-US" sz="2800" b="0" i="1" smtClean="0">
                                      <a:latin typeface="Cambria Math" panose="02040503050406030204" pitchFamily="18" charset="0"/>
                                      <a:cs typeface="Segoe UI" panose="020B0502040204020203" pitchFamily="34" charset="0"/>
                                    </a:rPr>
                                    <m:t>𝑑</m:t>
                                  </m:r>
                                </m:den>
                              </m:f>
                              <m:sSup>
                                <m:sSupPr>
                                  <m:ctrlPr>
                                    <a:rPr lang="en-US" sz="2800" b="0" i="1" smtClean="0">
                                      <a:latin typeface="Cambria Math" panose="02040503050406030204" pitchFamily="18" charset="0"/>
                                      <a:cs typeface="Segoe UI" panose="020B0502040204020203" pitchFamily="34" charset="0"/>
                                    </a:rPr>
                                  </m:ctrlPr>
                                </m:sSupPr>
                                <m:e>
                                  <m:r>
                                    <a:rPr lang="en-US" sz="2800" i="1">
                                      <a:latin typeface="Cambria Math" panose="02040503050406030204" pitchFamily="18" charset="0"/>
                                      <a:ea typeface="Cambria Math" panose="02040503050406030204" pitchFamily="18" charset="0"/>
                                      <a:cs typeface="Segoe UI" panose="020B0502040204020203" pitchFamily="34" charset="0"/>
                                    </a:rPr>
                                    <m:t>𝜇</m:t>
                                  </m:r>
                                </m:e>
                                <m:sup>
                                  <m:r>
                                    <a:rPr lang="en-US" sz="2800" b="0" i="1" smtClean="0">
                                      <a:latin typeface="Cambria Math" panose="02040503050406030204" pitchFamily="18" charset="0"/>
                                      <a:cs typeface="Segoe UI" panose="020B0502040204020203" pitchFamily="34" charset="0"/>
                                    </a:rPr>
                                    <m:t>𝑇</m:t>
                                  </m:r>
                                </m:sup>
                              </m:sSup>
                              <m:sSub>
                                <m:sSubPr>
                                  <m:ctrlPr>
                                    <a:rPr lang="en-US" sz="2800" i="1">
                                      <a:latin typeface="Cambria Math" panose="02040503050406030204" pitchFamily="18" charset="0"/>
                                      <a:ea typeface="Cambria Math" panose="02040503050406030204" pitchFamily="18" charset="0"/>
                                      <a:cs typeface="Segoe UI" panose="020B0502040204020203" pitchFamily="34" charset="0"/>
                                    </a:rPr>
                                  </m:ctrlPr>
                                </m:sSubPr>
                                <m:e>
                                  <m:r>
                                    <a:rPr lang="en-US" sz="2800" i="1">
                                      <a:latin typeface="Cambria Math" panose="02040503050406030204" pitchFamily="18" charset="0"/>
                                      <a:ea typeface="Cambria Math" panose="02040503050406030204" pitchFamily="18" charset="0"/>
                                      <a:cs typeface="Segoe UI" panose="020B0502040204020203" pitchFamily="34" charset="0"/>
                                    </a:rPr>
                                    <m:t>𝜇</m:t>
                                  </m:r>
                                </m:e>
                                <m:sub>
                                  <m:r>
                                    <a:rPr lang="en-US" sz="2800" i="1">
                                      <a:latin typeface="Cambria Math" panose="02040503050406030204" pitchFamily="18" charset="0"/>
                                      <a:ea typeface="Cambria Math" panose="02040503050406030204" pitchFamily="18" charset="0"/>
                                      <a:cs typeface="Segoe UI" panose="020B0502040204020203" pitchFamily="34" charset="0"/>
                                    </a:rPr>
                                    <m:t>𝑊</m:t>
                                  </m:r>
                                </m:sub>
                              </m:sSub>
                              <m:r>
                                <a:rPr lang="en-US" sz="2800" b="0" i="1" smtClean="0">
                                  <a:latin typeface="Cambria Math" panose="02040503050406030204" pitchFamily="18" charset="0"/>
                                  <a:ea typeface="Cambria Math" panose="02040503050406030204" pitchFamily="18" charset="0"/>
                                  <a:cs typeface="Segoe UI" panose="020B0502040204020203" pitchFamily="34" charset="0"/>
                                </a:rPr>
                                <m:t>+1</m:t>
                              </m:r>
                            </m:e>
                          </m:d>
                        </m:e>
                        <m:sup>
                          <m:r>
                            <a:rPr lang="en-US" sz="2800" b="0" i="1" smtClean="0">
                              <a:latin typeface="Cambria Math" panose="02040503050406030204" pitchFamily="18" charset="0"/>
                              <a:cs typeface="Segoe UI" panose="020B0502040204020203" pitchFamily="34" charset="0"/>
                            </a:rPr>
                            <m:t>3</m:t>
                          </m:r>
                        </m:sup>
                      </m:sSup>
                    </m:oMath>
                  </m:oMathPara>
                </a14:m>
                <a:endParaRPr lang="en-US" sz="2800" dirty="0">
                  <a:latin typeface="+mn-lt"/>
                  <a:cs typeface="Segoe UI" panose="020B0502040204020203" pitchFamily="34" charset="0"/>
                </a:endParaRPr>
              </a:p>
              <a:p>
                <a:pPr marL="399915" lvl="1" indent="0">
                  <a:buNone/>
                </a:pPr>
                <a:r>
                  <a:rPr lang="en-US" sz="2400" dirty="0">
                    <a:latin typeface="+mn-lt"/>
                    <a:cs typeface="Segoe UI" panose="020B0502040204020203" pitchFamily="34" charset="0"/>
                  </a:rPr>
                  <a:t>Where </a:t>
                </a:r>
                <a14:m>
                  <m:oMath xmlns:m="http://schemas.openxmlformats.org/officeDocument/2006/math">
                    <m:r>
                      <a:rPr lang="en-US" sz="2400" i="1">
                        <a:latin typeface="Cambria Math" panose="02040503050406030204" pitchFamily="18" charset="0"/>
                        <a:cs typeface="Segoe UI" panose="020B0502040204020203" pitchFamily="34" charset="0"/>
                      </a:rPr>
                      <m:t>𝑑</m:t>
                    </m:r>
                  </m:oMath>
                </a14:m>
                <a:r>
                  <a:rPr lang="en-US" sz="2400" dirty="0">
                    <a:latin typeface="+mn-lt"/>
                    <a:cs typeface="Segoe UI" panose="020B0502040204020203" pitchFamily="34" charset="0"/>
                  </a:rPr>
                  <a:t> is the dimension of the activation vectors    </a:t>
                </a:r>
              </a:p>
              <a:p>
                <a:r>
                  <a:rPr lang="en-US" sz="2800" dirty="0">
                    <a:latin typeface="+mn-lt"/>
                    <a:cs typeface="Segoe UI" panose="020B0502040204020203" pitchFamily="34" charset="0"/>
                  </a:rPr>
                  <a:t>The polynomial kernel avoid correlations with the loss function used to train the generative model</a:t>
                </a:r>
              </a:p>
              <a:p>
                <a:r>
                  <a:rPr lang="en-US" sz="2800" dirty="0">
                    <a:latin typeface="+mn-lt"/>
                    <a:cs typeface="Segoe UI" panose="020B0502040204020203" pitchFamily="34" charset="0"/>
                  </a:rPr>
                  <a:t>The </a:t>
                </a:r>
                <a:r>
                  <a:rPr lang="en-US" sz="2800" b="1" dirty="0">
                    <a:latin typeface="+mn-lt"/>
                    <a:cs typeface="Segoe UI" panose="020B0502040204020203" pitchFamily="34" charset="0"/>
                  </a:rPr>
                  <a:t>smaller the absolute value </a:t>
                </a:r>
                <a:r>
                  <a:rPr lang="en-US" sz="2800" dirty="0">
                    <a:latin typeface="+mn-lt"/>
                    <a:cs typeface="Segoe UI" panose="020B0502040204020203" pitchFamily="34" charset="0"/>
                  </a:rPr>
                  <a:t>of KDI the better the generator</a:t>
                </a:r>
              </a:p>
              <a:p>
                <a:endParaRPr lang="en-US" sz="2800" dirty="0">
                  <a:latin typeface="+mn-lt"/>
                  <a:cs typeface="Segoe UI" panose="020B0502040204020203" pitchFamily="34" charset="0"/>
                </a:endParaRP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4"/>
                <a:stretch>
                  <a:fillRect l="-1058" t="-1094"/>
                </a:stretch>
              </a:blipFill>
            </p:spPr>
            <p:txBody>
              <a:bodyPr/>
              <a:lstStyle/>
              <a:p>
                <a:r>
                  <a:rPr lang="en-US">
                    <a:noFill/>
                  </a:rPr>
                  <a:t> </a:t>
                </a:r>
              </a:p>
            </p:txBody>
          </p:sp>
        </mc:Fallback>
      </mc:AlternateContent>
    </p:spTree>
    <p:extLst>
      <p:ext uri="{BB962C8B-B14F-4D97-AF65-F5344CB8AC3E}">
        <p14:creationId xmlns:p14="http://schemas.microsoft.com/office/powerpoint/2010/main" val="591922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Generative Image Models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j-lt"/>
                    <a:cs typeface="Segoe UI" panose="020B0502040204020203" pitchFamily="34" charset="0"/>
                  </a:rPr>
                  <a:t>A recent innovation in generative model evaluation metrics is the </a:t>
                </a:r>
                <a:r>
                  <a:rPr lang="en-US" sz="2800" b="1" dirty="0">
                    <a:latin typeface="+mj-lt"/>
                    <a:cs typeface="Segoe UI" panose="020B0502040204020203" pitchFamily="34" charset="0"/>
                    <a:hlinkClick r:id="rId3"/>
                  </a:rPr>
                  <a:t>Kernel Inception Distance (KID)</a:t>
                </a:r>
                <a:r>
                  <a:rPr lang="en-US" sz="2800" dirty="0">
                    <a:latin typeface="+mj-lt"/>
                    <a:cs typeface="Segoe UI" panose="020B0502040204020203" pitchFamily="34" charset="0"/>
                    <a:hlinkClick r:id="rId3"/>
                  </a:rPr>
                  <a:t> introduced by </a:t>
                </a:r>
                <a:r>
                  <a:rPr lang="en-US" sz="2800" dirty="0" err="1">
                    <a:latin typeface="+mj-lt"/>
                    <a:cs typeface="Segoe UI" panose="020B0502040204020203" pitchFamily="34" charset="0"/>
                    <a:hlinkClick r:id="rId3"/>
                  </a:rPr>
                  <a:t>Binkowski</a:t>
                </a:r>
                <a:r>
                  <a:rPr lang="en-US" sz="2800" dirty="0">
                    <a:latin typeface="+mj-lt"/>
                    <a:cs typeface="Segoe UI" panose="020B0502040204020203" pitchFamily="34" charset="0"/>
                    <a:hlinkClick r:id="rId3"/>
                  </a:rPr>
                  <a:t> et. al., 2018</a:t>
                </a:r>
                <a:endParaRPr lang="en-US" sz="2800" dirty="0">
                  <a:latin typeface="+mn-lt"/>
                  <a:cs typeface="Segoe UI" panose="020B0502040204020203" pitchFamily="34" charset="0"/>
                </a:endParaRPr>
              </a:p>
              <a:p>
                <a:pPr marL="0" indent="0">
                  <a:buNone/>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cs typeface="Segoe UI" panose="020B0502040204020203" pitchFamily="34" charset="0"/>
                        </a:rPr>
                        <m:t>𝑘</m:t>
                      </m:r>
                      <m:d>
                        <m:dPr>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ea typeface="Cambria Math" panose="02040503050406030204" pitchFamily="18" charset="0"/>
                              <a:cs typeface="Segoe UI" panose="020B0502040204020203" pitchFamily="34" charset="0"/>
                            </a:rPr>
                            <m:t>𝜇</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ea typeface="Cambria Math" panose="02040503050406030204" pitchFamily="18" charset="0"/>
                                  <a:cs typeface="Segoe UI" panose="020B0502040204020203" pitchFamily="34" charset="0"/>
                                </a:rPr>
                                <m:t>𝜇</m:t>
                              </m:r>
                            </m:e>
                            <m:sub>
                              <m:r>
                                <a:rPr lang="en-US" sz="2800" b="0" i="1" smtClean="0">
                                  <a:latin typeface="Cambria Math" panose="02040503050406030204" pitchFamily="18" charset="0"/>
                                  <a:ea typeface="Cambria Math" panose="02040503050406030204" pitchFamily="18" charset="0"/>
                                  <a:cs typeface="Segoe UI" panose="020B0502040204020203" pitchFamily="34" charset="0"/>
                                </a:rPr>
                                <m:t>𝑊</m:t>
                              </m:r>
                            </m:sub>
                          </m:sSub>
                        </m:e>
                      </m:d>
                      <m:r>
                        <a:rPr lang="en-US" sz="2800" b="0" i="1" smtClean="0">
                          <a:latin typeface="Cambria Math" panose="02040503050406030204" pitchFamily="18" charset="0"/>
                          <a:cs typeface="Segoe UI" panose="020B0502040204020203" pitchFamily="34" charset="0"/>
                        </a:rPr>
                        <m:t>=</m:t>
                      </m:r>
                      <m:sSup>
                        <m:sSupPr>
                          <m:ctrlPr>
                            <a:rPr lang="en-US" sz="2800" b="0" i="1" smtClean="0">
                              <a:latin typeface="Cambria Math" panose="02040503050406030204" pitchFamily="18" charset="0"/>
                              <a:cs typeface="Segoe UI" panose="020B0502040204020203" pitchFamily="34" charset="0"/>
                            </a:rPr>
                          </m:ctrlPr>
                        </m:sSupPr>
                        <m:e>
                          <m:d>
                            <m:dPr>
                              <m:ctrlPr>
                                <a:rPr lang="en-US" sz="2800" b="0" i="1" smtClean="0">
                                  <a:latin typeface="Cambria Math" panose="02040503050406030204" pitchFamily="18" charset="0"/>
                                  <a:cs typeface="Segoe UI" panose="020B0502040204020203" pitchFamily="34" charset="0"/>
                                </a:rPr>
                              </m:ctrlPr>
                            </m:dPr>
                            <m:e>
                              <m:f>
                                <m:fPr>
                                  <m:ctrlPr>
                                    <a:rPr lang="en-US" sz="2800" b="0" i="1" smtClean="0">
                                      <a:latin typeface="Cambria Math" panose="02040503050406030204" pitchFamily="18" charset="0"/>
                                      <a:cs typeface="Segoe UI" panose="020B0502040204020203" pitchFamily="34" charset="0"/>
                                    </a:rPr>
                                  </m:ctrlPr>
                                </m:fPr>
                                <m:num>
                                  <m:r>
                                    <a:rPr lang="en-US" sz="2800" b="0" i="1" smtClean="0">
                                      <a:latin typeface="Cambria Math" panose="02040503050406030204" pitchFamily="18" charset="0"/>
                                      <a:cs typeface="Segoe UI" panose="020B0502040204020203" pitchFamily="34" charset="0"/>
                                    </a:rPr>
                                    <m:t>1</m:t>
                                  </m:r>
                                </m:num>
                                <m:den>
                                  <m:r>
                                    <a:rPr lang="en-US" sz="2800" b="0" i="1" smtClean="0">
                                      <a:latin typeface="Cambria Math" panose="02040503050406030204" pitchFamily="18" charset="0"/>
                                      <a:cs typeface="Segoe UI" panose="020B0502040204020203" pitchFamily="34" charset="0"/>
                                    </a:rPr>
                                    <m:t>𝑑</m:t>
                                  </m:r>
                                </m:den>
                              </m:f>
                              <m:sSup>
                                <m:sSupPr>
                                  <m:ctrlPr>
                                    <a:rPr lang="en-US" sz="2800" b="0" i="1" smtClean="0">
                                      <a:latin typeface="Cambria Math" panose="02040503050406030204" pitchFamily="18" charset="0"/>
                                      <a:cs typeface="Segoe UI" panose="020B0502040204020203" pitchFamily="34" charset="0"/>
                                    </a:rPr>
                                  </m:ctrlPr>
                                </m:sSupPr>
                                <m:e>
                                  <m:r>
                                    <a:rPr lang="en-US" sz="2800" i="1">
                                      <a:latin typeface="Cambria Math" panose="02040503050406030204" pitchFamily="18" charset="0"/>
                                      <a:ea typeface="Cambria Math" panose="02040503050406030204" pitchFamily="18" charset="0"/>
                                      <a:cs typeface="Segoe UI" panose="020B0502040204020203" pitchFamily="34" charset="0"/>
                                    </a:rPr>
                                    <m:t>𝜇</m:t>
                                  </m:r>
                                </m:e>
                                <m:sup>
                                  <m:r>
                                    <a:rPr lang="en-US" sz="2800" b="0" i="1" smtClean="0">
                                      <a:latin typeface="Cambria Math" panose="02040503050406030204" pitchFamily="18" charset="0"/>
                                      <a:cs typeface="Segoe UI" panose="020B0502040204020203" pitchFamily="34" charset="0"/>
                                    </a:rPr>
                                    <m:t>𝑇</m:t>
                                  </m:r>
                                </m:sup>
                              </m:sSup>
                              <m:sSub>
                                <m:sSubPr>
                                  <m:ctrlPr>
                                    <a:rPr lang="en-US" sz="2800" i="1">
                                      <a:latin typeface="Cambria Math" panose="02040503050406030204" pitchFamily="18" charset="0"/>
                                      <a:ea typeface="Cambria Math" panose="02040503050406030204" pitchFamily="18" charset="0"/>
                                      <a:cs typeface="Segoe UI" panose="020B0502040204020203" pitchFamily="34" charset="0"/>
                                    </a:rPr>
                                  </m:ctrlPr>
                                </m:sSubPr>
                                <m:e>
                                  <m:r>
                                    <a:rPr lang="en-US" sz="2800" i="1">
                                      <a:latin typeface="Cambria Math" panose="02040503050406030204" pitchFamily="18" charset="0"/>
                                      <a:ea typeface="Cambria Math" panose="02040503050406030204" pitchFamily="18" charset="0"/>
                                      <a:cs typeface="Segoe UI" panose="020B0502040204020203" pitchFamily="34" charset="0"/>
                                    </a:rPr>
                                    <m:t>𝜇</m:t>
                                  </m:r>
                                </m:e>
                                <m:sub>
                                  <m:r>
                                    <a:rPr lang="en-US" sz="2800" i="1">
                                      <a:latin typeface="Cambria Math" panose="02040503050406030204" pitchFamily="18" charset="0"/>
                                      <a:ea typeface="Cambria Math" panose="02040503050406030204" pitchFamily="18" charset="0"/>
                                      <a:cs typeface="Segoe UI" panose="020B0502040204020203" pitchFamily="34" charset="0"/>
                                    </a:rPr>
                                    <m:t>𝑊</m:t>
                                  </m:r>
                                </m:sub>
                              </m:sSub>
                              <m:r>
                                <a:rPr lang="en-US" sz="2800" b="0" i="1" smtClean="0">
                                  <a:latin typeface="Cambria Math" panose="02040503050406030204" pitchFamily="18" charset="0"/>
                                  <a:ea typeface="Cambria Math" panose="02040503050406030204" pitchFamily="18" charset="0"/>
                                  <a:cs typeface="Segoe UI" panose="020B0502040204020203" pitchFamily="34" charset="0"/>
                                </a:rPr>
                                <m:t>+1</m:t>
                              </m:r>
                            </m:e>
                          </m:d>
                        </m:e>
                        <m:sup>
                          <m:r>
                            <a:rPr lang="en-US" sz="2800" b="0" i="1" smtClean="0">
                              <a:latin typeface="Cambria Math" panose="02040503050406030204" pitchFamily="18" charset="0"/>
                              <a:cs typeface="Segoe UI" panose="020B0502040204020203" pitchFamily="34" charset="0"/>
                            </a:rPr>
                            <m:t>3</m:t>
                          </m:r>
                        </m:sup>
                      </m:sSup>
                    </m:oMath>
                  </m:oMathPara>
                </a14:m>
                <a:endParaRPr lang="en-US" sz="2800" dirty="0">
                  <a:latin typeface="+mn-lt"/>
                  <a:cs typeface="Segoe UI" panose="020B0502040204020203" pitchFamily="34" charset="0"/>
                </a:endParaRPr>
              </a:p>
              <a:p>
                <a:pPr marL="0" indent="0">
                  <a:buNone/>
                </a:pPr>
                <a:r>
                  <a:rPr lang="en-US" sz="2800" dirty="0">
                    <a:latin typeface="+mn-lt"/>
                    <a:cs typeface="Segoe UI" panose="020B0502040204020203" pitchFamily="34" charset="0"/>
                  </a:rPr>
                  <a:t>The kernel inception distance has several advantages over FID    </a:t>
                </a:r>
              </a:p>
              <a:p>
                <a:r>
                  <a:rPr lang="en-US" sz="2800" dirty="0">
                    <a:latin typeface="+mn-lt"/>
                    <a:cs typeface="Segoe UI" panose="020B0502040204020203" pitchFamily="34" charset="0"/>
                  </a:rPr>
                  <a:t>KID makes no parametric distributional assumptions about the representation differences   </a:t>
                </a:r>
              </a:p>
              <a:p>
                <a:r>
                  <a:rPr lang="en-US" sz="2800" dirty="0">
                    <a:latin typeface="+mn-lt"/>
                    <a:cs typeface="Segoe UI" panose="020B0502040204020203" pitchFamily="34" charset="0"/>
                  </a:rPr>
                  <a:t>KID is an unbiased estimator, </a:t>
                </a:r>
                <a:r>
                  <a:rPr lang="en-US" sz="2800">
                    <a:latin typeface="+mn-lt"/>
                    <a:cs typeface="Segoe UI" panose="020B0502040204020203" pitchFamily="34" charset="0"/>
                  </a:rPr>
                  <a:t>whereas FID </a:t>
                </a:r>
                <a:r>
                  <a:rPr lang="en-US" sz="2800" dirty="0">
                    <a:latin typeface="+mn-lt"/>
                    <a:cs typeface="Segoe UI" panose="020B0502040204020203" pitchFamily="34" charset="0"/>
                  </a:rPr>
                  <a:t>can only have positive values    </a:t>
                </a:r>
              </a:p>
              <a:p>
                <a:endParaRPr lang="en-US" sz="2800" dirty="0">
                  <a:latin typeface="+mn-lt"/>
                  <a:cs typeface="Segoe UI" panose="020B0502040204020203" pitchFamily="34" charset="0"/>
                </a:endParaRP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4"/>
                <a:stretch>
                  <a:fillRect l="-1058" t="-1094"/>
                </a:stretch>
              </a:blipFill>
            </p:spPr>
            <p:txBody>
              <a:bodyPr/>
              <a:lstStyle/>
              <a:p>
                <a:r>
                  <a:rPr lang="en-US">
                    <a:noFill/>
                  </a:rPr>
                  <a:t> </a:t>
                </a:r>
              </a:p>
            </p:txBody>
          </p:sp>
        </mc:Fallback>
      </mc:AlternateContent>
    </p:spTree>
    <p:extLst>
      <p:ext uri="{BB962C8B-B14F-4D97-AF65-F5344CB8AC3E}">
        <p14:creationId xmlns:p14="http://schemas.microsoft.com/office/powerpoint/2010/main" val="3879108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E89FD-BAE6-0918-BABB-E363F7EC0037}"/>
              </a:ext>
            </a:extLst>
          </p:cNvPr>
          <p:cNvSpPr>
            <a:spLocks noGrp="1"/>
          </p:cNvSpPr>
          <p:nvPr>
            <p:ph type="title"/>
          </p:nvPr>
        </p:nvSpPr>
        <p:spPr>
          <a:xfrm>
            <a:off x="831850" y="1709738"/>
            <a:ext cx="10515600" cy="1953577"/>
          </a:xfrm>
        </p:spPr>
        <p:txBody>
          <a:bodyPr>
            <a:normAutofit/>
          </a:bodyPr>
          <a:lstStyle/>
          <a:p>
            <a:pPr algn="ctr"/>
            <a:r>
              <a:rPr lang="en-US" sz="4400" dirty="0"/>
              <a:t>Guided Image Generation </a:t>
            </a:r>
          </a:p>
        </p:txBody>
      </p:sp>
    </p:spTree>
    <p:extLst>
      <p:ext uri="{BB962C8B-B14F-4D97-AF65-F5344CB8AC3E}">
        <p14:creationId xmlns:p14="http://schemas.microsoft.com/office/powerpoint/2010/main" val="16678685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Algorithms for Generative Models  </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8"/>
            <a:ext cx="10515600" cy="5733661"/>
          </a:xfrm>
        </p:spPr>
        <p:txBody>
          <a:bodyPr>
            <a:normAutofit/>
          </a:bodyPr>
          <a:lstStyle/>
          <a:p>
            <a:pPr marL="0" indent="0">
              <a:buNone/>
            </a:pPr>
            <a:r>
              <a:rPr lang="en-US" dirty="0"/>
              <a:t>Generative AI models are a hot topic presently         </a:t>
            </a:r>
          </a:p>
          <a:p>
            <a:r>
              <a:rPr lang="en-US" dirty="0"/>
              <a:t>Generative image models have a long history   </a:t>
            </a:r>
          </a:p>
          <a:p>
            <a:r>
              <a:rPr lang="en-US" b="1" dirty="0"/>
              <a:t>Generative Adversarial Network (GAN) </a:t>
            </a:r>
            <a:r>
              <a:rPr lang="en-US" dirty="0"/>
              <a:t>algorithm proposed by </a:t>
            </a:r>
            <a:r>
              <a:rPr lang="en-US" dirty="0">
                <a:hlinkClick r:id="rId2"/>
              </a:rPr>
              <a:t>Goodfellow, et.al. 2014  </a:t>
            </a:r>
            <a:endParaRPr lang="en-US" dirty="0"/>
          </a:p>
          <a:p>
            <a:r>
              <a:rPr lang="en-US" dirty="0"/>
              <a:t>Other contenders for generative image models include:  </a:t>
            </a:r>
          </a:p>
          <a:p>
            <a:pPr lvl="1"/>
            <a:r>
              <a:rPr lang="en-US" dirty="0"/>
              <a:t>Autoregressive models </a:t>
            </a:r>
          </a:p>
          <a:p>
            <a:pPr lvl="1"/>
            <a:r>
              <a:rPr lang="en-US" dirty="0"/>
              <a:t>Variational autoencoders   </a:t>
            </a:r>
          </a:p>
          <a:p>
            <a:pPr lvl="1"/>
            <a:r>
              <a:rPr lang="en-US" dirty="0"/>
              <a:t>Flow-based models    </a:t>
            </a:r>
          </a:p>
          <a:p>
            <a:pPr lvl="1"/>
            <a:r>
              <a:rPr lang="en-US" b="1" dirty="0"/>
              <a:t>Diffusion models </a:t>
            </a:r>
            <a:r>
              <a:rPr lang="en-US" dirty="0"/>
              <a:t>– our focus here</a:t>
            </a:r>
            <a:r>
              <a:rPr lang="en-US" b="1" dirty="0"/>
              <a:t>    </a:t>
            </a:r>
          </a:p>
          <a:p>
            <a:r>
              <a:rPr lang="en-US" dirty="0"/>
              <a:t>More recently </a:t>
            </a:r>
            <a:r>
              <a:rPr lang="en-US" b="1" dirty="0"/>
              <a:t>generative diffusion models </a:t>
            </a:r>
            <a:r>
              <a:rPr lang="en-US" dirty="0"/>
              <a:t>have come to dominate generative image models        </a:t>
            </a:r>
          </a:p>
          <a:p>
            <a:endParaRPr lang="en-US" dirty="0"/>
          </a:p>
        </p:txBody>
      </p:sp>
    </p:spTree>
    <p:extLst>
      <p:ext uri="{BB962C8B-B14F-4D97-AF65-F5344CB8AC3E}">
        <p14:creationId xmlns:p14="http://schemas.microsoft.com/office/powerpoint/2010/main" val="4196885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Guided Image Generation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j-lt"/>
                    <a:cs typeface="Segoe UI" panose="020B0502040204020203" pitchFamily="34" charset="0"/>
                  </a:rPr>
                  <a:t>How can we guide diffusion models to generate the image we want?  </a:t>
                </a:r>
                <a:endParaRPr lang="en-US" sz="2800" dirty="0">
                  <a:latin typeface="+mn-lt"/>
                  <a:cs typeface="Segoe UI" panose="020B0502040204020203" pitchFamily="34" charset="0"/>
                </a:endParaRPr>
              </a:p>
              <a:p>
                <a:r>
                  <a:rPr lang="en-US" sz="2800" dirty="0">
                    <a:latin typeface="+mn-lt"/>
                    <a:cs typeface="Segoe UI" panose="020B0502040204020203" pitchFamily="34" charset="0"/>
                  </a:rPr>
                  <a:t>Example, we want to generate the image specified by a text prompt     </a:t>
                </a:r>
              </a:p>
              <a:p>
                <a:r>
                  <a:rPr lang="en-US" sz="2800" dirty="0">
                    <a:latin typeface="+mn-lt"/>
                    <a:cs typeface="Segoe UI" panose="020B0502040204020203" pitchFamily="34" charset="0"/>
                  </a:rPr>
                  <a:t>Condition the reverse diffusion process on the query, </a:t>
                </a:r>
                <a14:m>
                  <m:oMath xmlns:m="http://schemas.openxmlformats.org/officeDocument/2006/math">
                    <m:r>
                      <a:rPr lang="en-US" sz="2800" i="1">
                        <a:latin typeface="Cambria Math" panose="02040503050406030204" pitchFamily="18" charset="0"/>
                      </a:rPr>
                      <m:t>𝑦</m:t>
                    </m:r>
                  </m:oMath>
                </a14:m>
                <a:r>
                  <a:rPr lang="en-US" sz="2800" dirty="0">
                    <a:latin typeface="+mn-lt"/>
                    <a:cs typeface="Segoe UI" panose="020B0502040204020203" pitchFamily="34" charset="0"/>
                  </a:rPr>
                  <a:t> </a:t>
                </a:r>
                <a:endParaRPr lang="en-US" sz="2800" b="1" dirty="0">
                  <a:latin typeface="+mn-lt"/>
                  <a:cs typeface="Segoe UI" panose="020B0502040204020203" pitchFamily="34" charset="0"/>
                </a:endParaRPr>
              </a:p>
              <a:p>
                <a:pPr marL="0" indent="0">
                  <a:buNone/>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i="1">
                              <a:latin typeface="Cambria Math" panose="02040503050406030204" pitchFamily="18" charset="0"/>
                              <a:ea typeface="Cambria Math" panose="02040503050406030204" pitchFamily="18" charset="0"/>
                            </a:rPr>
                            <m:t>𝜃</m:t>
                          </m:r>
                        </m:sub>
                      </m:sSub>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0:</m:t>
                              </m:r>
                              <m:r>
                                <a:rPr lang="en-US" sz="2400" i="1">
                                  <a:latin typeface="Cambria Math" panose="02040503050406030204" pitchFamily="18" charset="0"/>
                                </a:rPr>
                                <m:t>𝑇</m:t>
                              </m:r>
                            </m:sub>
                          </m:sSub>
                          <m:r>
                            <a:rPr lang="en-US" sz="2400" b="0" i="1" smtClean="0">
                              <a:latin typeface="Cambria Math" panose="02040503050406030204" pitchFamily="18" charset="0"/>
                            </a:rPr>
                            <m:t>|</m:t>
                          </m:r>
                          <m:r>
                            <a:rPr lang="en-US" sz="2400" b="0" i="1" smtClean="0">
                              <a:latin typeface="Cambria Math" panose="02040503050406030204" pitchFamily="18" charset="0"/>
                            </a:rPr>
                            <m:t>𝑦</m:t>
                          </m:r>
                        </m:e>
                      </m:d>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i="1">
                              <a:latin typeface="Cambria Math" panose="02040503050406030204" pitchFamily="18" charset="0"/>
                              <a:ea typeface="Cambria Math" panose="02040503050406030204" pitchFamily="18" charset="0"/>
                            </a:rPr>
                            <m:t>𝜃</m:t>
                          </m:r>
                        </m:sub>
                      </m:sSub>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𝑇</m:t>
                              </m:r>
                            </m:sub>
                          </m:sSub>
                        </m:e>
                      </m:d>
                      <m:nary>
                        <m:naryPr>
                          <m:chr m:val="∏"/>
                          <m:ctrlPr>
                            <a:rPr lang="en-US" sz="2400" i="1">
                              <a:latin typeface="Cambria Math" panose="02040503050406030204" pitchFamily="18" charset="0"/>
                            </a:rPr>
                          </m:ctrlPr>
                        </m:naryPr>
                        <m:sub>
                          <m:r>
                            <m:rPr>
                              <m:brk m:alnAt="23"/>
                            </m:rPr>
                            <a:rPr lang="en-US" sz="2400" i="1">
                              <a:latin typeface="Cambria Math" panose="02040503050406030204" pitchFamily="18" charset="0"/>
                            </a:rPr>
                            <m:t>𝑡</m:t>
                          </m:r>
                          <m:r>
                            <a:rPr lang="en-US" sz="2400" i="1">
                              <a:latin typeface="Cambria Math" panose="02040503050406030204" pitchFamily="18" charset="0"/>
                            </a:rPr>
                            <m:t>=1</m:t>
                          </m:r>
                        </m:sub>
                        <m:sup>
                          <m:r>
                            <a:rPr lang="en-US" sz="2400" i="1">
                              <a:latin typeface="Cambria Math" panose="02040503050406030204" pitchFamily="18" charset="0"/>
                            </a:rPr>
                            <m:t>𝑇</m:t>
                          </m:r>
                        </m:sup>
                        <m:e>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i="1">
                                  <a:latin typeface="Cambria Math" panose="02040503050406030204" pitchFamily="18" charset="0"/>
                                  <a:ea typeface="Cambria Math" panose="02040503050406030204" pitchFamily="18" charset="0"/>
                                </a:rPr>
                                <m:t>𝜃</m:t>
                              </m:r>
                            </m:sub>
                          </m:sSub>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𝑡</m:t>
                                  </m:r>
                                  <m:r>
                                    <a:rPr lang="en-US" sz="2400" i="1">
                                      <a:latin typeface="Cambria Math" panose="02040503050406030204" pitchFamily="18" charset="0"/>
                                    </a:rPr>
                                    <m:t>−1</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𝑡</m:t>
                                  </m:r>
                                </m:sub>
                              </m:sSub>
                              <m:r>
                                <a:rPr lang="en-US" sz="2400" b="0" i="1" smtClean="0">
                                  <a:latin typeface="Cambria Math" panose="02040503050406030204" pitchFamily="18" charset="0"/>
                                </a:rPr>
                                <m:t>,</m:t>
                              </m:r>
                              <m:r>
                                <a:rPr lang="en-US" sz="2400" b="0" i="1" smtClean="0">
                                  <a:latin typeface="Cambria Math" panose="02040503050406030204" pitchFamily="18" charset="0"/>
                                </a:rPr>
                                <m:t>𝑦</m:t>
                              </m:r>
                            </m:e>
                          </m:d>
                        </m:e>
                      </m:nary>
                    </m:oMath>
                  </m:oMathPara>
                </a14:m>
                <a:endParaRPr lang="en-US" sz="2400" dirty="0">
                  <a:latin typeface="+mn-lt"/>
                  <a:cs typeface="Segoe UI" panose="020B0502040204020203" pitchFamily="34" charset="0"/>
                </a:endParaRPr>
              </a:p>
              <a:p>
                <a:r>
                  <a:rPr lang="en-US" sz="2800" dirty="0">
                    <a:latin typeface="+mn-lt"/>
                    <a:cs typeface="Segoe UI" panose="020B0502040204020203" pitchFamily="34" charset="0"/>
                  </a:rPr>
                  <a:t>We can learn the model parameters with neural networks by applying Bayes rule to compute the gradient of the likelihood (score function) </a:t>
                </a:r>
              </a:p>
              <a:p>
                <a:pPr marL="0" indent="0">
                  <a:buNone/>
                </a:pPr>
                <a14:m>
                  <m:oMathPara xmlns:m="http://schemas.openxmlformats.org/officeDocument/2006/math">
                    <m:oMathParaPr>
                      <m:jc m:val="centerGroup"/>
                    </m:oMathParaPr>
                    <m:oMath xmlns:m="http://schemas.openxmlformats.org/officeDocument/2006/math">
                      <m:sSub>
                        <m:sSubPr>
                          <m:ctrlPr>
                            <a:rPr lang="en-US" sz="2800" i="1">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𝑥</m:t>
                              </m:r>
                            </m:e>
                            <m:sub>
                              <m:r>
                                <a:rPr lang="en-US" sz="2800" i="1">
                                  <a:latin typeface="Cambria Math" panose="02040503050406030204" pitchFamily="18" charset="0"/>
                                  <a:cs typeface="Segoe UI" panose="020B0502040204020203" pitchFamily="34" charset="0"/>
                                </a:rPr>
                                <m:t>𝑡</m:t>
                              </m:r>
                            </m:sub>
                          </m:sSub>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r>
                                <a:rPr lang="en-US" sz="2800" i="1">
                                  <a:latin typeface="Cambria Math" panose="02040503050406030204" pitchFamily="18" charset="0"/>
                                </a:rPr>
                                <m:t>|</m:t>
                              </m:r>
                              <m:r>
                                <a:rPr lang="en-US" sz="2800" i="1">
                                  <a:latin typeface="Cambria Math" panose="02040503050406030204" pitchFamily="18" charset="0"/>
                                </a:rPr>
                                <m:t>𝑦</m:t>
                              </m:r>
                            </m:e>
                          </m:d>
                        </m:e>
                      </m:func>
                      <m:r>
                        <a:rPr lang="en-US" sz="2800" b="0" i="1" smtClean="0">
                          <a:latin typeface="Cambria Math" panose="02040503050406030204" pitchFamily="18" charset="0"/>
                        </a:rPr>
                        <m:t>=</m:t>
                      </m:r>
                      <m:sSub>
                        <m:sSubPr>
                          <m:ctrlPr>
                            <a:rPr lang="en-US" sz="2800" i="1" smtClean="0">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𝑥</m:t>
                              </m:r>
                            </m:e>
                            <m:sub>
                              <m:r>
                                <a:rPr lang="en-US" sz="2800" i="1">
                                  <a:latin typeface="Cambria Math" panose="02040503050406030204" pitchFamily="18" charset="0"/>
                                  <a:cs typeface="Segoe UI" panose="020B0502040204020203" pitchFamily="34" charset="0"/>
                                </a:rPr>
                                <m:t>𝑡</m:t>
                              </m:r>
                            </m:sub>
                          </m:sSub>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f>
                            <m:fPr>
                              <m:ctrlPr>
                                <a:rPr lang="en-US" sz="2800" i="1">
                                  <a:latin typeface="Cambria Math" panose="02040503050406030204" pitchFamily="18" charset="0"/>
                                </a:rPr>
                              </m:ctrlPr>
                            </m:fPr>
                            <m:num>
                              <m:sSub>
                                <m:sSubPr>
                                  <m:ctrlPr>
                                    <a:rPr lang="en-US" sz="2800" i="1">
                                      <a:latin typeface="Cambria Math" panose="02040503050406030204" pitchFamily="18" charset="0"/>
                                    </a:rPr>
                                  </m:ctrlPr>
                                </m:sSubPr>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𝑦</m:t>
                                          </m:r>
                                          <m:r>
                                            <a:rPr lang="en-US" sz="2800" i="1">
                                              <a:latin typeface="Cambria Math" panose="02040503050406030204" pitchFamily="18" charset="0"/>
                                            </a:rPr>
                                            <m:t>|</m:t>
                                          </m:r>
                                          <m:r>
                                            <a:rPr lang="en-US" sz="2800" i="1">
                                              <a:latin typeface="Cambria Math" panose="02040503050406030204" pitchFamily="18" charset="0"/>
                                            </a:rPr>
                                            <m:t>𝑥</m:t>
                                          </m:r>
                                        </m:e>
                                        <m:sub>
                                          <m:r>
                                            <a:rPr lang="en-US" sz="2800" i="1">
                                              <a:latin typeface="Cambria Math" panose="02040503050406030204" pitchFamily="18" charset="0"/>
                                            </a:rPr>
                                            <m:t>𝑡</m:t>
                                          </m:r>
                                        </m:sub>
                                      </m:sSub>
                                    </m:e>
                                  </m:d>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e>
                              </m:d>
                            </m:num>
                            <m:den>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rPr>
                                    <m:t> </m:t>
                                  </m:r>
                                </m:sub>
                              </m:sSub>
                              <m:d>
                                <m:dPr>
                                  <m:ctrlPr>
                                    <a:rPr lang="en-US" sz="2800" i="1">
                                      <a:latin typeface="Cambria Math" panose="02040503050406030204" pitchFamily="18" charset="0"/>
                                    </a:rPr>
                                  </m:ctrlPr>
                                </m:dPr>
                                <m:e>
                                  <m:r>
                                    <a:rPr lang="en-US" sz="2800" i="1">
                                      <a:latin typeface="Cambria Math" panose="02040503050406030204" pitchFamily="18" charset="0"/>
                                    </a:rPr>
                                    <m:t>𝑦</m:t>
                                  </m:r>
                                </m:e>
                              </m:d>
                            </m:den>
                          </m:f>
                        </m:e>
                      </m:func>
                    </m:oMath>
                  </m:oMathPara>
                </a14:m>
                <a:endParaRPr lang="en-US" sz="2800" dirty="0">
                  <a:latin typeface="+mn-lt"/>
                  <a:cs typeface="Segoe UI" panose="020B0502040204020203" pitchFamily="34" charset="0"/>
                </a:endParaRPr>
              </a:p>
              <a:p>
                <a:pPr marL="0" indent="0">
                  <a:buNone/>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𝑥</m:t>
                              </m:r>
                            </m:e>
                            <m:sub>
                              <m:r>
                                <a:rPr lang="en-US" sz="2800" i="1">
                                  <a:latin typeface="Cambria Math" panose="02040503050406030204" pitchFamily="18" charset="0"/>
                                  <a:cs typeface="Segoe UI" panose="020B0502040204020203" pitchFamily="34" charset="0"/>
                                </a:rPr>
                                <m:t>𝑡</m:t>
                              </m:r>
                            </m:sub>
                          </m:sSub>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r>
                                <a:rPr lang="en-US" sz="2800" i="1">
                                  <a:latin typeface="Cambria Math" panose="02040503050406030204" pitchFamily="18" charset="0"/>
                                </a:rPr>
                                <m:t>|</m:t>
                              </m:r>
                              <m:r>
                                <a:rPr lang="en-US" sz="2800" i="1">
                                  <a:latin typeface="Cambria Math" panose="02040503050406030204" pitchFamily="18" charset="0"/>
                                </a:rPr>
                                <m:t>𝑦</m:t>
                              </m:r>
                            </m:e>
                          </m:d>
                        </m:e>
                      </m:func>
                      <m:r>
                        <a:rPr lang="en-US" sz="2800" b="0" i="1" smtClean="0">
                          <a:latin typeface="Cambria Math" panose="02040503050406030204" pitchFamily="18" charset="0"/>
                        </a:rPr>
                        <m:t>=</m:t>
                      </m:r>
                      <m:sSub>
                        <m:sSubPr>
                          <m:ctrlPr>
                            <a:rPr lang="en-US" sz="2800" i="1">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𝑥</m:t>
                              </m:r>
                            </m:e>
                            <m:sub>
                              <m:r>
                                <a:rPr lang="en-US" sz="2800" i="1">
                                  <a:latin typeface="Cambria Math" panose="02040503050406030204" pitchFamily="18" charset="0"/>
                                  <a:cs typeface="Segoe UI" panose="020B0502040204020203" pitchFamily="34" charset="0"/>
                                </a:rPr>
                                <m:t>𝑡</m:t>
                              </m:r>
                            </m:sub>
                          </m:sSub>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e>
                          </m:d>
                        </m:e>
                      </m:func>
                      <m:r>
                        <a:rPr lang="en-US" sz="2800" b="0" i="0" smtClean="0">
                          <a:latin typeface="Cambria Math" panose="02040503050406030204" pitchFamily="18" charset="0"/>
                        </a:rPr>
                        <m:t>+</m:t>
                      </m:r>
                      <m:sSub>
                        <m:sSubPr>
                          <m:ctrlPr>
                            <a:rPr lang="en-US" sz="2800" i="1">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𝑥</m:t>
                              </m:r>
                            </m:e>
                            <m:sub>
                              <m:r>
                                <a:rPr lang="en-US" sz="2800" i="1">
                                  <a:latin typeface="Cambria Math" panose="02040503050406030204" pitchFamily="18" charset="0"/>
                                  <a:cs typeface="Segoe UI" panose="020B0502040204020203" pitchFamily="34" charset="0"/>
                                </a:rPr>
                                <m:t>𝑡</m:t>
                              </m:r>
                            </m:sub>
                          </m:sSub>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r>
                                <a:rPr lang="en-US" sz="2800" b="0" i="1" smtClean="0">
                                  <a:latin typeface="Cambria Math" panose="02040503050406030204" pitchFamily="18" charset="0"/>
                                </a:rPr>
                                <m:t>𝑦</m:t>
                              </m:r>
                              <m:r>
                                <a:rPr lang="en-US" sz="2800" b="0" i="1" smtClean="0">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e>
                          </m:d>
                        </m:e>
                      </m:func>
                    </m:oMath>
                  </m:oMathPara>
                </a14:m>
                <a:endParaRPr lang="en-US" sz="2800" dirty="0">
                  <a:latin typeface="+mn-lt"/>
                  <a:cs typeface="Segoe UI" panose="020B0502040204020203" pitchFamily="34" charset="0"/>
                </a:endParaRPr>
              </a:p>
              <a:p>
                <a:pPr marL="0" indent="0">
                  <a:buNone/>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𝑠𝑖𝑛𝑐𝑒</m:t>
                          </m:r>
                          <m:r>
                            <a:rPr lang="en-US" sz="2800" b="0" i="1" smtClean="0">
                              <a:latin typeface="Cambria Math" panose="02040503050406030204" pitchFamily="18" charset="0"/>
                              <a:cs typeface="Segoe UI" panose="020B0502040204020203" pitchFamily="34" charset="0"/>
                            </a:rPr>
                            <m:t> </m:t>
                          </m:r>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𝑥</m:t>
                              </m:r>
                            </m:e>
                            <m:sub>
                              <m:r>
                                <a:rPr lang="en-US" sz="2800" i="1">
                                  <a:latin typeface="Cambria Math" panose="02040503050406030204" pitchFamily="18" charset="0"/>
                                  <a:cs typeface="Segoe UI" panose="020B0502040204020203" pitchFamily="34" charset="0"/>
                                </a:rPr>
                                <m:t>𝑡</m:t>
                              </m:r>
                            </m:sub>
                          </m:sSub>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b="0" i="1" smtClean="0">
                                  <a:latin typeface="Cambria Math" panose="02040503050406030204" pitchFamily="18" charset="0"/>
                                </a:rPr>
                                <m:t> </m:t>
                              </m:r>
                            </m:sub>
                          </m:sSub>
                          <m:d>
                            <m:dPr>
                              <m:ctrlPr>
                                <a:rPr lang="en-US" sz="2800" i="1">
                                  <a:latin typeface="Cambria Math" panose="02040503050406030204" pitchFamily="18" charset="0"/>
                                </a:rPr>
                              </m:ctrlPr>
                            </m:dPr>
                            <m:e>
                              <m:r>
                                <a:rPr lang="en-US" sz="2800" b="0" i="1" smtClean="0">
                                  <a:latin typeface="Cambria Math" panose="02040503050406030204" pitchFamily="18" charset="0"/>
                                </a:rPr>
                                <m:t>𝑦</m:t>
                              </m:r>
                            </m:e>
                          </m:d>
                          <m:r>
                            <a:rPr lang="en-US" sz="2800" b="0" i="1" smtClean="0">
                              <a:latin typeface="Cambria Math" panose="02040503050406030204" pitchFamily="18" charset="0"/>
                            </a:rPr>
                            <m:t>=0</m:t>
                          </m:r>
                        </m:e>
                      </m:func>
                    </m:oMath>
                  </m:oMathPara>
                </a14:m>
                <a:endParaRPr lang="en-US" sz="2800" dirty="0">
                  <a:latin typeface="+mn-lt"/>
                  <a:cs typeface="Segoe UI" panose="020B0502040204020203" pitchFamily="34" charset="0"/>
                </a:endParaRP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3"/>
                <a:stretch>
                  <a:fillRect l="-1058" t="-1094" b="-109"/>
                </a:stretch>
              </a:blipFill>
            </p:spPr>
            <p:txBody>
              <a:bodyPr/>
              <a:lstStyle/>
              <a:p>
                <a:r>
                  <a:rPr lang="en-US">
                    <a:noFill/>
                  </a:rPr>
                  <a:t> </a:t>
                </a:r>
              </a:p>
            </p:txBody>
          </p:sp>
        </mc:Fallback>
      </mc:AlternateContent>
    </p:spTree>
    <p:extLst>
      <p:ext uri="{BB962C8B-B14F-4D97-AF65-F5344CB8AC3E}">
        <p14:creationId xmlns:p14="http://schemas.microsoft.com/office/powerpoint/2010/main" val="2868910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Guided Image Generation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j-lt"/>
                    <a:cs typeface="Segoe UI" panose="020B0502040204020203" pitchFamily="34" charset="0"/>
                  </a:rPr>
                  <a:t>How can we guide diffusion models to generate the image we want?  </a:t>
                </a:r>
                <a:endParaRPr lang="en-US" sz="2800" dirty="0">
                  <a:latin typeface="+mn-lt"/>
                  <a:cs typeface="Segoe UI" panose="020B0502040204020203" pitchFamily="34" charset="0"/>
                </a:endParaRPr>
              </a:p>
              <a:p>
                <a:r>
                  <a:rPr lang="en-US" sz="2800" dirty="0">
                    <a:latin typeface="+mn-lt"/>
                    <a:cs typeface="Segoe UI" panose="020B0502040204020203" pitchFamily="34" charset="0"/>
                  </a:rPr>
                  <a:t>We can learn the model parameters with neural networks to compute the gradient, simplifying notation with </a:t>
                </a:r>
                <a14:m>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𝑥</m:t>
                            </m:r>
                          </m:e>
                          <m:sub>
                            <m:r>
                              <a:rPr lang="en-US" sz="2800" i="1">
                                <a:latin typeface="Cambria Math" panose="02040503050406030204" pitchFamily="18" charset="0"/>
                                <a:cs typeface="Segoe UI" panose="020B0502040204020203" pitchFamily="34" charset="0"/>
                              </a:rPr>
                              <m:t>𝑡</m:t>
                            </m:r>
                          </m:sub>
                        </m:sSub>
                      </m:sub>
                    </m:sSub>
                    <m:r>
                      <a:rPr lang="en-US" sz="2800" b="0" i="1" smtClean="0">
                        <a:latin typeface="Cambria Math" panose="02040503050406030204" pitchFamily="18" charset="0"/>
                        <a:cs typeface="Segoe UI" panose="020B0502040204020203" pitchFamily="34" charset="0"/>
                      </a:rPr>
                      <m:t>=</m:t>
                    </m:r>
                    <m:sSub>
                      <m:sSubPr>
                        <m:ctrlPr>
                          <a:rPr lang="en-US" sz="2800" i="1">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b="0" i="1" smtClean="0">
                            <a:latin typeface="Cambria Math" panose="02040503050406030204" pitchFamily="18" charset="0"/>
                            <a:cs typeface="Segoe UI" panose="020B0502040204020203" pitchFamily="34" charset="0"/>
                          </a:rPr>
                          <m:t> </m:t>
                        </m:r>
                      </m:sub>
                    </m:sSub>
                  </m:oMath>
                </a14:m>
                <a:endParaRPr lang="en-US" sz="2800" dirty="0">
                  <a:latin typeface="+mn-lt"/>
                  <a:cs typeface="Segoe UI" panose="020B0502040204020203" pitchFamily="34" charset="0"/>
                </a:endParaRPr>
              </a:p>
              <a:p>
                <a:pPr marL="0" indent="0">
                  <a:buNone/>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b="0" i="1" smtClean="0">
                              <a:latin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r>
                                <a:rPr lang="en-US" sz="2800" i="1">
                                  <a:latin typeface="Cambria Math" panose="02040503050406030204" pitchFamily="18" charset="0"/>
                                </a:rPr>
                                <m:t>|</m:t>
                              </m:r>
                              <m:r>
                                <a:rPr lang="en-US" sz="2800" i="1">
                                  <a:latin typeface="Cambria Math" panose="02040503050406030204" pitchFamily="18" charset="0"/>
                                </a:rPr>
                                <m:t>𝑦</m:t>
                              </m:r>
                            </m:e>
                          </m:d>
                        </m:e>
                      </m:func>
                      <m:r>
                        <a:rPr lang="en-US" sz="2800" b="0" i="1" smtClean="0">
                          <a:latin typeface="Cambria Math" panose="02040503050406030204" pitchFamily="18" charset="0"/>
                        </a:rPr>
                        <m:t>=</m:t>
                      </m:r>
                      <m:sSub>
                        <m:sSubPr>
                          <m:ctrlPr>
                            <a:rPr lang="en-US" sz="2800" i="1">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b="0" i="1" smtClean="0">
                              <a:latin typeface="Cambria Math" panose="02040503050406030204" pitchFamily="18" charset="0"/>
                              <a:ea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e>
                          </m:d>
                        </m:e>
                      </m:func>
                      <m:r>
                        <a:rPr lang="en-US" sz="2800" b="0" i="0" smtClean="0">
                          <a:latin typeface="Cambria Math" panose="02040503050406030204" pitchFamily="18" charset="0"/>
                        </a:rPr>
                        <m:t>+</m:t>
                      </m:r>
                      <m:sSub>
                        <m:sSubPr>
                          <m:ctrlPr>
                            <a:rPr lang="en-US" sz="2800" i="1">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b="0" i="1" smtClean="0">
                              <a:latin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r>
                                <a:rPr lang="en-US" sz="2800" b="0" i="1" smtClean="0">
                                  <a:latin typeface="Cambria Math" panose="02040503050406030204" pitchFamily="18" charset="0"/>
                                </a:rPr>
                                <m:t>𝑦</m:t>
                              </m:r>
                              <m:r>
                                <a:rPr lang="en-US" sz="2800" b="0" i="1" smtClean="0">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e>
                          </m:d>
                        </m:e>
                      </m:func>
                    </m:oMath>
                  </m:oMathPara>
                </a14:m>
                <a:endParaRPr lang="en-US" sz="2800" dirty="0">
                  <a:latin typeface="+mn-lt"/>
                  <a:cs typeface="Segoe UI" panose="020B0502040204020203" pitchFamily="34" charset="0"/>
                </a:endParaRPr>
              </a:p>
              <a:p>
                <a:r>
                  <a:rPr lang="en-US" sz="2800" dirty="0">
                    <a:latin typeface="+mn-lt"/>
                    <a:cs typeface="Segoe UI" panose="020B0502040204020203" pitchFamily="34" charset="0"/>
                  </a:rPr>
                  <a:t>Adding a trade-off hyperparameter, s</a:t>
                </a:r>
              </a:p>
              <a:p>
                <a:pPr marL="0" indent="0">
                  <a:buNone/>
                </a:pPr>
                <a14:m>
                  <m:oMathPara xmlns:m="http://schemas.openxmlformats.org/officeDocument/2006/math">
                    <m:oMathParaPr>
                      <m:jc m:val="centerGroup"/>
                    </m:oMathParaPr>
                    <m:oMath xmlns:m="http://schemas.openxmlformats.org/officeDocument/2006/math">
                      <m:sSub>
                        <m:sSubPr>
                          <m:ctrlPr>
                            <a:rPr lang="en-US" sz="2800" i="1">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i="1">
                              <a:latin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r>
                                <a:rPr lang="en-US" sz="2800" i="1">
                                  <a:latin typeface="Cambria Math" panose="02040503050406030204" pitchFamily="18" charset="0"/>
                                </a:rPr>
                                <m:t>|</m:t>
                              </m:r>
                              <m:r>
                                <a:rPr lang="en-US" sz="2800" i="1">
                                  <a:latin typeface="Cambria Math" panose="02040503050406030204" pitchFamily="18" charset="0"/>
                                </a:rPr>
                                <m:t>𝑦</m:t>
                              </m:r>
                            </m:e>
                          </m:d>
                        </m:e>
                      </m:func>
                      <m:r>
                        <a:rPr lang="en-US" sz="2800" i="1">
                          <a:latin typeface="Cambria Math" panose="02040503050406030204" pitchFamily="18" charset="0"/>
                        </a:rPr>
                        <m:t>=</m:t>
                      </m:r>
                      <m:sSub>
                        <m:sSubPr>
                          <m:ctrlPr>
                            <a:rPr lang="en-US" sz="2800" i="1">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i="1">
                              <a:latin typeface="Cambria Math" panose="02040503050406030204" pitchFamily="18" charset="0"/>
                              <a:ea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e>
                          </m:d>
                        </m:e>
                      </m:func>
                      <m:r>
                        <a:rPr lang="en-US" sz="2800">
                          <a:latin typeface="Cambria Math" panose="02040503050406030204" pitchFamily="18" charset="0"/>
                        </a:rPr>
                        <m:t>+</m:t>
                      </m:r>
                      <m:sSub>
                        <m:sSubPr>
                          <m:ctrlPr>
                            <a:rPr lang="en-US" sz="2800" i="1">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𝑠</m:t>
                          </m:r>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i="1">
                              <a:latin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r>
                                <a:rPr lang="en-US" sz="2800" i="1">
                                  <a:latin typeface="Cambria Math" panose="02040503050406030204" pitchFamily="18" charset="0"/>
                                </a:rPr>
                                <m:t>𝑦</m:t>
                              </m:r>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e>
                          </m:d>
                        </m:e>
                      </m:func>
                    </m:oMath>
                  </m:oMathPara>
                </a14:m>
                <a:endParaRPr lang="en-US" sz="2800" dirty="0">
                  <a:latin typeface="+mn-lt"/>
                  <a:cs typeface="Segoe UI" panose="020B0502040204020203" pitchFamily="34" charset="0"/>
                </a:endParaRPr>
              </a:p>
              <a:p>
                <a:pPr marL="0" indent="0">
                  <a:buNone/>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i="1">
                              <a:latin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r>
                                <a:rPr lang="en-US" sz="2800" i="1">
                                  <a:latin typeface="Cambria Math" panose="02040503050406030204" pitchFamily="18" charset="0"/>
                                </a:rPr>
                                <m:t>|</m:t>
                              </m:r>
                              <m:r>
                                <a:rPr lang="en-US" sz="2800" i="1">
                                  <a:latin typeface="Cambria Math" panose="02040503050406030204" pitchFamily="18" charset="0"/>
                                </a:rPr>
                                <m:t>𝑦</m:t>
                              </m:r>
                            </m:e>
                          </m:d>
                        </m:e>
                      </m:func>
                      <m:r>
                        <a:rPr lang="en-US" sz="2800" i="1">
                          <a:latin typeface="Cambria Math" panose="02040503050406030204" pitchFamily="18" charset="0"/>
                        </a:rPr>
                        <m:t>=</m:t>
                      </m:r>
                      <m:r>
                        <a:rPr lang="en-US" sz="2800" b="0" i="1" smtClean="0">
                          <a:latin typeface="Cambria Math" panose="02040503050406030204" pitchFamily="18" charset="0"/>
                          <a:cs typeface="Segoe UI" panose="020B0502040204020203" pitchFamily="34" charset="0"/>
                        </a:rPr>
                        <m:t>𝐺𝑟𝑎𝑑𝑖𝑒𝑛𝑡</m:t>
                      </m:r>
                      <m:r>
                        <a:rPr lang="en-US" sz="2800" b="0" i="1" smtClean="0">
                          <a:latin typeface="Cambria Math" panose="02040503050406030204" pitchFamily="18" charset="0"/>
                          <a:cs typeface="Segoe UI" panose="020B0502040204020203" pitchFamily="34" charset="0"/>
                        </a:rPr>
                        <m:t> </m:t>
                      </m:r>
                      <m:r>
                        <a:rPr lang="en-US" sz="2800" b="0" i="1" smtClean="0">
                          <a:latin typeface="Cambria Math" panose="02040503050406030204" pitchFamily="18" charset="0"/>
                          <a:cs typeface="Segoe UI" panose="020B0502040204020203" pitchFamily="34" charset="0"/>
                        </a:rPr>
                        <m:t>𝑜𝑓</m:t>
                      </m:r>
                      <m:r>
                        <a:rPr lang="en-US" sz="2800" b="0" i="1" smtClean="0">
                          <a:latin typeface="Cambria Math" panose="02040503050406030204" pitchFamily="18" charset="0"/>
                          <a:cs typeface="Segoe UI" panose="020B0502040204020203" pitchFamily="34" charset="0"/>
                        </a:rPr>
                        <m:t> </m:t>
                      </m:r>
                      <m:r>
                        <a:rPr lang="en-US" sz="2800" b="0" i="1" smtClean="0">
                          <a:latin typeface="Cambria Math" panose="02040503050406030204" pitchFamily="18" charset="0"/>
                          <a:cs typeface="Segoe UI" panose="020B0502040204020203" pitchFamily="34" charset="0"/>
                        </a:rPr>
                        <m:t>𝑢𝑛</m:t>
                      </m:r>
                      <m:r>
                        <m:rPr>
                          <m:sty m:val="p"/>
                        </m:rPr>
                        <a:rPr lang="en-US" sz="2800" b="0" i="0" smtClean="0">
                          <a:latin typeface="Cambria Math" panose="02040503050406030204" pitchFamily="18" charset="0"/>
                          <a:cs typeface="Segoe UI" panose="020B0502040204020203" pitchFamily="34" charset="0"/>
                        </a:rPr>
                        <m:t>guided</m:t>
                      </m:r>
                      <m:r>
                        <a:rPr lang="en-US" sz="2800">
                          <a:latin typeface="Cambria Math" panose="02040503050406030204" pitchFamily="18" charset="0"/>
                        </a:rPr>
                        <m:t>+</m:t>
                      </m:r>
                      <m:r>
                        <m:rPr>
                          <m:sty m:val="p"/>
                        </m:rPr>
                        <a:rPr lang="en-US" sz="2800" b="0" i="0" smtClean="0">
                          <a:latin typeface="Cambria Math" panose="02040503050406030204" pitchFamily="18" charset="0"/>
                        </a:rPr>
                        <m:t>s</m:t>
                      </m:r>
                      <m:r>
                        <a:rPr lang="en-US" sz="2800" b="0" i="0" smtClean="0">
                          <a:latin typeface="Cambria Math" panose="02040503050406030204" pitchFamily="18" charset="0"/>
                        </a:rPr>
                        <m:t> </m:t>
                      </m:r>
                      <m:r>
                        <m:rPr>
                          <m:sty m:val="p"/>
                        </m:rPr>
                        <a:rPr lang="en-US" sz="2800" b="0" i="0" smtClean="0">
                          <a:latin typeface="Cambria Math" panose="02040503050406030204" pitchFamily="18" charset="0"/>
                        </a:rPr>
                        <m:t>Gradient</m:t>
                      </m:r>
                      <m:r>
                        <a:rPr lang="en-US" sz="2800" b="0" i="0" smtClean="0">
                          <a:latin typeface="Cambria Math" panose="02040503050406030204" pitchFamily="18" charset="0"/>
                        </a:rPr>
                        <m:t> </m:t>
                      </m:r>
                      <m:r>
                        <m:rPr>
                          <m:sty m:val="p"/>
                        </m:rPr>
                        <a:rPr lang="en-US" sz="2800" b="0" i="0" smtClean="0">
                          <a:latin typeface="Cambria Math" panose="02040503050406030204" pitchFamily="18" charset="0"/>
                        </a:rPr>
                        <m:t>of</m:t>
                      </m:r>
                      <m:r>
                        <a:rPr lang="en-US" sz="2800" b="0" i="0" smtClean="0">
                          <a:latin typeface="Cambria Math" panose="02040503050406030204" pitchFamily="18" charset="0"/>
                        </a:rPr>
                        <m:t> </m:t>
                      </m:r>
                      <m:r>
                        <m:rPr>
                          <m:sty m:val="p"/>
                        </m:rPr>
                        <a:rPr lang="en-US" sz="2800" b="0" i="0" smtClean="0">
                          <a:latin typeface="Cambria Math" panose="02040503050406030204" pitchFamily="18" charset="0"/>
                        </a:rPr>
                        <m:t>classifier</m:t>
                      </m:r>
                    </m:oMath>
                  </m:oMathPara>
                </a14:m>
                <a:endParaRPr lang="en-US" sz="2800" dirty="0">
                  <a:latin typeface="+mn-lt"/>
                  <a:cs typeface="Segoe UI" panose="020B0502040204020203" pitchFamily="34" charset="0"/>
                </a:endParaRPr>
              </a:p>
              <a:p>
                <a:r>
                  <a:rPr lang="en-US" sz="2800" dirty="0">
                    <a:latin typeface="+mn-lt"/>
                    <a:cs typeface="Segoe UI" panose="020B0502040204020203" pitchFamily="34" charset="0"/>
                  </a:rPr>
                  <a:t>The foregoing is the gradient of a </a:t>
                </a:r>
                <a:r>
                  <a:rPr lang="en-US" sz="2800" b="1" dirty="0">
                    <a:latin typeface="+mn-lt"/>
                    <a:cs typeface="Segoe UI" panose="020B0502040204020203" pitchFamily="34" charset="0"/>
                  </a:rPr>
                  <a:t>multitask loss function </a:t>
                </a:r>
              </a:p>
              <a:p>
                <a:r>
                  <a:rPr lang="en-US" sz="2800" dirty="0">
                    <a:latin typeface="+mn-lt"/>
                    <a:cs typeface="Segoe UI" panose="020B0502040204020203" pitchFamily="34" charset="0"/>
                  </a:rPr>
                  <a:t>Hyperparameter </a:t>
                </a:r>
                <a14:m>
                  <m:oMath xmlns:m="http://schemas.openxmlformats.org/officeDocument/2006/math">
                    <m:r>
                      <a:rPr lang="en-US" sz="2800" b="0" i="1" smtClean="0">
                        <a:latin typeface="Cambria Math" panose="02040503050406030204" pitchFamily="18" charset="0"/>
                        <a:cs typeface="Segoe UI" panose="020B0502040204020203" pitchFamily="34" charset="0"/>
                      </a:rPr>
                      <m:t>𝑠</m:t>
                    </m:r>
                  </m:oMath>
                </a14:m>
                <a:r>
                  <a:rPr lang="en-US" sz="2800" dirty="0">
                    <a:latin typeface="+mn-lt"/>
                    <a:cs typeface="Segoe UI" panose="020B0502040204020203" pitchFamily="34" charset="0"/>
                  </a:rPr>
                  <a:t> trades off image generation with category of image generated </a:t>
                </a: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3"/>
                <a:stretch>
                  <a:fillRect l="-1058" t="-1094"/>
                </a:stretch>
              </a:blipFill>
            </p:spPr>
            <p:txBody>
              <a:bodyPr/>
              <a:lstStyle/>
              <a:p>
                <a:r>
                  <a:rPr lang="en-US">
                    <a:noFill/>
                  </a:rPr>
                  <a:t> </a:t>
                </a:r>
              </a:p>
            </p:txBody>
          </p:sp>
        </mc:Fallback>
      </mc:AlternateContent>
    </p:spTree>
    <p:extLst>
      <p:ext uri="{BB962C8B-B14F-4D97-AF65-F5344CB8AC3E}">
        <p14:creationId xmlns:p14="http://schemas.microsoft.com/office/powerpoint/2010/main" val="37573954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Guided Image Generation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j-lt"/>
                    <a:cs typeface="Segoe UI" panose="020B0502040204020203" pitchFamily="34" charset="0"/>
                  </a:rPr>
                  <a:t>How can we guide diffusion models to generate the image we want?  </a:t>
                </a:r>
                <a:endParaRPr lang="en-US" sz="2800" dirty="0">
                  <a:latin typeface="+mn-lt"/>
                  <a:cs typeface="Segoe UI" panose="020B0502040204020203" pitchFamily="34" charset="0"/>
                </a:endParaRPr>
              </a:p>
              <a:p>
                <a:r>
                  <a:rPr lang="en-US" sz="2800" dirty="0">
                    <a:latin typeface="+mn-lt"/>
                    <a:cs typeface="Segoe UI" panose="020B0502040204020203" pitchFamily="34" charset="0"/>
                  </a:rPr>
                  <a:t>What methods can we use to find the maximum of </a:t>
                </a:r>
                <a14:m>
                  <m:oMath xmlns:m="http://schemas.openxmlformats.org/officeDocument/2006/math">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r>
                              <a:rPr lang="en-US" sz="2800" i="1">
                                <a:latin typeface="Cambria Math" panose="02040503050406030204" pitchFamily="18" charset="0"/>
                              </a:rPr>
                              <m:t>|</m:t>
                            </m:r>
                            <m:r>
                              <a:rPr lang="en-US" sz="2800" i="1">
                                <a:latin typeface="Cambria Math" panose="02040503050406030204" pitchFamily="18" charset="0"/>
                              </a:rPr>
                              <m:t>𝑦</m:t>
                            </m:r>
                          </m:e>
                        </m:d>
                      </m:e>
                    </m:func>
                  </m:oMath>
                </a14:m>
                <a:r>
                  <a:rPr lang="en-US" sz="2800" dirty="0">
                    <a:latin typeface="+mn-lt"/>
                    <a:cs typeface="Segoe UI" panose="020B0502040204020203" pitchFamily="34" charset="0"/>
                  </a:rPr>
                  <a:t> given this gradient </a:t>
                </a:r>
              </a:p>
              <a:p>
                <a:pPr marL="0" indent="0">
                  <a:buNone/>
                </a:pPr>
                <a14:m>
                  <m:oMathPara xmlns:m="http://schemas.openxmlformats.org/officeDocument/2006/math">
                    <m:oMathParaPr>
                      <m:jc m:val="centerGroup"/>
                    </m:oMathParaPr>
                    <m:oMath xmlns:m="http://schemas.openxmlformats.org/officeDocument/2006/math">
                      <m:sSub>
                        <m:sSubPr>
                          <m:ctrlPr>
                            <a:rPr lang="en-US" sz="2800" i="1">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i="1">
                              <a:latin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r>
                                <a:rPr lang="en-US" sz="2800" i="1">
                                  <a:latin typeface="Cambria Math" panose="02040503050406030204" pitchFamily="18" charset="0"/>
                                </a:rPr>
                                <m:t>|</m:t>
                              </m:r>
                              <m:r>
                                <a:rPr lang="en-US" sz="2800" i="1">
                                  <a:latin typeface="Cambria Math" panose="02040503050406030204" pitchFamily="18" charset="0"/>
                                </a:rPr>
                                <m:t>𝑦</m:t>
                              </m:r>
                            </m:e>
                          </m:d>
                        </m:e>
                      </m:func>
                      <m:r>
                        <a:rPr lang="en-US" sz="2800" i="1">
                          <a:latin typeface="Cambria Math" panose="02040503050406030204" pitchFamily="18" charset="0"/>
                        </a:rPr>
                        <m:t>=</m:t>
                      </m:r>
                      <m:sSub>
                        <m:sSubPr>
                          <m:ctrlPr>
                            <a:rPr lang="en-US" sz="2800" i="1">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i="1">
                              <a:latin typeface="Cambria Math" panose="02040503050406030204" pitchFamily="18" charset="0"/>
                              <a:ea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e>
                          </m:d>
                        </m:e>
                      </m:func>
                      <m:r>
                        <a:rPr lang="en-US" sz="2800">
                          <a:latin typeface="Cambria Math" panose="02040503050406030204" pitchFamily="18" charset="0"/>
                        </a:rPr>
                        <m:t>+</m:t>
                      </m:r>
                      <m:sSub>
                        <m:sSubPr>
                          <m:ctrlPr>
                            <a:rPr lang="en-US" sz="2800" i="1">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𝑠</m:t>
                          </m:r>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i="1">
                              <a:latin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r>
                                <a:rPr lang="en-US" sz="2800" i="1">
                                  <a:latin typeface="Cambria Math" panose="02040503050406030204" pitchFamily="18" charset="0"/>
                                </a:rPr>
                                <m:t>𝑦</m:t>
                              </m:r>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e>
                          </m:d>
                        </m:e>
                      </m:func>
                    </m:oMath>
                  </m:oMathPara>
                </a14:m>
                <a:endParaRPr lang="en-US" sz="2800" dirty="0">
                  <a:latin typeface="+mn-lt"/>
                  <a:cs typeface="Segoe UI" panose="020B0502040204020203" pitchFamily="34" charset="0"/>
                </a:endParaRPr>
              </a:p>
              <a:p>
                <a:r>
                  <a:rPr lang="en-US" sz="2800" dirty="0">
                    <a:latin typeface="+mn-lt"/>
                    <a:cs typeface="Segoe UI" panose="020B0502040204020203" pitchFamily="34" charset="0"/>
                  </a:rPr>
                  <a:t>Solve two parallel problems    </a:t>
                </a:r>
              </a:p>
              <a:p>
                <a:pPr lvl="1"/>
                <a:r>
                  <a:rPr lang="en-US" sz="2400" dirty="0">
                    <a:latin typeface="+mn-lt"/>
                    <a:cs typeface="Segoe UI" panose="020B0502040204020203" pitchFamily="34" charset="0"/>
                  </a:rPr>
                  <a:t>Image generation model maximizes </a:t>
                </a:r>
                <a14:m>
                  <m:oMath xmlns:m="http://schemas.openxmlformats.org/officeDocument/2006/math">
                    <m:func>
                      <m:funcPr>
                        <m:ctrlPr>
                          <a:rPr lang="en-US" sz="2400" i="1" smtClean="0">
                            <a:latin typeface="Cambria Math" panose="02040503050406030204" pitchFamily="18" charset="0"/>
                          </a:rPr>
                        </m:ctrlPr>
                      </m:funcPr>
                      <m:fName>
                        <m:r>
                          <m:rPr>
                            <m:sty m:val="p"/>
                          </m:rPr>
                          <a:rPr lang="en-US" sz="2400">
                            <a:latin typeface="Cambria Math" panose="02040503050406030204" pitchFamily="18" charset="0"/>
                          </a:rPr>
                          <m:t>log</m:t>
                        </m:r>
                      </m:fName>
                      <m:e>
                        <m:sSub>
                          <m:sSubPr>
                            <m:ctrlPr>
                              <a:rPr lang="en-US" sz="2400" i="1">
                                <a:latin typeface="Cambria Math" panose="02040503050406030204" pitchFamily="18" charset="0"/>
                              </a:rPr>
                            </m:ctrlPr>
                          </m:sSubPr>
                          <m:e>
                            <m:r>
                              <a:rPr lang="en-US" sz="2400" i="1">
                                <a:latin typeface="Cambria Math" panose="02040503050406030204" pitchFamily="18" charset="0"/>
                              </a:rPr>
                              <m:t> </m:t>
                            </m:r>
                            <m:r>
                              <a:rPr lang="en-US" sz="2400" i="1">
                                <a:latin typeface="Cambria Math" panose="02040503050406030204" pitchFamily="18" charset="0"/>
                              </a:rPr>
                              <m:t>𝑝</m:t>
                            </m:r>
                          </m:e>
                          <m:sub>
                            <m:r>
                              <a:rPr lang="en-US" sz="2400" i="1">
                                <a:latin typeface="Cambria Math" panose="02040503050406030204" pitchFamily="18" charset="0"/>
                                <a:ea typeface="Cambria Math" panose="02040503050406030204" pitchFamily="18" charset="0"/>
                              </a:rPr>
                              <m:t>𝜃</m:t>
                            </m:r>
                          </m:sub>
                        </m:sSub>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𝑡</m:t>
                                </m:r>
                              </m:sub>
                            </m:sSub>
                          </m:e>
                        </m:d>
                      </m:e>
                    </m:func>
                  </m:oMath>
                </a14:m>
                <a:r>
                  <a:rPr lang="en-US" sz="2400" dirty="0">
                    <a:latin typeface="+mn-lt"/>
                    <a:cs typeface="Segoe UI" panose="020B0502040204020203" pitchFamily="34" charset="0"/>
                  </a:rPr>
                  <a:t>, the unconditional problem </a:t>
                </a:r>
              </a:p>
              <a:p>
                <a:pPr lvl="1"/>
                <a:r>
                  <a:rPr lang="en-US" sz="2400" dirty="0">
                    <a:latin typeface="+mn-lt"/>
                    <a:cs typeface="Segoe UI" panose="020B0502040204020203" pitchFamily="34" charset="0"/>
                  </a:rPr>
                  <a:t>A classifier algorithm maximizes </a:t>
                </a:r>
                <a14:m>
                  <m:oMath xmlns:m="http://schemas.openxmlformats.org/officeDocument/2006/math">
                    <m:func>
                      <m:funcPr>
                        <m:ctrlPr>
                          <a:rPr lang="en-US" sz="2400" i="1" smtClean="0">
                            <a:latin typeface="Cambria Math" panose="02040503050406030204" pitchFamily="18" charset="0"/>
                          </a:rPr>
                        </m:ctrlPr>
                      </m:funcPr>
                      <m:fName>
                        <m:r>
                          <m:rPr>
                            <m:sty m:val="p"/>
                          </m:rPr>
                          <a:rPr lang="en-US" sz="2400">
                            <a:latin typeface="Cambria Math" panose="02040503050406030204" pitchFamily="18" charset="0"/>
                          </a:rPr>
                          <m:t>log</m:t>
                        </m:r>
                      </m:fName>
                      <m:e>
                        <m:sSub>
                          <m:sSubPr>
                            <m:ctrlPr>
                              <a:rPr lang="en-US" sz="2400" i="1">
                                <a:latin typeface="Cambria Math" panose="02040503050406030204" pitchFamily="18" charset="0"/>
                              </a:rPr>
                            </m:ctrlPr>
                          </m:sSubPr>
                          <m:e>
                            <m:r>
                              <a:rPr lang="en-US" sz="2400" i="1">
                                <a:latin typeface="Cambria Math" panose="02040503050406030204" pitchFamily="18" charset="0"/>
                              </a:rPr>
                              <m:t> </m:t>
                            </m:r>
                            <m:r>
                              <a:rPr lang="en-US" sz="2400" i="1">
                                <a:latin typeface="Cambria Math" panose="02040503050406030204" pitchFamily="18" charset="0"/>
                              </a:rPr>
                              <m:t>𝑝</m:t>
                            </m:r>
                          </m:e>
                          <m:sub>
                            <m:r>
                              <a:rPr lang="en-US" sz="2400" i="1">
                                <a:latin typeface="Cambria Math" panose="02040503050406030204" pitchFamily="18" charset="0"/>
                                <a:ea typeface="Cambria Math" panose="02040503050406030204" pitchFamily="18" charset="0"/>
                              </a:rPr>
                              <m:t>𝜃</m:t>
                            </m:r>
                          </m:sub>
                        </m:sSub>
                        <m:d>
                          <m:dPr>
                            <m:ctrlPr>
                              <a:rPr lang="en-US" sz="2400" i="1">
                                <a:latin typeface="Cambria Math" panose="02040503050406030204" pitchFamily="18" charset="0"/>
                              </a:rPr>
                            </m:ctrlPr>
                          </m:dPr>
                          <m:e>
                            <m:r>
                              <a:rPr lang="en-US" sz="2400" i="1">
                                <a:latin typeface="Cambria Math" panose="02040503050406030204" pitchFamily="18" charset="0"/>
                              </a:rPr>
                              <m:t>𝑦</m:t>
                            </m:r>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𝑡</m:t>
                                </m:r>
                              </m:sub>
                            </m:sSub>
                          </m:e>
                        </m:d>
                      </m:e>
                    </m:func>
                  </m:oMath>
                </a14:m>
                <a:r>
                  <a:rPr lang="en-US" sz="2400" dirty="0">
                    <a:latin typeface="+mn-lt"/>
                    <a:cs typeface="Segoe UI" panose="020B0502040204020203" pitchFamily="34" charset="0"/>
                  </a:rPr>
                  <a:t> for the conditional problem, specificity of image type </a:t>
                </a:r>
              </a:p>
              <a:p>
                <a:pPr lvl="1"/>
                <a:r>
                  <a:rPr lang="en-US" sz="2400" dirty="0">
                    <a:latin typeface="+mn-lt"/>
                    <a:cs typeface="Segoe UI" panose="020B0502040204020203" pitchFamily="34" charset="0"/>
                  </a:rPr>
                  <a:t>Working with two models is cumbersome   </a:t>
                </a: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3"/>
                <a:stretch>
                  <a:fillRect l="-1058" t="-1094" r="-687"/>
                </a:stretch>
              </a:blipFill>
            </p:spPr>
            <p:txBody>
              <a:bodyPr/>
              <a:lstStyle/>
              <a:p>
                <a:r>
                  <a:rPr lang="en-US">
                    <a:noFill/>
                  </a:rPr>
                  <a:t> </a:t>
                </a:r>
              </a:p>
            </p:txBody>
          </p:sp>
        </mc:Fallback>
      </mc:AlternateContent>
    </p:spTree>
    <p:extLst>
      <p:ext uri="{BB962C8B-B14F-4D97-AF65-F5344CB8AC3E}">
        <p14:creationId xmlns:p14="http://schemas.microsoft.com/office/powerpoint/2010/main" val="2104314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5CF6A1-FACD-DE46-DB4F-696397AF1BC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16150D3-8487-B47B-661F-CCE1696D0404}"/>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Guided Image Generation </a:t>
            </a:r>
          </a:p>
        </p:txBody>
      </p:sp>
      <p:sp>
        <p:nvSpPr>
          <p:cNvPr id="3" name="Content Placeholder 2">
            <a:extLst>
              <a:ext uri="{FF2B5EF4-FFF2-40B4-BE49-F238E27FC236}">
                <a16:creationId xmlns:a16="http://schemas.microsoft.com/office/drawing/2014/main" id="{C2B09692-09A2-BFE0-0835-5AE9BFA8454B}"/>
              </a:ext>
            </a:extLst>
          </p:cNvPr>
          <p:cNvSpPr>
            <a:spLocks noGrp="1"/>
          </p:cNvSpPr>
          <p:nvPr>
            <p:ph sz="quarter" idx="10"/>
          </p:nvPr>
        </p:nvSpPr>
        <p:spPr>
          <a:xfrm>
            <a:off x="379514" y="815715"/>
            <a:ext cx="11525250" cy="5570012"/>
          </a:xfrm>
        </p:spPr>
        <p:txBody>
          <a:bodyPr/>
          <a:lstStyle/>
          <a:p>
            <a:pPr marL="0" indent="0">
              <a:buNone/>
            </a:pPr>
            <a:r>
              <a:rPr lang="en-US" sz="2800" dirty="0">
                <a:latin typeface="+mj-lt"/>
                <a:cs typeface="Segoe UI" panose="020B0502040204020203" pitchFamily="34" charset="0"/>
              </a:rPr>
              <a:t>What are the alternatives to classifier guidance?  </a:t>
            </a:r>
            <a:endParaRPr lang="en-US" sz="2800" dirty="0">
              <a:latin typeface="+mn-lt"/>
              <a:cs typeface="Segoe UI" panose="020B0502040204020203" pitchFamily="34" charset="0"/>
            </a:endParaRPr>
          </a:p>
          <a:p>
            <a:r>
              <a:rPr lang="en-US" sz="2800" dirty="0">
                <a:latin typeface="+mn-lt"/>
                <a:cs typeface="Segoe UI" panose="020B0502040204020203" pitchFamily="34" charset="0"/>
              </a:rPr>
              <a:t>In practice, classifier guidance has proved to be problematic</a:t>
            </a:r>
          </a:p>
          <a:p>
            <a:pPr lvl="1"/>
            <a:r>
              <a:rPr lang="en-US" sz="2400" dirty="0">
                <a:latin typeface="+mn-lt"/>
                <a:cs typeface="Segoe UI" panose="020B0502040204020203" pitchFamily="34" charset="0"/>
              </a:rPr>
              <a:t>Generality limited by number of categories known to classifier</a:t>
            </a:r>
          </a:p>
          <a:p>
            <a:pPr lvl="1"/>
            <a:r>
              <a:rPr lang="en-US" sz="2400" dirty="0">
                <a:latin typeface="+mn-lt"/>
                <a:cs typeface="Segoe UI" panose="020B0502040204020203" pitchFamily="34" charset="0"/>
              </a:rPr>
              <a:t>Complex loss function derivatives make learning with backpropagation difficult     </a:t>
            </a:r>
          </a:p>
          <a:p>
            <a:r>
              <a:rPr lang="en-US" sz="2800" dirty="0">
                <a:latin typeface="+mn-lt"/>
                <a:cs typeface="Segoe UI" panose="020B0502040204020203" pitchFamily="34" charset="0"/>
              </a:rPr>
              <a:t>C</a:t>
            </a:r>
            <a:r>
              <a:rPr lang="en-US" sz="2800" b="1" dirty="0">
                <a:latin typeface="+mn-lt"/>
                <a:cs typeface="Segoe UI" panose="020B0502040204020203" pitchFamily="34" charset="0"/>
              </a:rPr>
              <a:t>lassifier-free guidance </a:t>
            </a:r>
            <a:r>
              <a:rPr lang="en-US" sz="2800" dirty="0">
                <a:latin typeface="+mn-lt"/>
                <a:cs typeface="Segoe UI" panose="020B0502040204020203" pitchFamily="34" charset="0"/>
              </a:rPr>
              <a:t>algorithms were introduced by </a:t>
            </a:r>
            <a:r>
              <a:rPr lang="en-US" sz="2800" dirty="0">
                <a:latin typeface="+mn-lt"/>
                <a:cs typeface="Segoe UI" panose="020B0502040204020203" pitchFamily="34" charset="0"/>
                <a:hlinkClick r:id="rId3"/>
              </a:rPr>
              <a:t>Ho and </a:t>
            </a:r>
            <a:r>
              <a:rPr lang="en-US" sz="2800" dirty="0" err="1">
                <a:latin typeface="+mn-lt"/>
                <a:cs typeface="Segoe UI" panose="020B0502040204020203" pitchFamily="34" charset="0"/>
                <a:hlinkClick r:id="rId3"/>
              </a:rPr>
              <a:t>Salimans</a:t>
            </a:r>
            <a:r>
              <a:rPr lang="en-US" sz="2800" dirty="0">
                <a:latin typeface="+mn-lt"/>
                <a:cs typeface="Segoe UI" panose="020B0502040204020203" pitchFamily="34" charset="0"/>
                <a:hlinkClick r:id="rId3"/>
              </a:rPr>
              <a:t>, 2021</a:t>
            </a:r>
            <a:r>
              <a:rPr lang="en-US" sz="2800" dirty="0">
                <a:latin typeface="+mn-lt"/>
                <a:cs typeface="Segoe UI" panose="020B0502040204020203" pitchFamily="34" charset="0"/>
              </a:rPr>
              <a:t>   </a:t>
            </a:r>
          </a:p>
          <a:p>
            <a:r>
              <a:rPr lang="en-US" sz="2800" dirty="0">
                <a:latin typeface="+mn-lt"/>
                <a:cs typeface="Segoe UI" panose="020B0502040204020203" pitchFamily="34" charset="0"/>
              </a:rPr>
              <a:t>An alternative is </a:t>
            </a:r>
            <a:r>
              <a:rPr lang="en-US" sz="2800" b="1" dirty="0">
                <a:latin typeface="+mn-lt"/>
                <a:cs typeface="Segoe UI" panose="020B0502040204020203" pitchFamily="34" charset="0"/>
              </a:rPr>
              <a:t>Grounded Language Image Pretraining (GLIP) </a:t>
            </a:r>
            <a:r>
              <a:rPr lang="en-US" sz="2800" dirty="0">
                <a:latin typeface="+mn-lt"/>
                <a:cs typeface="Segoe UI" panose="020B0502040204020203" pitchFamily="34" charset="0"/>
              </a:rPr>
              <a:t>algorithms  </a:t>
            </a:r>
          </a:p>
          <a:p>
            <a:pPr lvl="1"/>
            <a:r>
              <a:rPr lang="en-US" sz="2400" dirty="0">
                <a:latin typeface="+mn-lt"/>
                <a:cs typeface="Segoe UI" panose="020B0502040204020203" pitchFamily="34" charset="0"/>
              </a:rPr>
              <a:t>Applies multi-task vision and language pre-training</a:t>
            </a:r>
          </a:p>
          <a:p>
            <a:pPr lvl="1"/>
            <a:r>
              <a:rPr lang="en-US" sz="2400" dirty="0">
                <a:latin typeface="+mn-lt"/>
                <a:cs typeface="Segoe UI" panose="020B0502040204020203" pitchFamily="34" charset="0"/>
              </a:rPr>
              <a:t>See </a:t>
            </a:r>
            <a:r>
              <a:rPr lang="en-US" sz="2400" dirty="0">
                <a:latin typeface="+mn-lt"/>
                <a:cs typeface="Segoe UI" panose="020B0502040204020203" pitchFamily="34" charset="0"/>
                <a:hlinkClick r:id="rId4"/>
              </a:rPr>
              <a:t>Li, et. al., 2022 </a:t>
            </a:r>
            <a:r>
              <a:rPr lang="en-US" sz="2400" dirty="0">
                <a:latin typeface="+mn-lt"/>
                <a:cs typeface="Segoe UI" panose="020B0502040204020203" pitchFamily="34" charset="0"/>
              </a:rPr>
              <a:t>and </a:t>
            </a:r>
            <a:r>
              <a:rPr lang="en-US" sz="2400" dirty="0">
                <a:latin typeface="+mn-lt"/>
                <a:cs typeface="Segoe UI" panose="020B0502040204020203" pitchFamily="34" charset="0"/>
                <a:hlinkClick r:id="rId5"/>
              </a:rPr>
              <a:t>Zhang, et. al., 2022</a:t>
            </a:r>
            <a:endParaRPr lang="en-US" sz="2400" dirty="0">
              <a:latin typeface="+mn-lt"/>
              <a:cs typeface="Segoe UI" panose="020B0502040204020203" pitchFamily="34" charset="0"/>
            </a:endParaRPr>
          </a:p>
          <a:p>
            <a:pPr lvl="1"/>
            <a:r>
              <a:rPr lang="en-US" sz="2400" dirty="0">
                <a:latin typeface="+mn-lt"/>
                <a:cs typeface="Segoe UI" panose="020B0502040204020203" pitchFamily="34" charset="0"/>
              </a:rPr>
              <a:t>A </a:t>
            </a:r>
            <a:r>
              <a:rPr lang="en-US" sz="2400" b="1" dirty="0">
                <a:latin typeface="+mn-lt"/>
                <a:cs typeface="Segoe UI" panose="020B0502040204020203" pitchFamily="34" charset="0"/>
              </a:rPr>
              <a:t>foundation model </a:t>
            </a:r>
            <a:r>
              <a:rPr lang="en-US" sz="2400" dirty="0">
                <a:latin typeface="+mn-lt"/>
                <a:cs typeface="Segoe UI" panose="020B0502040204020203" pitchFamily="34" charset="0"/>
              </a:rPr>
              <a:t>useful for many tasks, object detection, segmentation, etc. </a:t>
            </a:r>
          </a:p>
          <a:p>
            <a:pPr lvl="1"/>
            <a:r>
              <a:rPr lang="en-US" sz="2400" dirty="0">
                <a:latin typeface="+mn-lt"/>
                <a:cs typeface="Segoe UI" panose="020B0502040204020203" pitchFamily="34" charset="0"/>
              </a:rPr>
              <a:t>Generally found to have worse performance compared to classifier-free guidance for generative tasks</a:t>
            </a:r>
          </a:p>
        </p:txBody>
      </p:sp>
    </p:spTree>
    <p:extLst>
      <p:ext uri="{BB962C8B-B14F-4D97-AF65-F5344CB8AC3E}">
        <p14:creationId xmlns:p14="http://schemas.microsoft.com/office/powerpoint/2010/main" val="1195432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Guided Image Generation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j-lt"/>
                    <a:cs typeface="Segoe UI" panose="020B0502040204020203" pitchFamily="34" charset="0"/>
                  </a:rPr>
                  <a:t>C</a:t>
                </a:r>
                <a:r>
                  <a:rPr lang="en-US" sz="2800" dirty="0">
                    <a:latin typeface="+mn-lt"/>
                    <a:cs typeface="Segoe UI" panose="020B0502040204020203" pitchFamily="34" charset="0"/>
                  </a:rPr>
                  <a:t>lassifier-free guidance algorithms overcome limitations of classifier guidance    </a:t>
                </a:r>
              </a:p>
              <a:p>
                <a:r>
                  <a:rPr lang="en-US" sz="2800" dirty="0">
                    <a:latin typeface="+mn-lt"/>
                    <a:cs typeface="Segoe UI" panose="020B0502040204020203" pitchFamily="34" charset="0"/>
                  </a:rPr>
                  <a:t>We can rearrange the terms of the gradient  </a:t>
                </a:r>
              </a:p>
              <a:p>
                <a:pPr marL="0" indent="0">
                  <a:buNone/>
                </a:pPr>
                <a14:m>
                  <m:oMathPara xmlns:m="http://schemas.openxmlformats.org/officeDocument/2006/math">
                    <m:oMathParaPr>
                      <m:jc m:val="centerGroup"/>
                    </m:oMathParaPr>
                    <m:oMath xmlns:m="http://schemas.openxmlformats.org/officeDocument/2006/math">
                      <m:sSub>
                        <m:sSubPr>
                          <m:ctrlPr>
                            <a:rPr lang="en-US" sz="2800" i="1">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i="1">
                              <a:latin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r>
                                <a:rPr lang="en-US" sz="2800" i="1">
                                  <a:latin typeface="Cambria Math" panose="02040503050406030204" pitchFamily="18" charset="0"/>
                                </a:rPr>
                                <m:t>|</m:t>
                              </m:r>
                              <m:r>
                                <a:rPr lang="en-US" sz="2800" i="1">
                                  <a:latin typeface="Cambria Math" panose="02040503050406030204" pitchFamily="18" charset="0"/>
                                </a:rPr>
                                <m:t>𝑦</m:t>
                              </m:r>
                            </m:e>
                          </m:d>
                        </m:e>
                      </m:func>
                      <m:r>
                        <a:rPr lang="en-US" sz="2800" i="1">
                          <a:latin typeface="Cambria Math" panose="02040503050406030204" pitchFamily="18" charset="0"/>
                        </a:rPr>
                        <m:t>=</m:t>
                      </m:r>
                      <m:sSub>
                        <m:sSubPr>
                          <m:ctrlPr>
                            <a:rPr lang="en-US" sz="2800" i="1">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i="1">
                              <a:latin typeface="Cambria Math" panose="02040503050406030204" pitchFamily="18" charset="0"/>
                              <a:ea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e>
                          </m:d>
                        </m:e>
                      </m:func>
                      <m:r>
                        <a:rPr lang="en-US" sz="2800">
                          <a:latin typeface="Cambria Math" panose="02040503050406030204" pitchFamily="18" charset="0"/>
                        </a:rPr>
                        <m:t>+</m:t>
                      </m:r>
                      <m:sSub>
                        <m:sSubPr>
                          <m:ctrlPr>
                            <a:rPr lang="en-US" sz="2800" i="1">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i="1">
                              <a:latin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r>
                                <a:rPr lang="en-US" sz="2800" i="1">
                                  <a:latin typeface="Cambria Math" panose="02040503050406030204" pitchFamily="18" charset="0"/>
                                </a:rPr>
                                <m:t>𝑦</m:t>
                              </m:r>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e>
                          </m:d>
                        </m:e>
                      </m:func>
                    </m:oMath>
                  </m:oMathPara>
                </a14:m>
                <a:endParaRPr lang="en-US" sz="2800" i="1" dirty="0">
                  <a:latin typeface="Cambria Math" panose="02040503050406030204" pitchFamily="18" charset="0"/>
                  <a:cs typeface="Segoe UI" panose="020B0502040204020203" pitchFamily="34" charset="0"/>
                </a:endParaRPr>
              </a:p>
              <a:p>
                <a:pPr marL="0" indent="0">
                  <a:buNone/>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sSub>
                            <m:sSubPr>
                              <m:ctrlPr>
                                <a:rPr lang="en-US" sz="2800" i="1">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i="1">
                                  <a:latin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r>
                                    <a:rPr lang="en-US" sz="2800" i="1">
                                      <a:latin typeface="Cambria Math" panose="02040503050406030204" pitchFamily="18" charset="0"/>
                                    </a:rPr>
                                    <m:t>𝑦</m:t>
                                  </m:r>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e>
                              </m:d>
                            </m:e>
                          </m:func>
                          <m:r>
                            <a:rPr lang="en-US" sz="2800" b="0" i="1" smtClean="0">
                              <a:latin typeface="Cambria Math" panose="02040503050406030204" pitchFamily="18" charset="0"/>
                            </a:rPr>
                            <m:t>=</m:t>
                          </m:r>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b="0" i="1" smtClean="0">
                              <a:latin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r>
                                <a:rPr lang="en-US" sz="2800" b="0" i="1" smtClean="0">
                                  <a:latin typeface="Cambria Math" panose="02040503050406030204" pitchFamily="18" charset="0"/>
                                </a:rPr>
                                <m:t>|</m:t>
                              </m:r>
                              <m:r>
                                <a:rPr lang="en-US" sz="2800" b="0" i="1" smtClean="0">
                                  <a:latin typeface="Cambria Math" panose="02040503050406030204" pitchFamily="18" charset="0"/>
                                </a:rPr>
                                <m:t>𝑦</m:t>
                              </m:r>
                            </m:e>
                          </m:d>
                          <m:r>
                            <a:rPr lang="en-US" sz="2800" b="0" i="1" smtClean="0">
                              <a:latin typeface="Cambria Math" panose="02040503050406030204" pitchFamily="18" charset="0"/>
                            </a:rPr>
                            <m:t>−</m:t>
                          </m:r>
                          <m:func>
                            <m:funcPr>
                              <m:ctrlPr>
                                <a:rPr lang="en-US" sz="2800" i="1">
                                  <a:latin typeface="Cambria Math" panose="02040503050406030204" pitchFamily="18" charset="0"/>
                                </a:rPr>
                              </m:ctrlPr>
                            </m:funcPr>
                            <m:fNa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b="0" i="0" smtClean="0">
                                  <a:latin typeface="Cambria Math" panose="02040503050406030204" pitchFamily="18" charset="0"/>
                                  <a:ea typeface="Cambria Math" panose="02040503050406030204" pitchFamily="18" charset="0"/>
                                  <a:cs typeface="Segoe UI" panose="020B0502040204020203" pitchFamily="34" charset="0"/>
                                </a:rPr>
                                <m:t> </m:t>
                              </m:r>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e>
                              </m:d>
                            </m:e>
                          </m:func>
                        </m:e>
                      </m:func>
                    </m:oMath>
                  </m:oMathPara>
                </a14:m>
                <a:endParaRPr lang="en-US" sz="2800" dirty="0">
                  <a:latin typeface="+mn-lt"/>
                  <a:cs typeface="Segoe UI" panose="020B0502040204020203" pitchFamily="34" charset="0"/>
                </a:endParaRPr>
              </a:p>
              <a:p>
                <a:r>
                  <a:rPr lang="en-US" sz="2800" dirty="0">
                    <a:latin typeface="+mn-lt"/>
                    <a:cs typeface="Segoe UI" panose="020B0502040204020203" pitchFamily="34" charset="0"/>
                  </a:rPr>
                  <a:t>Now substitute the above for the </a:t>
                </a:r>
                <a14:m>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i="1">
                            <a:latin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r>
                              <a:rPr lang="en-US" sz="2800" i="1">
                                <a:latin typeface="Cambria Math" panose="02040503050406030204" pitchFamily="18" charset="0"/>
                              </a:rPr>
                              <m:t>𝑦</m:t>
                            </m:r>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e>
                        </m:d>
                      </m:e>
                    </m:func>
                  </m:oMath>
                </a14:m>
                <a:r>
                  <a:rPr lang="en-US" sz="2800" dirty="0">
                    <a:latin typeface="+mn-lt"/>
                    <a:cs typeface="Segoe UI" panose="020B0502040204020203" pitchFamily="34" charset="0"/>
                  </a:rPr>
                  <a:t> term</a:t>
                </a:r>
              </a:p>
              <a:p>
                <a:pPr marL="0" indent="0">
                  <a:buNone/>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b="0" i="1" smtClean="0">
                              <a:latin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r>
                                <a:rPr lang="en-US" sz="2800" i="1">
                                  <a:latin typeface="Cambria Math" panose="02040503050406030204" pitchFamily="18" charset="0"/>
                                </a:rPr>
                                <m:t>|</m:t>
                              </m:r>
                              <m:r>
                                <a:rPr lang="en-US" sz="2800" i="1">
                                  <a:latin typeface="Cambria Math" panose="02040503050406030204" pitchFamily="18" charset="0"/>
                                </a:rPr>
                                <m:t>𝑦</m:t>
                              </m:r>
                            </m:e>
                          </m:d>
                        </m:e>
                      </m:func>
                      <m:r>
                        <a:rPr lang="en-US" sz="2800" b="0" i="1" smtClean="0">
                          <a:latin typeface="Cambria Math" panose="02040503050406030204" pitchFamily="18" charset="0"/>
                        </a:rPr>
                        <m:t>=</m:t>
                      </m:r>
                      <m:sSub>
                        <m:sSubPr>
                          <m:ctrlPr>
                            <a:rPr lang="en-US" sz="2800" i="1">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b="0" i="1" smtClean="0">
                              <a:latin typeface="Cambria Math" panose="02040503050406030204" pitchFamily="18" charset="0"/>
                              <a:ea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e>
                          </m:d>
                        </m:e>
                      </m:func>
                      <m:r>
                        <a:rPr lang="en-US" sz="2800" b="0" i="0" smtClean="0">
                          <a:latin typeface="Cambria Math" panose="02040503050406030204" pitchFamily="18" charset="0"/>
                        </a:rPr>
                        <m:t>+</m:t>
                      </m:r>
                      <m:func>
                        <m:funcPr>
                          <m:ctrlPr>
                            <a:rPr lang="en-US" sz="2800" i="1">
                              <a:latin typeface="Cambria Math" panose="02040503050406030204" pitchFamily="18" charset="0"/>
                            </a:rPr>
                          </m:ctrlPr>
                        </m:funcPr>
                        <m:fNa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b="0" i="0" smtClean="0">
                              <a:latin typeface="Cambria Math" panose="02040503050406030204" pitchFamily="18" charset="0"/>
                              <a:ea typeface="Cambria Math" panose="02040503050406030204" pitchFamily="18" charset="0"/>
                              <a:cs typeface="Segoe UI" panose="020B0502040204020203" pitchFamily="34" charset="0"/>
                            </a:rPr>
                            <m:t> </m:t>
                          </m:r>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r>
                                <a:rPr lang="en-US" sz="2800" i="1">
                                  <a:latin typeface="Cambria Math" panose="02040503050406030204" pitchFamily="18" charset="0"/>
                                </a:rPr>
                                <m:t>|</m:t>
                              </m:r>
                              <m:r>
                                <a:rPr lang="en-US" sz="2800" i="1">
                                  <a:latin typeface="Cambria Math" panose="02040503050406030204" pitchFamily="18" charset="0"/>
                                </a:rPr>
                                <m:t>𝑦</m:t>
                              </m:r>
                            </m:e>
                          </m:d>
                          <m:r>
                            <a:rPr lang="en-US" sz="2800" i="1">
                              <a:latin typeface="Cambria Math" panose="02040503050406030204" pitchFamily="18" charset="0"/>
                            </a:rPr>
                            <m:t>−</m:t>
                          </m:r>
                          <m:func>
                            <m:funcPr>
                              <m:ctrlPr>
                                <a:rPr lang="en-US" sz="2800" i="1">
                                  <a:latin typeface="Cambria Math" panose="02040503050406030204" pitchFamily="18" charset="0"/>
                                </a:rPr>
                              </m:ctrlPr>
                            </m:funcPr>
                            <m:fNa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a:latin typeface="Cambria Math" panose="02040503050406030204" pitchFamily="18" charset="0"/>
                                  <a:ea typeface="Cambria Math" panose="02040503050406030204" pitchFamily="18" charset="0"/>
                                  <a:cs typeface="Segoe UI" panose="020B0502040204020203" pitchFamily="34" charset="0"/>
                                </a:rPr>
                                <m:t> </m:t>
                              </m:r>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e>
                              </m:d>
                            </m:e>
                          </m:func>
                        </m:e>
                      </m:func>
                    </m:oMath>
                  </m:oMathPara>
                </a14:m>
                <a:endParaRPr lang="en-US" sz="2800" dirty="0">
                  <a:latin typeface="+mn-lt"/>
                  <a:cs typeface="Segoe UI" panose="020B0502040204020203" pitchFamily="34" charset="0"/>
                </a:endParaRPr>
              </a:p>
              <a:p>
                <a:r>
                  <a:rPr lang="en-US" sz="2800" dirty="0">
                    <a:latin typeface="+mn-lt"/>
                    <a:cs typeface="Segoe UI" panose="020B0502040204020203" pitchFamily="34" charset="0"/>
                  </a:rPr>
                  <a:t>Introduce a trade-off parameter, </a:t>
                </a:r>
                <a14:m>
                  <m:oMath xmlns:m="http://schemas.openxmlformats.org/officeDocument/2006/math">
                    <m:r>
                      <a:rPr lang="en-US" sz="2800" i="1">
                        <a:latin typeface="Cambria Math" panose="02040503050406030204" pitchFamily="18" charset="0"/>
                      </a:rPr>
                      <m:t>𝑠</m:t>
                    </m:r>
                  </m:oMath>
                </a14:m>
                <a:r>
                  <a:rPr lang="en-US" sz="2800" dirty="0">
                    <a:latin typeface="+mn-lt"/>
                    <a:cs typeface="Segoe UI" panose="020B0502040204020203" pitchFamily="34" charset="0"/>
                  </a:rPr>
                  <a:t>, between conditional gradient and likelihood of image </a:t>
                </a:r>
              </a:p>
              <a:p>
                <a:pPr marL="0" indent="0">
                  <a:buNone/>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b="0" i="1" smtClean="0">
                              <a:latin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r>
                                <a:rPr lang="en-US" sz="2800" i="1">
                                  <a:latin typeface="Cambria Math" panose="02040503050406030204" pitchFamily="18" charset="0"/>
                                </a:rPr>
                                <m:t>|</m:t>
                              </m:r>
                              <m:r>
                                <a:rPr lang="en-US" sz="2800" i="1">
                                  <a:latin typeface="Cambria Math" panose="02040503050406030204" pitchFamily="18" charset="0"/>
                                </a:rPr>
                                <m:t>𝑦</m:t>
                              </m:r>
                            </m:e>
                          </m:d>
                        </m:e>
                      </m:func>
                      <m:r>
                        <a:rPr lang="en-US" sz="2800" b="0" i="1" smtClean="0">
                          <a:latin typeface="Cambria Math" panose="02040503050406030204" pitchFamily="18" charset="0"/>
                        </a:rPr>
                        <m:t>=</m:t>
                      </m:r>
                      <m:sSub>
                        <m:sSubPr>
                          <m:ctrlPr>
                            <a:rPr lang="en-US" sz="2800" i="1">
                              <a:latin typeface="Cambria Math" panose="02040503050406030204" pitchFamily="18" charset="0"/>
                              <a:cs typeface="Segoe UI" panose="020B0502040204020203" pitchFamily="34" charset="0"/>
                            </a:rPr>
                          </m:ctrlPr>
                        </m:sSubPr>
                        <m:e>
                          <m:d>
                            <m:dPr>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1−</m:t>
                              </m:r>
                              <m:r>
                                <a:rPr lang="en-US" sz="2800" b="0" i="1" smtClean="0">
                                  <a:latin typeface="Cambria Math" panose="02040503050406030204" pitchFamily="18" charset="0"/>
                                  <a:cs typeface="Segoe UI" panose="020B0502040204020203" pitchFamily="34" charset="0"/>
                                </a:rPr>
                                <m:t>𝑠</m:t>
                              </m:r>
                            </m:e>
                          </m:d>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b="0" i="1" smtClean="0">
                              <a:latin typeface="Cambria Math" panose="02040503050406030204" pitchFamily="18" charset="0"/>
                              <a:ea typeface="Cambria Math" panose="02040503050406030204" pitchFamily="18" charset="0"/>
                              <a:cs typeface="Segoe UI" panose="020B0502040204020203" pitchFamily="34" charset="0"/>
                            </a:rPr>
                            <m:t> </m:t>
                          </m:r>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e>
                          </m:d>
                        </m:e>
                      </m:func>
                      <m:r>
                        <a:rPr lang="en-US" sz="2800" b="0" i="0" smtClean="0">
                          <a:latin typeface="Cambria Math" panose="02040503050406030204" pitchFamily="18" charset="0"/>
                        </a:rPr>
                        <m:t>+</m:t>
                      </m:r>
                      <m:func>
                        <m:funcPr>
                          <m:ctrlPr>
                            <a:rPr lang="en-US" sz="2800" i="1">
                              <a:latin typeface="Cambria Math" panose="02040503050406030204" pitchFamily="18" charset="0"/>
                            </a:rPr>
                          </m:ctrlPr>
                        </m:funcPr>
                        <m:fName>
                          <m:r>
                            <a:rPr lang="en-US" sz="2800" b="0" i="1" smtClean="0">
                              <a:latin typeface="Cambria Math" panose="02040503050406030204" pitchFamily="18" charset="0"/>
                            </a:rPr>
                            <m:t>𝑠</m:t>
                          </m:r>
                          <m:r>
                            <a:rPr lang="en-US" sz="2800" b="0" i="1" smtClean="0">
                              <a:latin typeface="Cambria Math" panose="02040503050406030204" pitchFamily="18" charset="0"/>
                            </a:rPr>
                            <m:t> </m:t>
                          </m:r>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b="0" i="0" smtClean="0">
                              <a:latin typeface="Cambria Math" panose="02040503050406030204" pitchFamily="18" charset="0"/>
                              <a:ea typeface="Cambria Math" panose="02040503050406030204" pitchFamily="18" charset="0"/>
                              <a:cs typeface="Segoe UI" panose="020B0502040204020203" pitchFamily="34" charset="0"/>
                            </a:rPr>
                            <m:t> </m:t>
                          </m:r>
                          <m:r>
                            <m:rPr>
                              <m:sty m:val="p"/>
                            </m:rPr>
                            <a:rPr lang="en-US" sz="2800">
                              <a:latin typeface="Cambria Math" panose="02040503050406030204" pitchFamily="18" charset="0"/>
                            </a:rPr>
                            <m:t>log</m:t>
                          </m:r>
                        </m:fName>
                        <m:e>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r>
                                <a:rPr lang="en-US" sz="2800" i="1">
                                  <a:latin typeface="Cambria Math" panose="02040503050406030204" pitchFamily="18" charset="0"/>
                                </a:rPr>
                                <m:t>|</m:t>
                              </m:r>
                              <m:r>
                                <a:rPr lang="en-US" sz="2800" i="1">
                                  <a:latin typeface="Cambria Math" panose="02040503050406030204" pitchFamily="18" charset="0"/>
                                </a:rPr>
                                <m:t>𝑦</m:t>
                              </m:r>
                            </m:e>
                          </m:d>
                        </m:e>
                      </m:func>
                    </m:oMath>
                  </m:oMathPara>
                </a14:m>
                <a:endParaRPr lang="en-US" sz="2800" dirty="0">
                  <a:latin typeface="+mn-lt"/>
                  <a:cs typeface="Segoe UI" panose="020B0502040204020203" pitchFamily="34" charset="0"/>
                </a:endParaRPr>
              </a:p>
              <a:p>
                <a:r>
                  <a:rPr lang="en-US" sz="2800" dirty="0">
                    <a:latin typeface="+mn-lt"/>
                    <a:cs typeface="Segoe UI" panose="020B0502040204020203" pitchFamily="34" charset="0"/>
                  </a:rPr>
                  <a:t>Gradient of the guided generative model with no classifier term</a:t>
                </a: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3"/>
                <a:stretch>
                  <a:fillRect l="-1058" t="-1094"/>
                </a:stretch>
              </a:blipFill>
            </p:spPr>
            <p:txBody>
              <a:bodyPr/>
              <a:lstStyle/>
              <a:p>
                <a:r>
                  <a:rPr lang="en-US">
                    <a:noFill/>
                  </a:rPr>
                  <a:t> </a:t>
                </a:r>
              </a:p>
            </p:txBody>
          </p:sp>
        </mc:Fallback>
      </mc:AlternateContent>
    </p:spTree>
    <p:extLst>
      <p:ext uri="{BB962C8B-B14F-4D97-AF65-F5344CB8AC3E}">
        <p14:creationId xmlns:p14="http://schemas.microsoft.com/office/powerpoint/2010/main" val="684871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Guided Image Generation </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5642132" cy="5570012"/>
          </a:xfrm>
        </p:spPr>
        <p:txBody>
          <a:bodyPr/>
          <a:lstStyle/>
          <a:p>
            <a:pPr marL="0" indent="0">
              <a:buNone/>
            </a:pPr>
            <a:r>
              <a:rPr lang="en-US" sz="2800" dirty="0">
                <a:latin typeface="+mj-lt"/>
                <a:cs typeface="Segoe UI" panose="020B0502040204020203" pitchFamily="34" charset="0"/>
              </a:rPr>
              <a:t>Example of classifier-free guidance</a:t>
            </a:r>
          </a:p>
          <a:p>
            <a:r>
              <a:rPr lang="en-US" sz="2800" dirty="0">
                <a:latin typeface="+mj-lt"/>
                <a:cs typeface="Segoe UI" panose="020B0502040204020203" pitchFamily="34" charset="0"/>
              </a:rPr>
              <a:t>Unconditional diffusion model on left</a:t>
            </a:r>
          </a:p>
          <a:p>
            <a:r>
              <a:rPr lang="en-US" sz="2800" dirty="0">
                <a:latin typeface="+mj-lt"/>
                <a:cs typeface="Segoe UI" panose="020B0502040204020203" pitchFamily="34" charset="0"/>
              </a:rPr>
              <a:t>Classifier-free guidance on right</a:t>
            </a:r>
          </a:p>
          <a:p>
            <a:r>
              <a:rPr lang="en-US" sz="2800" dirty="0">
                <a:latin typeface="+mj-lt"/>
                <a:cs typeface="Segoe UI" panose="020B0502040204020203" pitchFamily="34" charset="0"/>
              </a:rPr>
              <a:t>Notice more specific response with classifier-free guidance </a:t>
            </a:r>
            <a:endParaRPr lang="en-US" sz="2800" dirty="0">
              <a:latin typeface="+mn-lt"/>
              <a:cs typeface="Segoe UI" panose="020B0502040204020203" pitchFamily="34" charset="0"/>
              <a:hlinkClick r:id="rId3"/>
            </a:endParaRPr>
          </a:p>
          <a:p>
            <a:pPr marL="0" indent="0">
              <a:buNone/>
            </a:pPr>
            <a:endParaRPr lang="en-US" sz="2800" dirty="0">
              <a:latin typeface="+mn-lt"/>
              <a:cs typeface="Segoe UI" panose="020B0502040204020203" pitchFamily="34" charset="0"/>
              <a:hlinkClick r:id="rId3"/>
            </a:endParaRPr>
          </a:p>
          <a:p>
            <a:pPr marL="0" indent="0">
              <a:buNone/>
            </a:pPr>
            <a:r>
              <a:rPr lang="en-US" sz="2000" dirty="0">
                <a:latin typeface="+mn-lt"/>
                <a:cs typeface="Segoe UI" panose="020B0502040204020203" pitchFamily="34" charset="0"/>
                <a:hlinkClick r:id="rId3"/>
              </a:rPr>
              <a:t>Ho and </a:t>
            </a:r>
            <a:r>
              <a:rPr lang="en-US" sz="2000" dirty="0" err="1">
                <a:latin typeface="+mn-lt"/>
                <a:cs typeface="Segoe UI" panose="020B0502040204020203" pitchFamily="34" charset="0"/>
                <a:hlinkClick r:id="rId3"/>
              </a:rPr>
              <a:t>Salimans</a:t>
            </a:r>
            <a:r>
              <a:rPr lang="en-US" sz="2000" dirty="0">
                <a:latin typeface="+mn-lt"/>
                <a:cs typeface="Segoe UI" panose="020B0502040204020203" pitchFamily="34" charset="0"/>
                <a:hlinkClick r:id="rId3"/>
              </a:rPr>
              <a:t>, 2021</a:t>
            </a:r>
            <a:endParaRPr lang="en-US" sz="2000" dirty="0">
              <a:latin typeface="+mn-lt"/>
              <a:cs typeface="Segoe UI" panose="020B0502040204020203" pitchFamily="34" charset="0"/>
            </a:endParaRPr>
          </a:p>
        </p:txBody>
      </p:sp>
      <p:pic>
        <p:nvPicPr>
          <p:cNvPr id="5" name="Picture 4">
            <a:extLst>
              <a:ext uri="{FF2B5EF4-FFF2-40B4-BE49-F238E27FC236}">
                <a16:creationId xmlns:a16="http://schemas.microsoft.com/office/drawing/2014/main" id="{8D3DB435-4CDC-D45C-7A52-8A07EDC890FA}"/>
              </a:ext>
            </a:extLst>
          </p:cNvPr>
          <p:cNvPicPr>
            <a:picLocks noChangeAspect="1"/>
          </p:cNvPicPr>
          <p:nvPr/>
        </p:nvPicPr>
        <p:blipFill>
          <a:blip r:embed="rId4"/>
          <a:stretch>
            <a:fillRect/>
          </a:stretch>
        </p:blipFill>
        <p:spPr>
          <a:xfrm>
            <a:off x="6261814" y="422221"/>
            <a:ext cx="5642132" cy="6311806"/>
          </a:xfrm>
          <a:prstGeom prst="rect">
            <a:avLst/>
          </a:prstGeom>
        </p:spPr>
      </p:pic>
    </p:spTree>
    <p:extLst>
      <p:ext uri="{BB962C8B-B14F-4D97-AF65-F5344CB8AC3E}">
        <p14:creationId xmlns:p14="http://schemas.microsoft.com/office/powerpoint/2010/main" val="41499948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921A50-A61F-EA59-E122-4558275E841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965457A-5AC9-2EED-1C93-F5D073DC16AB}"/>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Guided Image Generation </a:t>
            </a:r>
          </a:p>
        </p:txBody>
      </p:sp>
      <p:sp>
        <p:nvSpPr>
          <p:cNvPr id="3" name="Content Placeholder 2">
            <a:extLst>
              <a:ext uri="{FF2B5EF4-FFF2-40B4-BE49-F238E27FC236}">
                <a16:creationId xmlns:a16="http://schemas.microsoft.com/office/drawing/2014/main" id="{7D2119FE-A7EC-DCE0-339E-20A191AB8101}"/>
              </a:ext>
            </a:extLst>
          </p:cNvPr>
          <p:cNvSpPr>
            <a:spLocks noGrp="1"/>
          </p:cNvSpPr>
          <p:nvPr>
            <p:ph sz="quarter" idx="10"/>
          </p:nvPr>
        </p:nvSpPr>
        <p:spPr>
          <a:xfrm>
            <a:off x="379514" y="815715"/>
            <a:ext cx="11525250" cy="5570012"/>
          </a:xfrm>
        </p:spPr>
        <p:txBody>
          <a:bodyPr/>
          <a:lstStyle/>
          <a:p>
            <a:pPr marL="0" indent="0">
              <a:buNone/>
            </a:pPr>
            <a:r>
              <a:rPr lang="en-US" sz="2800" dirty="0">
                <a:latin typeface="+mj-lt"/>
                <a:cs typeface="Segoe UI" panose="020B0502040204020203" pitchFamily="34" charset="0"/>
              </a:rPr>
              <a:t>Other references on guided image generation   </a:t>
            </a:r>
          </a:p>
          <a:p>
            <a:pPr marL="0" indent="0">
              <a:buNone/>
            </a:pPr>
            <a:r>
              <a:rPr lang="en-US" sz="2800" dirty="0">
                <a:latin typeface="+mn-lt"/>
                <a:hlinkClick r:id="rId3"/>
              </a:rPr>
              <a:t>Photorealistic Text-to-Image Diffusion Models with Deep Language Understanding, </a:t>
            </a:r>
            <a:r>
              <a:rPr lang="en-US" sz="2800" dirty="0" err="1">
                <a:latin typeface="+mn-lt"/>
                <a:hlinkClick r:id="rId3"/>
              </a:rPr>
              <a:t>Saharia</a:t>
            </a:r>
            <a:r>
              <a:rPr lang="en-US" sz="2800" dirty="0">
                <a:latin typeface="+mn-lt"/>
                <a:hlinkClick r:id="rId3"/>
              </a:rPr>
              <a:t>, et. al., 2022</a:t>
            </a:r>
            <a:endParaRPr lang="en-US" sz="2800" dirty="0">
              <a:latin typeface="+mn-lt"/>
            </a:endParaRPr>
          </a:p>
          <a:p>
            <a:pPr marL="0" indent="0">
              <a:buNone/>
            </a:pPr>
            <a:r>
              <a:rPr lang="en-US" sz="2800" dirty="0">
                <a:latin typeface="+mn-lt"/>
                <a:hlinkClick r:id="rId4"/>
              </a:rPr>
              <a:t>Text2Human: Text-Driven Controllable Human Image Generation, </a:t>
            </a:r>
            <a:r>
              <a:rPr lang="en-US" sz="2800" dirty="0" err="1">
                <a:latin typeface="+mn-lt"/>
                <a:hlinkClick r:id="rId4"/>
              </a:rPr>
              <a:t>Jaing</a:t>
            </a:r>
            <a:r>
              <a:rPr lang="en-US" sz="2800" dirty="0">
                <a:latin typeface="+mn-lt"/>
                <a:hlinkClick r:id="rId4"/>
              </a:rPr>
              <a:t>, et. al., 2022</a:t>
            </a:r>
            <a:endParaRPr lang="en-US" sz="2800" dirty="0">
              <a:latin typeface="+mn-lt"/>
            </a:endParaRPr>
          </a:p>
          <a:p>
            <a:pPr marL="0" indent="0">
              <a:buNone/>
            </a:pPr>
            <a:r>
              <a:rPr lang="en-US" sz="2800" dirty="0">
                <a:latin typeface="+mn-lt"/>
                <a:hlinkClick r:id="rId5"/>
              </a:rPr>
              <a:t>Hierarchical Text-Conditional Image Generation with GLIP </a:t>
            </a:r>
            <a:r>
              <a:rPr lang="en-US" sz="2800" dirty="0" err="1">
                <a:latin typeface="+mn-lt"/>
                <a:hlinkClick r:id="rId5"/>
              </a:rPr>
              <a:t>Latents</a:t>
            </a:r>
            <a:r>
              <a:rPr lang="en-US" sz="2800" dirty="0">
                <a:latin typeface="+mn-lt"/>
                <a:hlinkClick r:id="rId5"/>
              </a:rPr>
              <a:t>, Ramesh, et. al. 2022</a:t>
            </a:r>
            <a:endParaRPr lang="en-US" sz="2800" dirty="0">
              <a:latin typeface="+mn-lt"/>
            </a:endParaRPr>
          </a:p>
          <a:p>
            <a:pPr marL="0" indent="0">
              <a:buNone/>
            </a:pPr>
            <a:endParaRPr lang="en-US" sz="2800" dirty="0">
              <a:latin typeface="+mn-lt"/>
              <a:cs typeface="Segoe UI" panose="020B0502040204020203" pitchFamily="34" charset="0"/>
            </a:endParaRPr>
          </a:p>
        </p:txBody>
      </p:sp>
    </p:spTree>
    <p:extLst>
      <p:ext uri="{BB962C8B-B14F-4D97-AF65-F5344CB8AC3E}">
        <p14:creationId xmlns:p14="http://schemas.microsoft.com/office/powerpoint/2010/main" val="35916253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Summary</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b="1" dirty="0">
                <a:latin typeface="+mn-lt"/>
              </a:rPr>
              <a:t>Generative diffusion models </a:t>
            </a:r>
            <a:r>
              <a:rPr lang="en-US" sz="2800" dirty="0">
                <a:latin typeface="+mn-lt"/>
              </a:rPr>
              <a:t>have come to dominate generative image models</a:t>
            </a:r>
          </a:p>
          <a:p>
            <a:r>
              <a:rPr lang="en-US" sz="2800" dirty="0">
                <a:latin typeface="+mn-lt"/>
                <a:cs typeface="Segoe UI" panose="020B0502040204020203" pitchFamily="34" charset="0"/>
              </a:rPr>
              <a:t>Generative diffusion models learn by matching a reverse diffusion process to a forward diffusion process</a:t>
            </a:r>
          </a:p>
          <a:p>
            <a:pPr lvl="1"/>
            <a:r>
              <a:rPr lang="en-US" sz="2400" dirty="0">
                <a:latin typeface="+mn-lt"/>
                <a:cs typeface="Segoe UI" panose="020B0502040204020203" pitchFamily="34" charset="0"/>
              </a:rPr>
              <a:t>Forward diffusion process adds small amount of noise at each step until final image is random noise   </a:t>
            </a:r>
          </a:p>
          <a:p>
            <a:pPr lvl="1"/>
            <a:r>
              <a:rPr lang="en-US" sz="2400" dirty="0">
                <a:latin typeface="+mn-lt"/>
                <a:cs typeface="Segoe UI" panose="020B0502040204020203" pitchFamily="34" charset="0"/>
              </a:rPr>
              <a:t>Reverse diffusion process denoises the random noise to generate images   </a:t>
            </a:r>
          </a:p>
          <a:p>
            <a:r>
              <a:rPr lang="en-US" sz="2800" dirty="0">
                <a:latin typeface="+mn-lt"/>
                <a:cs typeface="Segoe UI" panose="020B0502040204020203" pitchFamily="34" charset="0"/>
              </a:rPr>
              <a:t>The denoising diffusion implicit model reduces the number of samples required to learn the model   </a:t>
            </a:r>
          </a:p>
          <a:p>
            <a:r>
              <a:rPr lang="en-US" sz="2800" dirty="0">
                <a:latin typeface="+mn-lt"/>
                <a:cs typeface="Segoe UI" panose="020B0502040204020203" pitchFamily="34" charset="0"/>
              </a:rPr>
              <a:t>Can evaluate generative diffusion models with FID or KID</a:t>
            </a:r>
          </a:p>
          <a:p>
            <a:r>
              <a:rPr lang="en-US" sz="2800" dirty="0">
                <a:latin typeface="+mn-lt"/>
                <a:cs typeface="Segoe UI" panose="020B0502040204020203" pitchFamily="34" charset="0"/>
              </a:rPr>
              <a:t>Guide image generation by using a reverse process conditional on </a:t>
            </a:r>
            <a:r>
              <a:rPr lang="en-US" sz="2800">
                <a:latin typeface="+mn-lt"/>
                <a:cs typeface="Segoe UI" panose="020B0502040204020203" pitchFamily="34" charset="0"/>
              </a:rPr>
              <a:t>a query</a:t>
            </a:r>
            <a:endParaRPr lang="en-US" sz="2800" dirty="0">
              <a:latin typeface="+mn-lt"/>
              <a:cs typeface="Segoe UI" panose="020B0502040204020203" pitchFamily="34" charset="0"/>
            </a:endParaRPr>
          </a:p>
        </p:txBody>
      </p:sp>
    </p:spTree>
    <p:extLst>
      <p:ext uri="{BB962C8B-B14F-4D97-AF65-F5344CB8AC3E}">
        <p14:creationId xmlns:p14="http://schemas.microsoft.com/office/powerpoint/2010/main" val="133502672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E89FD-BAE6-0918-BABB-E363F7EC0037}"/>
              </a:ext>
            </a:extLst>
          </p:cNvPr>
          <p:cNvSpPr>
            <a:spLocks noGrp="1"/>
          </p:cNvSpPr>
          <p:nvPr>
            <p:ph type="title"/>
          </p:nvPr>
        </p:nvSpPr>
        <p:spPr>
          <a:xfrm>
            <a:off x="831850" y="1709738"/>
            <a:ext cx="10515600" cy="1953577"/>
          </a:xfrm>
        </p:spPr>
        <p:txBody>
          <a:bodyPr>
            <a:normAutofit/>
          </a:bodyPr>
          <a:lstStyle/>
          <a:p>
            <a:pPr algn="ctr"/>
            <a:r>
              <a:rPr lang="en-US" sz="4400" dirty="0"/>
              <a:t>Variational Autoencoders</a:t>
            </a:r>
          </a:p>
        </p:txBody>
      </p:sp>
    </p:spTree>
    <p:extLst>
      <p:ext uri="{BB962C8B-B14F-4D97-AF65-F5344CB8AC3E}">
        <p14:creationId xmlns:p14="http://schemas.microsoft.com/office/powerpoint/2010/main" val="40939253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Autoencoders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2" y="877186"/>
                <a:ext cx="4317210" cy="5840621"/>
              </a:xfrm>
            </p:spPr>
            <p:txBody>
              <a:bodyPr>
                <a:normAutofit fontScale="92500" lnSpcReduction="20000"/>
              </a:bodyPr>
              <a:lstStyle/>
              <a:p>
                <a:pPr marL="0" indent="0">
                  <a:buNone/>
                </a:pPr>
                <a:r>
                  <a:rPr lang="en-US" dirty="0"/>
                  <a:t>VAEs are a building block of diffusion models  </a:t>
                </a:r>
              </a:p>
              <a:p>
                <a:r>
                  <a:rPr lang="en-US" dirty="0"/>
                  <a:t>Encoder,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𝑔</m:t>
                        </m:r>
                      </m:e>
                      <m:sub>
                        <m:r>
                          <a:rPr lang="en-US" i="1" smtClean="0">
                            <a:latin typeface="Cambria Math" panose="02040503050406030204" pitchFamily="18" charset="0"/>
                            <a:ea typeface="Cambria Math" panose="02040503050406030204" pitchFamily="18" charset="0"/>
                          </a:rPr>
                          <m:t>𝜑</m:t>
                        </m:r>
                      </m:sub>
                    </m:sSub>
                    <m:d>
                      <m:dPr>
                        <m:ctrlPr>
                          <a:rPr lang="en-US"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oMath>
                </a14:m>
                <a:r>
                  <a:rPr lang="en-US" dirty="0"/>
                  <a:t> with parameter vector </a:t>
                </a:r>
                <a14:m>
                  <m:oMath xmlns:m="http://schemas.openxmlformats.org/officeDocument/2006/math">
                    <m:r>
                      <a:rPr lang="en-US" i="1">
                        <a:latin typeface="Cambria Math" panose="02040503050406030204" pitchFamily="18" charset="0"/>
                        <a:ea typeface="Cambria Math" panose="02040503050406030204" pitchFamily="18" charset="0"/>
                      </a:rPr>
                      <m:t>𝜑</m:t>
                    </m:r>
                  </m:oMath>
                </a14:m>
                <a:endParaRPr lang="en-US" dirty="0"/>
              </a:p>
              <a:p>
                <a:pPr lvl="1"/>
                <a:r>
                  <a:rPr lang="en-US" sz="2800" dirty="0"/>
                  <a:t>Encodes input image, </a:t>
                </a:r>
                <a14:m>
                  <m:oMath xmlns:m="http://schemas.openxmlformats.org/officeDocument/2006/math">
                    <m:r>
                      <a:rPr lang="en-US" sz="2800" b="0" i="1" smtClean="0">
                        <a:latin typeface="Cambria Math" panose="02040503050406030204" pitchFamily="18" charset="0"/>
                        <a:ea typeface="Cambria Math" panose="02040503050406030204" pitchFamily="18" charset="0"/>
                      </a:rPr>
                      <m:t>𝑥</m:t>
                    </m:r>
                  </m:oMath>
                </a14:m>
                <a:r>
                  <a:rPr lang="en-US" sz="2800" dirty="0"/>
                  <a:t>, to embedding space </a:t>
                </a:r>
                <a14:m>
                  <m:oMath xmlns:m="http://schemas.openxmlformats.org/officeDocument/2006/math">
                    <m:r>
                      <a:rPr lang="en-US" sz="2800" b="0" i="1" smtClean="0">
                        <a:latin typeface="Cambria Math" panose="02040503050406030204" pitchFamily="18" charset="0"/>
                        <a:ea typeface="Cambria Math" panose="02040503050406030204" pitchFamily="18" charset="0"/>
                      </a:rPr>
                      <m:t>𝑧</m:t>
                    </m:r>
                  </m:oMath>
                </a14:m>
                <a:r>
                  <a:rPr lang="en-US" sz="2800" dirty="0"/>
                  <a:t>  </a:t>
                </a:r>
              </a:p>
              <a:p>
                <a:pPr lvl="1"/>
                <a:r>
                  <a:rPr lang="en-US" sz="2800" dirty="0"/>
                  <a:t>Uses learned distribution </a:t>
                </a:r>
                <a14:m>
                  <m:oMath xmlns:m="http://schemas.openxmlformats.org/officeDocument/2006/math">
                    <m:sSub>
                      <m:sSubPr>
                        <m:ctrlPr>
                          <a:rPr lang="en-US" sz="3200" i="1" smtClean="0">
                            <a:latin typeface="Cambria Math" panose="02040503050406030204" pitchFamily="18" charset="0"/>
                          </a:rPr>
                        </m:ctrlPr>
                      </m:sSubPr>
                      <m:e>
                        <m:r>
                          <a:rPr lang="en-US" sz="3200" i="1">
                            <a:latin typeface="Cambria Math" panose="02040503050406030204" pitchFamily="18" charset="0"/>
                          </a:rPr>
                          <m:t>𝑞</m:t>
                        </m:r>
                      </m:e>
                      <m:sub>
                        <m:r>
                          <a:rPr lang="en-US" sz="3200" i="1">
                            <a:latin typeface="Cambria Math" panose="02040503050406030204" pitchFamily="18" charset="0"/>
                            <a:ea typeface="Cambria Math" panose="02040503050406030204" pitchFamily="18" charset="0"/>
                          </a:rPr>
                          <m:t>𝜑</m:t>
                        </m:r>
                      </m:sub>
                    </m:sSub>
                    <m:r>
                      <a:rPr lang="en-US" sz="3200" i="1">
                        <a:latin typeface="Cambria Math" panose="02040503050406030204" pitchFamily="18" charset="0"/>
                      </a:rPr>
                      <m:t>(</m:t>
                    </m:r>
                    <m:r>
                      <a:rPr lang="en-US" sz="3200" i="1">
                        <a:latin typeface="Cambria Math" panose="02040503050406030204" pitchFamily="18" charset="0"/>
                      </a:rPr>
                      <m:t>𝑧</m:t>
                    </m:r>
                    <m:r>
                      <a:rPr lang="en-US" sz="3200" i="1">
                        <a:latin typeface="Cambria Math" panose="02040503050406030204" pitchFamily="18" charset="0"/>
                      </a:rPr>
                      <m:t>|</m:t>
                    </m:r>
                    <m:r>
                      <a:rPr lang="en-US" sz="3200" i="1">
                        <a:latin typeface="Cambria Math" panose="02040503050406030204" pitchFamily="18" charset="0"/>
                      </a:rPr>
                      <m:t>𝑥</m:t>
                    </m:r>
                    <m:r>
                      <a:rPr lang="en-US" sz="3200" i="1">
                        <a:latin typeface="Cambria Math" panose="02040503050406030204" pitchFamily="18" charset="0"/>
                      </a:rPr>
                      <m:t>)</m:t>
                    </m:r>
                  </m:oMath>
                </a14:m>
                <a:r>
                  <a:rPr lang="en-US" sz="2800" dirty="0"/>
                  <a:t> </a:t>
                </a:r>
              </a:p>
              <a:p>
                <a:r>
                  <a:rPr lang="en-US" dirty="0"/>
                  <a:t>Decoder,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ea typeface="Cambria Math" panose="02040503050406030204" pitchFamily="18" charset="0"/>
                          </a:rPr>
                          <m:t>𝜃</m:t>
                        </m:r>
                      </m:sub>
                    </m:sSub>
                    <m:d>
                      <m:dPr>
                        <m:ctrlPr>
                          <a:rPr lang="en-US" i="1" smtClean="0">
                            <a:latin typeface="Cambria Math" panose="02040503050406030204" pitchFamily="18" charset="0"/>
                          </a:rPr>
                        </m:ctrlPr>
                      </m:dPr>
                      <m:e>
                        <m:r>
                          <a:rPr lang="en-US" b="0" i="1" smtClean="0">
                            <a:latin typeface="Cambria Math" panose="02040503050406030204" pitchFamily="18" charset="0"/>
                          </a:rPr>
                          <m:t>𝑧</m:t>
                        </m:r>
                      </m:e>
                    </m:d>
                  </m:oMath>
                </a14:m>
                <a:r>
                  <a:rPr lang="en-US" dirty="0"/>
                  <a:t>, with parameter vector </a:t>
                </a:r>
                <a14:m>
                  <m:oMath xmlns:m="http://schemas.openxmlformats.org/officeDocument/2006/math">
                    <m:r>
                      <a:rPr lang="en-US" i="1">
                        <a:latin typeface="Cambria Math" panose="02040503050406030204" pitchFamily="18" charset="0"/>
                        <a:ea typeface="Cambria Math" panose="02040503050406030204" pitchFamily="18" charset="0"/>
                      </a:rPr>
                      <m:t>𝜃</m:t>
                    </m:r>
                  </m:oMath>
                </a14:m>
                <a:r>
                  <a:rPr lang="en-US" dirty="0"/>
                  <a:t> </a:t>
                </a:r>
              </a:p>
              <a:p>
                <a:pPr lvl="1"/>
                <a:r>
                  <a:rPr lang="en-US" sz="2800" dirty="0"/>
                  <a:t>Decodes embedding space </a:t>
                </a:r>
                <a14:m>
                  <m:oMath xmlns:m="http://schemas.openxmlformats.org/officeDocument/2006/math">
                    <m:r>
                      <a:rPr lang="en-US" sz="2800" b="0" i="1" smtClean="0">
                        <a:latin typeface="Cambria Math" panose="02040503050406030204" pitchFamily="18" charset="0"/>
                        <a:ea typeface="Cambria Math" panose="02040503050406030204" pitchFamily="18" charset="0"/>
                      </a:rPr>
                      <m:t>𝑧</m:t>
                    </m:r>
                  </m:oMath>
                </a14:m>
                <a:r>
                  <a:rPr lang="en-US" sz="2800" dirty="0"/>
                  <a:t> to reconstructed image </a:t>
                </a:r>
                <a14:m>
                  <m:oMath xmlns:m="http://schemas.openxmlformats.org/officeDocument/2006/math">
                    <m:r>
                      <a:rPr lang="en-US" sz="2800" i="1">
                        <a:latin typeface="Cambria Math" panose="02040503050406030204" pitchFamily="18" charset="0"/>
                        <a:ea typeface="Cambria Math" panose="02040503050406030204" pitchFamily="18" charset="0"/>
                      </a:rPr>
                      <m:t>𝑥</m:t>
                    </m:r>
                    <m:r>
                      <a:rPr lang="en-US" sz="2800" b="0" i="1" smtClean="0">
                        <a:latin typeface="Cambria Math" panose="02040503050406030204" pitchFamily="18" charset="0"/>
                        <a:ea typeface="Cambria Math" panose="02040503050406030204" pitchFamily="18" charset="0"/>
                      </a:rPr>
                      <m:t>′</m:t>
                    </m:r>
                  </m:oMath>
                </a14:m>
                <a:r>
                  <a:rPr lang="en-US" sz="2800" dirty="0"/>
                  <a:t>  </a:t>
                </a:r>
              </a:p>
              <a:p>
                <a:pPr lvl="1"/>
                <a:r>
                  <a:rPr lang="en-US" sz="2800" dirty="0"/>
                  <a:t>Uses learned distribution </a:t>
                </a:r>
                <a14:m>
                  <m:oMath xmlns:m="http://schemas.openxmlformats.org/officeDocument/2006/math">
                    <m:sSub>
                      <m:sSubPr>
                        <m:ctrlPr>
                          <a:rPr lang="en-US" sz="2800" i="1">
                            <a:latin typeface="Cambria Math" panose="02040503050406030204" pitchFamily="18" charset="0"/>
                          </a:rPr>
                        </m:ctrlPr>
                      </m:sSubPr>
                      <m:e>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r>
                          <a:rPr lang="en-US" sz="2800" b="0" i="1" smtClean="0">
                            <a:latin typeface="Cambria Math" panose="02040503050406030204" pitchFamily="18" charset="0"/>
                          </a:rPr>
                          <m:t>𝑥</m:t>
                        </m:r>
                        <m:r>
                          <a:rPr lang="en-US" sz="2800" b="0" i="1" smtClean="0">
                            <a:latin typeface="Cambria Math" panose="02040503050406030204" pitchFamily="18" charset="0"/>
                          </a:rPr>
                          <m:t> | </m:t>
                        </m:r>
                        <m:r>
                          <a:rPr lang="en-US" sz="2800" i="1">
                            <a:latin typeface="Cambria Math" panose="02040503050406030204" pitchFamily="18" charset="0"/>
                          </a:rPr>
                          <m:t>𝑧</m:t>
                        </m:r>
                      </m:e>
                    </m:d>
                  </m:oMath>
                </a14:m>
                <a:endParaRPr lang="en-US" sz="2800"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2" y="877186"/>
                <a:ext cx="4317210" cy="5840621"/>
              </a:xfrm>
              <a:blipFill>
                <a:blip r:embed="rId2"/>
                <a:stretch>
                  <a:fillRect/>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E83E51F5-D29B-7781-1C95-816B24B0F27B}"/>
              </a:ext>
            </a:extLst>
          </p:cNvPr>
          <p:cNvPicPr>
            <a:picLocks noChangeAspect="1"/>
          </p:cNvPicPr>
          <p:nvPr/>
        </p:nvPicPr>
        <p:blipFill>
          <a:blip r:embed="rId3"/>
          <a:stretch>
            <a:fillRect/>
          </a:stretch>
        </p:blipFill>
        <p:spPr>
          <a:xfrm>
            <a:off x="5995024" y="2204176"/>
            <a:ext cx="6039151" cy="2852748"/>
          </a:xfrm>
          <a:prstGeom prst="rect">
            <a:avLst/>
          </a:prstGeom>
        </p:spPr>
      </p:pic>
      <p:sp>
        <p:nvSpPr>
          <p:cNvPr id="6" name="TextBox 5">
            <a:extLst>
              <a:ext uri="{FF2B5EF4-FFF2-40B4-BE49-F238E27FC236}">
                <a16:creationId xmlns:a16="http://schemas.microsoft.com/office/drawing/2014/main" id="{BFF93452-0127-4C3A-19D7-37D2CB429FB2}"/>
              </a:ext>
            </a:extLst>
          </p:cNvPr>
          <p:cNvSpPr txBox="1"/>
          <p:nvPr/>
        </p:nvSpPr>
        <p:spPr>
          <a:xfrm>
            <a:off x="7085490" y="5889875"/>
            <a:ext cx="4317210" cy="646331"/>
          </a:xfrm>
          <a:prstGeom prst="rect">
            <a:avLst/>
          </a:prstGeom>
          <a:noFill/>
        </p:spPr>
        <p:txBody>
          <a:bodyPr wrap="square" rtlCol="0">
            <a:spAutoFit/>
          </a:bodyPr>
          <a:lstStyle/>
          <a:p>
            <a:pPr algn="ctr"/>
            <a:r>
              <a:rPr lang="en-US" dirty="0">
                <a:solidFill>
                  <a:srgbClr val="0563C1"/>
                </a:solidFill>
                <a:hlinkClick r:id="rId4"/>
              </a:rPr>
              <a:t>Image from Lilian Weng’s VAE blog post</a:t>
            </a:r>
            <a:r>
              <a:rPr lang="en-US" dirty="0">
                <a:hlinkClick r:id="rId4"/>
              </a:rPr>
              <a:t> </a:t>
            </a:r>
            <a:r>
              <a:rPr lang="en-US" b="1" dirty="0">
                <a:latin typeface="-apple-system"/>
                <a:hlinkClick r:id="rId4"/>
              </a:rPr>
              <a:t>From Autoencoder to Beta-VAE</a:t>
            </a:r>
            <a:endParaRPr lang="en-US" b="1" i="0" dirty="0">
              <a:effectLst/>
              <a:latin typeface="-apple-system"/>
            </a:endParaRPr>
          </a:p>
        </p:txBody>
      </p:sp>
      <p:cxnSp>
        <p:nvCxnSpPr>
          <p:cNvPr id="7" name="Straight Arrow Connector 6">
            <a:extLst>
              <a:ext uri="{FF2B5EF4-FFF2-40B4-BE49-F238E27FC236}">
                <a16:creationId xmlns:a16="http://schemas.microsoft.com/office/drawing/2014/main" id="{0ADC586C-8966-9263-3274-8DABCEB5367C}"/>
              </a:ext>
            </a:extLst>
          </p:cNvPr>
          <p:cNvCxnSpPr/>
          <p:nvPr/>
        </p:nvCxnSpPr>
        <p:spPr>
          <a:xfrm>
            <a:off x="4145654" y="1789531"/>
            <a:ext cx="3478086" cy="122294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A59E158E-1E74-98FC-3701-424E13407F8A}"/>
              </a:ext>
            </a:extLst>
          </p:cNvPr>
          <p:cNvCxnSpPr>
            <a:cxnSpLocks/>
          </p:cNvCxnSpPr>
          <p:nvPr/>
        </p:nvCxnSpPr>
        <p:spPr>
          <a:xfrm flipV="1">
            <a:off x="5106512" y="4302690"/>
            <a:ext cx="5152304" cy="154070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89836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8C90EF-CC62-457A-0A43-5A52CD14E14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3D8FBC2-E5C2-B8F8-9B0D-1425AC71B0AB}"/>
              </a:ext>
            </a:extLst>
          </p:cNvPr>
          <p:cNvSpPr>
            <a:spLocks noGrp="1"/>
          </p:cNvSpPr>
          <p:nvPr>
            <p:ph type="title"/>
          </p:nvPr>
        </p:nvSpPr>
        <p:spPr>
          <a:xfrm>
            <a:off x="789301" y="140193"/>
            <a:ext cx="10515600" cy="872004"/>
          </a:xfrm>
        </p:spPr>
        <p:txBody>
          <a:bodyPr>
            <a:normAutofit/>
          </a:bodyPr>
          <a:lstStyle/>
          <a:p>
            <a:r>
              <a:rPr lang="en-US" sz="4000" dirty="0">
                <a:latin typeface="+mn-lt"/>
              </a:rPr>
              <a:t>Algorithms for Generative Models  </a:t>
            </a:r>
          </a:p>
        </p:txBody>
      </p:sp>
      <p:sp>
        <p:nvSpPr>
          <p:cNvPr id="3" name="Content Placeholder 2">
            <a:extLst>
              <a:ext uri="{FF2B5EF4-FFF2-40B4-BE49-F238E27FC236}">
                <a16:creationId xmlns:a16="http://schemas.microsoft.com/office/drawing/2014/main" id="{38375389-187F-4E8C-5C41-1360A5E598D3}"/>
              </a:ext>
            </a:extLst>
          </p:cNvPr>
          <p:cNvSpPr>
            <a:spLocks noGrp="1"/>
          </p:cNvSpPr>
          <p:nvPr>
            <p:ph idx="1"/>
          </p:nvPr>
        </p:nvSpPr>
        <p:spPr>
          <a:xfrm>
            <a:off x="723987" y="1012197"/>
            <a:ext cx="10515600" cy="5733661"/>
          </a:xfrm>
        </p:spPr>
        <p:txBody>
          <a:bodyPr>
            <a:normAutofit/>
          </a:bodyPr>
          <a:lstStyle/>
          <a:p>
            <a:pPr marL="0" indent="0">
              <a:buNone/>
            </a:pPr>
            <a:r>
              <a:rPr lang="en-US" dirty="0"/>
              <a:t>There are two broad categories of generative image models        </a:t>
            </a:r>
          </a:p>
          <a:p>
            <a:r>
              <a:rPr lang="en-US" dirty="0"/>
              <a:t>Generative Adversarial Networks (GANs) are based on </a:t>
            </a:r>
            <a:r>
              <a:rPr lang="en-US" b="1" dirty="0"/>
              <a:t>adversarial learning</a:t>
            </a:r>
            <a:r>
              <a:rPr lang="en-US" dirty="0"/>
              <a:t> </a:t>
            </a:r>
            <a:r>
              <a:rPr lang="en-US" b="1" dirty="0"/>
              <a:t>in a zero-sum non-cooperative game</a:t>
            </a:r>
            <a:endParaRPr lang="en-US" dirty="0"/>
          </a:p>
          <a:p>
            <a:pPr lvl="1"/>
            <a:r>
              <a:rPr lang="en-US" dirty="0"/>
              <a:t>Generator learns to fool the discriminator</a:t>
            </a:r>
          </a:p>
          <a:p>
            <a:pPr lvl="1"/>
            <a:r>
              <a:rPr lang="en-US" dirty="0"/>
              <a:t>Discriminator learns to discriminate between real and generated images</a:t>
            </a:r>
          </a:p>
          <a:p>
            <a:pPr lvl="1"/>
            <a:r>
              <a:rPr lang="en-US" dirty="0"/>
              <a:t>Alternating learning between generator and discriminator improves both</a:t>
            </a:r>
          </a:p>
          <a:p>
            <a:r>
              <a:rPr lang="en-US" dirty="0"/>
              <a:t>Models that </a:t>
            </a:r>
            <a:r>
              <a:rPr lang="en-US" b="1" dirty="0"/>
              <a:t>maximize likelihood of the generated image </a:t>
            </a:r>
            <a:r>
              <a:rPr lang="en-US" dirty="0"/>
              <a:t>are our focus </a:t>
            </a:r>
          </a:p>
          <a:p>
            <a:pPr lvl="1"/>
            <a:r>
              <a:rPr lang="en-US" dirty="0"/>
              <a:t>Autoregressive models – see text </a:t>
            </a:r>
          </a:p>
          <a:p>
            <a:pPr lvl="1"/>
            <a:r>
              <a:rPr lang="en-US" dirty="0"/>
              <a:t>Variational autoencoders   </a:t>
            </a:r>
          </a:p>
          <a:p>
            <a:pPr lvl="1"/>
            <a:r>
              <a:rPr lang="en-US" dirty="0"/>
              <a:t>Flow-based models    </a:t>
            </a:r>
          </a:p>
          <a:p>
            <a:pPr lvl="1"/>
            <a:r>
              <a:rPr lang="en-US" b="1" dirty="0"/>
              <a:t>Diffusion models    </a:t>
            </a:r>
          </a:p>
          <a:p>
            <a:pPr lvl="1"/>
            <a:endParaRPr lang="en-US" b="1" dirty="0"/>
          </a:p>
          <a:p>
            <a:pPr lvl="1"/>
            <a:endParaRPr lang="en-US" b="1" dirty="0"/>
          </a:p>
          <a:p>
            <a:endParaRPr lang="en-US" dirty="0"/>
          </a:p>
        </p:txBody>
      </p:sp>
    </p:spTree>
    <p:extLst>
      <p:ext uri="{BB962C8B-B14F-4D97-AF65-F5344CB8AC3E}">
        <p14:creationId xmlns:p14="http://schemas.microsoft.com/office/powerpoint/2010/main" val="330281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Autoencoders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388088" y="877186"/>
                <a:ext cx="7458740" cy="5911702"/>
              </a:xfrm>
            </p:spPr>
            <p:txBody>
              <a:bodyPr>
                <a:normAutofit fontScale="85000" lnSpcReduction="10000"/>
              </a:bodyPr>
              <a:lstStyle/>
              <a:p>
                <a:pPr marL="0" indent="0">
                  <a:buNone/>
                </a:pPr>
                <a:r>
                  <a:rPr lang="en-US" dirty="0"/>
                  <a:t>Formulate encoder and decoder in terms of probability distributions  </a:t>
                </a:r>
              </a:p>
              <a:p>
                <a:r>
                  <a:rPr lang="en-US" dirty="0"/>
                  <a:t>We seek to simultaneous learn parameters </a:t>
                </a:r>
                <a14:m>
                  <m:oMath xmlns:m="http://schemas.openxmlformats.org/officeDocument/2006/math">
                    <m:r>
                      <a:rPr lang="en-US" i="1" smtClean="0">
                        <a:latin typeface="Cambria Math" panose="02040503050406030204" pitchFamily="18" charset="0"/>
                        <a:ea typeface="Cambria Math" panose="02040503050406030204" pitchFamily="18" charset="0"/>
                      </a:rPr>
                      <m:t>𝜑</m:t>
                    </m:r>
                  </m:oMath>
                </a14:m>
                <a:r>
                  <a:rPr lang="en-US" dirty="0"/>
                  <a:t> and </a:t>
                </a:r>
                <a14:m>
                  <m:oMath xmlns:m="http://schemas.openxmlformats.org/officeDocument/2006/math">
                    <m:r>
                      <a:rPr lang="en-US" i="1">
                        <a:latin typeface="Cambria Math" panose="02040503050406030204" pitchFamily="18" charset="0"/>
                        <a:ea typeface="Cambria Math" panose="02040503050406030204" pitchFamily="18" charset="0"/>
                      </a:rPr>
                      <m:t>𝜃</m:t>
                    </m:r>
                  </m:oMath>
                </a14:m>
                <a:r>
                  <a:rPr lang="en-US" dirty="0"/>
                  <a:t> that maximize the likelihood of </a:t>
                </a:r>
                <a14:m>
                  <m:oMath xmlns:m="http://schemas.openxmlformats.org/officeDocument/2006/math">
                    <m:r>
                      <a:rPr lang="en-US" b="0" i="1" smtClean="0">
                        <a:latin typeface="Cambria Math" panose="02040503050406030204" pitchFamily="18" charset="0"/>
                      </a:rPr>
                      <m:t>𝑥</m:t>
                    </m:r>
                  </m:oMath>
                </a14:m>
                <a:r>
                  <a:rPr lang="en-US" dirty="0"/>
                  <a:t> </a:t>
                </a:r>
              </a:p>
              <a:p>
                <a:r>
                  <a:rPr lang="en-US" dirty="0"/>
                  <a:t>Start with the ELBO for the log likelihood</a:t>
                </a:r>
              </a:p>
              <a:p>
                <a:pPr marL="0" indent="0">
                  <a:buNone/>
                </a:pPr>
                <a14:m>
                  <m:oMathPara xmlns:m="http://schemas.openxmlformats.org/officeDocument/2006/math">
                    <m:oMathParaPr>
                      <m:jc m:val="centerGroup"/>
                    </m:oMathParaPr>
                    <m:oMath xmlns:m="http://schemas.openxmlformats.org/officeDocument/2006/math">
                      <m:r>
                        <m:rPr>
                          <m:sty m:val="p"/>
                        </m:rPr>
                        <a:rPr lang="en-US" sz="2400" b="0" i="0" smtClean="0">
                          <a:latin typeface="Cambria Math" panose="02040503050406030204" pitchFamily="18" charset="0"/>
                        </a:rPr>
                        <m:t>log</m:t>
                      </m:r>
                      <m:r>
                        <a:rPr lang="en-US" sz="2400" b="0" i="1" smtClean="0">
                          <a:latin typeface="Cambria Math" panose="02040503050406030204" pitchFamily="18" charset="0"/>
                        </a:rPr>
                        <m:t>⁡(</m:t>
                      </m:r>
                      <m:r>
                        <a:rPr lang="en-US" sz="2400" i="1">
                          <a:latin typeface="Cambria Math" panose="02040503050406030204" pitchFamily="18" charset="0"/>
                        </a:rPr>
                        <m:t>𝑝</m:t>
                      </m:r>
                      <m:d>
                        <m:dPr>
                          <m:ctrlPr>
                            <a:rPr lang="en-US" sz="2400" i="1">
                              <a:latin typeface="Cambria Math" panose="02040503050406030204" pitchFamily="18" charset="0"/>
                            </a:rPr>
                          </m:ctrlPr>
                        </m:dPr>
                        <m:e>
                          <m:r>
                            <a:rPr lang="en-US" sz="2400" i="1">
                              <a:latin typeface="Cambria Math" panose="02040503050406030204" pitchFamily="18" charset="0"/>
                            </a:rPr>
                            <m:t>𝑥</m:t>
                          </m:r>
                        </m:e>
                      </m:d>
                      <m:r>
                        <a:rPr lang="en-US" sz="2400" b="0" i="1" smtClean="0">
                          <a:latin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𝐸</m:t>
                          </m:r>
                        </m:e>
                        <m:sub>
                          <m:sSub>
                            <m:sSubPr>
                              <m:ctrlPr>
                                <a:rPr lang="en-US" sz="2400" i="1">
                                  <a:latin typeface="Cambria Math" panose="02040503050406030204" pitchFamily="18" charset="0"/>
                                </a:rPr>
                              </m:ctrlPr>
                            </m:sSubPr>
                            <m:e>
                              <m:r>
                                <a:rPr lang="en-US" sz="2400" i="1">
                                  <a:latin typeface="Cambria Math" panose="02040503050406030204" pitchFamily="18" charset="0"/>
                                </a:rPr>
                                <m:t>𝑞</m:t>
                              </m:r>
                            </m:e>
                            <m:sub>
                              <m:r>
                                <a:rPr lang="en-US" sz="2400" i="1">
                                  <a:latin typeface="Cambria Math" panose="02040503050406030204" pitchFamily="18" charset="0"/>
                                  <a:ea typeface="Cambria Math" panose="02040503050406030204" pitchFamily="18" charset="0"/>
                                </a:rPr>
                                <m:t>𝜑</m:t>
                              </m:r>
                            </m:sub>
                          </m:sSub>
                          <m:r>
                            <a:rPr lang="en-US" sz="2400" i="1">
                              <a:latin typeface="Cambria Math" panose="02040503050406030204" pitchFamily="18" charset="0"/>
                            </a:rPr>
                            <m:t>(</m:t>
                          </m:r>
                          <m:r>
                            <a:rPr lang="en-US" sz="2400" i="1">
                              <a:latin typeface="Cambria Math" panose="02040503050406030204" pitchFamily="18" charset="0"/>
                            </a:rPr>
                            <m:t>𝑧</m:t>
                          </m:r>
                          <m:r>
                            <a:rPr lang="en-US" sz="2400" i="1">
                              <a:latin typeface="Cambria Math" panose="02040503050406030204" pitchFamily="18" charset="0"/>
                            </a:rPr>
                            <m:t>|</m:t>
                          </m:r>
                          <m:r>
                            <a:rPr lang="en-US" sz="2400" i="1">
                              <a:latin typeface="Cambria Math" panose="02040503050406030204" pitchFamily="18" charset="0"/>
                            </a:rPr>
                            <m:t>𝑥</m:t>
                          </m:r>
                          <m:r>
                            <a:rPr lang="en-US" sz="2400" i="1">
                              <a:latin typeface="Cambria Math" panose="02040503050406030204" pitchFamily="18" charset="0"/>
                            </a:rPr>
                            <m:t>)</m:t>
                          </m:r>
                        </m:sub>
                      </m:sSub>
                      <m:r>
                        <a:rPr lang="en-US" sz="2400" b="0" i="1" smtClean="0">
                          <a:latin typeface="Cambria Math" panose="02040503050406030204" pitchFamily="18" charset="0"/>
                        </a:rPr>
                        <m:t>𝑙𝑜𝑔</m:t>
                      </m:r>
                      <m:d>
                        <m:dPr>
                          <m:ctrlPr>
                            <a:rPr lang="en-US" sz="2400" i="1">
                              <a:latin typeface="Cambria Math" panose="02040503050406030204" pitchFamily="18" charset="0"/>
                            </a:rPr>
                          </m:ctrlPr>
                        </m:dPr>
                        <m:e>
                          <m:f>
                            <m:fPr>
                              <m:ctrlPr>
                                <a:rPr lang="en-US" sz="2400" i="1">
                                  <a:latin typeface="Cambria Math" panose="02040503050406030204" pitchFamily="18" charset="0"/>
                                </a:rPr>
                              </m:ctrlPr>
                            </m:fPr>
                            <m:num>
                              <m:r>
                                <a:rPr lang="en-US" sz="2400" i="1">
                                  <a:latin typeface="Cambria Math" panose="02040503050406030204" pitchFamily="18" charset="0"/>
                                </a:rPr>
                                <m:t>𝑝</m:t>
                              </m:r>
                              <m:d>
                                <m:dPr>
                                  <m:ctrlPr>
                                    <a:rPr lang="en-US" sz="2400" i="1">
                                      <a:latin typeface="Cambria Math" panose="02040503050406030204" pitchFamily="18" charset="0"/>
                                    </a:rPr>
                                  </m:ctrlPr>
                                </m:dPr>
                                <m:e>
                                  <m:r>
                                    <a:rPr lang="en-US" sz="2400" i="1">
                                      <a:latin typeface="Cambria Math" panose="02040503050406030204" pitchFamily="18" charset="0"/>
                                    </a:rPr>
                                    <m:t>𝑥</m:t>
                                  </m:r>
                                  <m:r>
                                    <a:rPr lang="en-US" sz="2400" i="1">
                                      <a:latin typeface="Cambria Math" panose="02040503050406030204" pitchFamily="18" charset="0"/>
                                    </a:rPr>
                                    <m:t>,</m:t>
                                  </m:r>
                                  <m:r>
                                    <a:rPr lang="en-US" sz="2400" i="1">
                                      <a:latin typeface="Cambria Math" panose="02040503050406030204" pitchFamily="18" charset="0"/>
                                    </a:rPr>
                                    <m:t>𝑧</m:t>
                                  </m:r>
                                </m:e>
                              </m:d>
                            </m:num>
                            <m:den>
                              <m:sSub>
                                <m:sSubPr>
                                  <m:ctrlPr>
                                    <a:rPr lang="en-US" sz="2400" i="1">
                                      <a:latin typeface="Cambria Math" panose="02040503050406030204" pitchFamily="18" charset="0"/>
                                    </a:rPr>
                                  </m:ctrlPr>
                                </m:sSubPr>
                                <m:e>
                                  <m:r>
                                    <a:rPr lang="en-US" sz="2400" i="1">
                                      <a:latin typeface="Cambria Math" panose="02040503050406030204" pitchFamily="18" charset="0"/>
                                    </a:rPr>
                                    <m:t>𝑞</m:t>
                                  </m:r>
                                </m:e>
                                <m:sub>
                                  <m:r>
                                    <a:rPr lang="en-US" sz="2400" i="1">
                                      <a:latin typeface="Cambria Math" panose="02040503050406030204" pitchFamily="18" charset="0"/>
                                      <a:ea typeface="Cambria Math" panose="02040503050406030204" pitchFamily="18" charset="0"/>
                                    </a:rPr>
                                    <m:t>𝜑</m:t>
                                  </m:r>
                                </m:sub>
                              </m:sSub>
                              <m:r>
                                <a:rPr lang="en-US" sz="2400" i="1">
                                  <a:latin typeface="Cambria Math" panose="02040503050406030204" pitchFamily="18" charset="0"/>
                                </a:rPr>
                                <m:t>(</m:t>
                              </m:r>
                              <m:r>
                                <a:rPr lang="en-US" sz="2400" i="1">
                                  <a:latin typeface="Cambria Math" panose="02040503050406030204" pitchFamily="18" charset="0"/>
                                </a:rPr>
                                <m:t>𝑧</m:t>
                              </m:r>
                              <m:r>
                                <a:rPr lang="en-US" sz="2400" i="1">
                                  <a:latin typeface="Cambria Math" panose="02040503050406030204" pitchFamily="18" charset="0"/>
                                </a:rPr>
                                <m:t>|</m:t>
                              </m:r>
                              <m:r>
                                <a:rPr lang="en-US" sz="2400" i="1">
                                  <a:latin typeface="Cambria Math" panose="02040503050406030204" pitchFamily="18" charset="0"/>
                                </a:rPr>
                                <m:t>𝑥</m:t>
                              </m:r>
                              <m:r>
                                <a:rPr lang="en-US" sz="2400" i="1">
                                  <a:latin typeface="Cambria Math" panose="02040503050406030204" pitchFamily="18" charset="0"/>
                                </a:rPr>
                                <m:t>)</m:t>
                              </m:r>
                            </m:den>
                          </m:f>
                        </m:e>
                      </m:d>
                    </m:oMath>
                  </m:oMathPara>
                </a14:m>
                <a:endParaRPr lang="en-US" sz="2400" dirty="0"/>
              </a:p>
              <a:p>
                <a:r>
                  <a:rPr lang="en-US" dirty="0"/>
                  <a:t>Apply the chain rule of probability</a:t>
                </a:r>
              </a:p>
              <a:p>
                <a:pPr marL="0" indent="0">
                  <a:buNone/>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i="1">
                              <a:latin typeface="Cambria Math" panose="02040503050406030204" pitchFamily="18" charset="0"/>
                            </a:rPr>
                            <m:t>𝐸</m:t>
                          </m:r>
                        </m:e>
                        <m:sub>
                          <m:sSub>
                            <m:sSubPr>
                              <m:ctrlPr>
                                <a:rPr lang="en-US" sz="2400" i="1">
                                  <a:latin typeface="Cambria Math" panose="02040503050406030204" pitchFamily="18" charset="0"/>
                                </a:rPr>
                              </m:ctrlPr>
                            </m:sSubPr>
                            <m:e>
                              <m:r>
                                <a:rPr lang="en-US" sz="2400" i="1">
                                  <a:latin typeface="Cambria Math" panose="02040503050406030204" pitchFamily="18" charset="0"/>
                                </a:rPr>
                                <m:t>𝑞</m:t>
                              </m:r>
                            </m:e>
                            <m:sub>
                              <m:r>
                                <a:rPr lang="en-US" sz="2400" i="1">
                                  <a:latin typeface="Cambria Math" panose="02040503050406030204" pitchFamily="18" charset="0"/>
                                  <a:ea typeface="Cambria Math" panose="02040503050406030204" pitchFamily="18" charset="0"/>
                                </a:rPr>
                                <m:t>𝜑</m:t>
                              </m:r>
                            </m:sub>
                          </m:sSub>
                          <m:r>
                            <a:rPr lang="en-US" sz="2400" i="1">
                              <a:latin typeface="Cambria Math" panose="02040503050406030204" pitchFamily="18" charset="0"/>
                            </a:rPr>
                            <m:t>(</m:t>
                          </m:r>
                          <m:r>
                            <a:rPr lang="en-US" sz="2400" i="1">
                              <a:latin typeface="Cambria Math" panose="02040503050406030204" pitchFamily="18" charset="0"/>
                            </a:rPr>
                            <m:t>𝑧</m:t>
                          </m:r>
                          <m:r>
                            <a:rPr lang="en-US" sz="2400" i="1">
                              <a:latin typeface="Cambria Math" panose="02040503050406030204" pitchFamily="18" charset="0"/>
                            </a:rPr>
                            <m:t>|</m:t>
                          </m:r>
                          <m:r>
                            <a:rPr lang="en-US" sz="2400" i="1">
                              <a:latin typeface="Cambria Math" panose="02040503050406030204" pitchFamily="18" charset="0"/>
                            </a:rPr>
                            <m:t>𝑥</m:t>
                          </m:r>
                          <m:r>
                            <a:rPr lang="en-US" sz="2400" i="1">
                              <a:latin typeface="Cambria Math" panose="02040503050406030204" pitchFamily="18" charset="0"/>
                            </a:rPr>
                            <m:t>)</m:t>
                          </m:r>
                        </m:sub>
                      </m:sSub>
                      <m:r>
                        <a:rPr lang="en-US" sz="2400" b="0" i="1" smtClean="0">
                          <a:latin typeface="Cambria Math" panose="02040503050406030204" pitchFamily="18" charset="0"/>
                        </a:rPr>
                        <m:t>𝑙𝑜𝑔</m:t>
                      </m:r>
                      <m:d>
                        <m:dPr>
                          <m:ctrlPr>
                            <a:rPr lang="en-US" sz="2400" i="1">
                              <a:latin typeface="Cambria Math" panose="02040503050406030204" pitchFamily="18" charset="0"/>
                            </a:rPr>
                          </m:ctrlPr>
                        </m:dPr>
                        <m:e>
                          <m:f>
                            <m:fPr>
                              <m:ctrlPr>
                                <a:rPr lang="en-US" sz="2400" i="1">
                                  <a:latin typeface="Cambria Math" panose="02040503050406030204" pitchFamily="18" charset="0"/>
                                </a:rPr>
                              </m:ctrlPr>
                            </m:fPr>
                            <m:num>
                              <m:r>
                                <a:rPr lang="en-US" sz="2400" i="1">
                                  <a:latin typeface="Cambria Math" panose="02040503050406030204" pitchFamily="18" charset="0"/>
                                </a:rPr>
                                <m:t>𝑝</m:t>
                              </m:r>
                              <m:d>
                                <m:dPr>
                                  <m:ctrlPr>
                                    <a:rPr lang="en-US" sz="2400" i="1">
                                      <a:latin typeface="Cambria Math" panose="02040503050406030204" pitchFamily="18" charset="0"/>
                                    </a:rPr>
                                  </m:ctrlPr>
                                </m:dPr>
                                <m:e>
                                  <m:r>
                                    <a:rPr lang="en-US" sz="2400" i="1">
                                      <a:latin typeface="Cambria Math" panose="02040503050406030204" pitchFamily="18" charset="0"/>
                                    </a:rPr>
                                    <m:t>𝑥</m:t>
                                  </m:r>
                                  <m:r>
                                    <a:rPr lang="en-US" sz="2400" i="1" smtClean="0">
                                      <a:latin typeface="Cambria Math" panose="02040503050406030204" pitchFamily="18" charset="0"/>
                                    </a:rPr>
                                    <m:t>,</m:t>
                                  </m:r>
                                  <m:r>
                                    <a:rPr lang="en-US" sz="2400" i="1">
                                      <a:latin typeface="Cambria Math" panose="02040503050406030204" pitchFamily="18" charset="0"/>
                                    </a:rPr>
                                    <m:t>𝑧</m:t>
                                  </m:r>
                                </m:e>
                              </m:d>
                            </m:num>
                            <m:den>
                              <m:sSub>
                                <m:sSubPr>
                                  <m:ctrlPr>
                                    <a:rPr lang="en-US" sz="2400" i="1">
                                      <a:latin typeface="Cambria Math" panose="02040503050406030204" pitchFamily="18" charset="0"/>
                                    </a:rPr>
                                  </m:ctrlPr>
                                </m:sSubPr>
                                <m:e>
                                  <m:r>
                                    <a:rPr lang="en-US" sz="2400" i="1">
                                      <a:latin typeface="Cambria Math" panose="02040503050406030204" pitchFamily="18" charset="0"/>
                                    </a:rPr>
                                    <m:t>𝑞</m:t>
                                  </m:r>
                                </m:e>
                                <m:sub>
                                  <m:r>
                                    <a:rPr lang="en-US" sz="2400" i="1">
                                      <a:latin typeface="Cambria Math" panose="02040503050406030204" pitchFamily="18" charset="0"/>
                                      <a:ea typeface="Cambria Math" panose="02040503050406030204" pitchFamily="18" charset="0"/>
                                    </a:rPr>
                                    <m:t>𝜑</m:t>
                                  </m:r>
                                </m:sub>
                              </m:sSub>
                              <m:r>
                                <a:rPr lang="en-US" sz="2400" i="1">
                                  <a:latin typeface="Cambria Math" panose="02040503050406030204" pitchFamily="18" charset="0"/>
                                </a:rPr>
                                <m:t>(</m:t>
                              </m:r>
                              <m:r>
                                <a:rPr lang="en-US" sz="2400" i="1">
                                  <a:latin typeface="Cambria Math" panose="02040503050406030204" pitchFamily="18" charset="0"/>
                                </a:rPr>
                                <m:t>𝑧</m:t>
                              </m:r>
                              <m:r>
                                <a:rPr lang="en-US" sz="2400" i="1">
                                  <a:latin typeface="Cambria Math" panose="02040503050406030204" pitchFamily="18" charset="0"/>
                                </a:rPr>
                                <m:t>|</m:t>
                              </m:r>
                              <m:r>
                                <a:rPr lang="en-US" sz="2400" i="1">
                                  <a:latin typeface="Cambria Math" panose="02040503050406030204" pitchFamily="18" charset="0"/>
                                </a:rPr>
                                <m:t>𝑥</m:t>
                              </m:r>
                              <m:r>
                                <a:rPr lang="en-US" sz="2400" i="1">
                                  <a:latin typeface="Cambria Math" panose="02040503050406030204" pitchFamily="18" charset="0"/>
                                </a:rPr>
                                <m:t>)</m:t>
                              </m:r>
                            </m:den>
                          </m:f>
                        </m:e>
                      </m:d>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𝐸</m:t>
                          </m:r>
                        </m:e>
                        <m:sub>
                          <m:sSub>
                            <m:sSubPr>
                              <m:ctrlPr>
                                <a:rPr lang="en-US" sz="2400" i="1">
                                  <a:latin typeface="Cambria Math" panose="02040503050406030204" pitchFamily="18" charset="0"/>
                                </a:rPr>
                              </m:ctrlPr>
                            </m:sSubPr>
                            <m:e>
                              <m:r>
                                <a:rPr lang="en-US" sz="2400" i="1">
                                  <a:latin typeface="Cambria Math" panose="02040503050406030204" pitchFamily="18" charset="0"/>
                                </a:rPr>
                                <m:t>𝑞</m:t>
                              </m:r>
                            </m:e>
                            <m:sub>
                              <m:r>
                                <a:rPr lang="en-US" sz="2400" i="1">
                                  <a:latin typeface="Cambria Math" panose="02040503050406030204" pitchFamily="18" charset="0"/>
                                  <a:ea typeface="Cambria Math" panose="02040503050406030204" pitchFamily="18" charset="0"/>
                                </a:rPr>
                                <m:t>𝜑</m:t>
                              </m:r>
                            </m:sub>
                          </m:sSub>
                          <m:r>
                            <a:rPr lang="en-US" sz="2400" i="1">
                              <a:latin typeface="Cambria Math" panose="02040503050406030204" pitchFamily="18" charset="0"/>
                            </a:rPr>
                            <m:t>(</m:t>
                          </m:r>
                          <m:r>
                            <a:rPr lang="en-US" sz="2400" i="1">
                              <a:latin typeface="Cambria Math" panose="02040503050406030204" pitchFamily="18" charset="0"/>
                            </a:rPr>
                            <m:t>𝑧</m:t>
                          </m:r>
                          <m:r>
                            <a:rPr lang="en-US" sz="2400" i="1">
                              <a:latin typeface="Cambria Math" panose="02040503050406030204" pitchFamily="18" charset="0"/>
                            </a:rPr>
                            <m:t>|</m:t>
                          </m:r>
                          <m:r>
                            <a:rPr lang="en-US" sz="2400" i="1">
                              <a:latin typeface="Cambria Math" panose="02040503050406030204" pitchFamily="18" charset="0"/>
                            </a:rPr>
                            <m:t>𝑥</m:t>
                          </m:r>
                          <m:r>
                            <a:rPr lang="en-US" sz="2400" i="1">
                              <a:latin typeface="Cambria Math" panose="02040503050406030204" pitchFamily="18" charset="0"/>
                            </a:rPr>
                            <m:t>)</m:t>
                          </m:r>
                        </m:sub>
                      </m:sSub>
                      <m:r>
                        <a:rPr lang="en-US" sz="2400" i="1">
                          <a:latin typeface="Cambria Math" panose="02040503050406030204" pitchFamily="18" charset="0"/>
                        </a:rPr>
                        <m:t>𝑙𝑜𝑔</m:t>
                      </m:r>
                      <m:d>
                        <m:dPr>
                          <m:ctrlPr>
                            <a:rPr lang="en-US" sz="2400" i="1">
                              <a:latin typeface="Cambria Math" panose="02040503050406030204" pitchFamily="18" charset="0"/>
                            </a:rPr>
                          </m:ctrlPr>
                        </m:dPr>
                        <m:e>
                          <m:f>
                            <m:fPr>
                              <m:ctrlPr>
                                <a:rPr lang="en-US" sz="2400" i="1">
                                  <a:latin typeface="Cambria Math" panose="02040503050406030204" pitchFamily="18" charset="0"/>
                                </a:rPr>
                              </m:ctrlPr>
                            </m:fPr>
                            <m:num>
                              <m:r>
                                <a:rPr lang="en-US" sz="2400" i="1">
                                  <a:latin typeface="Cambria Math" panose="02040503050406030204" pitchFamily="18" charset="0"/>
                                </a:rPr>
                                <m:t>𝑝</m:t>
                              </m:r>
                              <m:d>
                                <m:dPr>
                                  <m:ctrlPr>
                                    <a:rPr lang="en-US" sz="2400" i="1">
                                      <a:latin typeface="Cambria Math" panose="02040503050406030204" pitchFamily="18" charset="0"/>
                                    </a:rPr>
                                  </m:ctrlPr>
                                </m:dPr>
                                <m:e>
                                  <m:r>
                                    <a:rPr lang="en-US" sz="2400" i="1">
                                      <a:latin typeface="Cambria Math" panose="02040503050406030204" pitchFamily="18" charset="0"/>
                                    </a:rPr>
                                    <m:t>𝑥</m:t>
                                  </m:r>
                                  <m:r>
                                    <a:rPr lang="en-US" sz="2400" b="0" i="1" smtClean="0">
                                      <a:latin typeface="Cambria Math" panose="02040503050406030204" pitchFamily="18" charset="0"/>
                                    </a:rPr>
                                    <m:t> | </m:t>
                                  </m:r>
                                  <m:r>
                                    <a:rPr lang="en-US" sz="2400" i="1">
                                      <a:latin typeface="Cambria Math" panose="02040503050406030204" pitchFamily="18" charset="0"/>
                                    </a:rPr>
                                    <m:t>𝑧</m:t>
                                  </m:r>
                                </m:e>
                              </m:d>
                              <m:r>
                                <a:rPr lang="en-US" sz="2400" b="0" i="1" smtClean="0">
                                  <a:latin typeface="Cambria Math" panose="02040503050406030204" pitchFamily="18" charset="0"/>
                                </a:rPr>
                                <m:t> </m:t>
                              </m:r>
                              <m:r>
                                <a:rPr lang="en-US" sz="2400" b="0" i="1" smtClean="0">
                                  <a:latin typeface="Cambria Math" panose="02040503050406030204" pitchFamily="18" charset="0"/>
                                </a:rPr>
                                <m:t>𝑝</m:t>
                              </m:r>
                              <m:r>
                                <a:rPr lang="en-US" sz="2400" b="0" i="1" smtClean="0">
                                  <a:latin typeface="Cambria Math" panose="02040503050406030204" pitchFamily="18" charset="0"/>
                                </a:rPr>
                                <m:t>(</m:t>
                              </m:r>
                              <m:r>
                                <a:rPr lang="en-US" sz="2400" b="0" i="1" smtClean="0">
                                  <a:latin typeface="Cambria Math" panose="02040503050406030204" pitchFamily="18" charset="0"/>
                                </a:rPr>
                                <m:t>𝑧</m:t>
                              </m:r>
                              <m:r>
                                <a:rPr lang="en-US" sz="2400" b="0" i="1" smtClean="0">
                                  <a:latin typeface="Cambria Math" panose="02040503050406030204" pitchFamily="18" charset="0"/>
                                </a:rPr>
                                <m:t>)</m:t>
                              </m:r>
                            </m:num>
                            <m:den>
                              <m:sSub>
                                <m:sSubPr>
                                  <m:ctrlPr>
                                    <a:rPr lang="en-US" sz="2400" i="1">
                                      <a:latin typeface="Cambria Math" panose="02040503050406030204" pitchFamily="18" charset="0"/>
                                    </a:rPr>
                                  </m:ctrlPr>
                                </m:sSubPr>
                                <m:e>
                                  <m:r>
                                    <a:rPr lang="en-US" sz="2400" i="1">
                                      <a:latin typeface="Cambria Math" panose="02040503050406030204" pitchFamily="18" charset="0"/>
                                    </a:rPr>
                                    <m:t>𝑞</m:t>
                                  </m:r>
                                </m:e>
                                <m:sub>
                                  <m:r>
                                    <a:rPr lang="en-US" sz="2400" i="1">
                                      <a:latin typeface="Cambria Math" panose="02040503050406030204" pitchFamily="18" charset="0"/>
                                      <a:ea typeface="Cambria Math" panose="02040503050406030204" pitchFamily="18" charset="0"/>
                                    </a:rPr>
                                    <m:t>𝜑</m:t>
                                  </m:r>
                                </m:sub>
                              </m:sSub>
                              <m:r>
                                <a:rPr lang="en-US" sz="2400" i="1">
                                  <a:latin typeface="Cambria Math" panose="02040503050406030204" pitchFamily="18" charset="0"/>
                                </a:rPr>
                                <m:t>(</m:t>
                              </m:r>
                              <m:r>
                                <a:rPr lang="en-US" sz="2400" i="1">
                                  <a:latin typeface="Cambria Math" panose="02040503050406030204" pitchFamily="18" charset="0"/>
                                </a:rPr>
                                <m:t>𝑧</m:t>
                              </m:r>
                              <m:r>
                                <a:rPr lang="en-US" sz="2400" i="1">
                                  <a:latin typeface="Cambria Math" panose="02040503050406030204" pitchFamily="18" charset="0"/>
                                </a:rPr>
                                <m:t>|</m:t>
                              </m:r>
                              <m:r>
                                <a:rPr lang="en-US" sz="2400" i="1">
                                  <a:latin typeface="Cambria Math" panose="02040503050406030204" pitchFamily="18" charset="0"/>
                                </a:rPr>
                                <m:t>𝑥</m:t>
                              </m:r>
                              <m:r>
                                <a:rPr lang="en-US" sz="2400" i="1">
                                  <a:latin typeface="Cambria Math" panose="02040503050406030204" pitchFamily="18" charset="0"/>
                                </a:rPr>
                                <m:t>)</m:t>
                              </m:r>
                            </m:den>
                          </m:f>
                        </m:e>
                      </m:d>
                    </m:oMath>
                  </m:oMathPara>
                </a14:m>
                <a:endParaRPr lang="en-US" sz="2400" dirty="0"/>
              </a:p>
              <a:p>
                <a:r>
                  <a:rPr lang="en-US" dirty="0"/>
                  <a:t>Expand the RHS  </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𝐸</m:t>
                          </m:r>
                        </m:e>
                        <m:sub>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sub>
                      </m:sSub>
                      <m:r>
                        <a:rPr lang="en-US" i="1">
                          <a:latin typeface="Cambria Math" panose="02040503050406030204" pitchFamily="18" charset="0"/>
                        </a:rPr>
                        <m:t>𝑙𝑜𝑔</m:t>
                      </m:r>
                      <m:d>
                        <m:dPr>
                          <m:ctrlPr>
                            <a:rPr lang="en-US" i="1">
                              <a:latin typeface="Cambria Math" panose="02040503050406030204" pitchFamily="18" charset="0"/>
                            </a:rPr>
                          </m:ctrlPr>
                        </m:dPr>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 | </m:t>
                              </m:r>
                              <m:r>
                                <a:rPr lang="en-US" i="1">
                                  <a:latin typeface="Cambria Math" panose="02040503050406030204" pitchFamily="18" charset="0"/>
                                </a:rPr>
                                <m:t>𝑧</m:t>
                              </m:r>
                            </m:e>
                          </m:d>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𝐸</m:t>
                          </m:r>
                        </m:e>
                        <m:sub>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sub>
                      </m:sSub>
                      <m:r>
                        <a:rPr lang="en-US" i="1">
                          <a:latin typeface="Cambria Math" panose="02040503050406030204" pitchFamily="18" charset="0"/>
                        </a:rPr>
                        <m:t>𝑙𝑜𝑔</m:t>
                      </m:r>
                      <m:d>
                        <m:dPr>
                          <m:ctrlPr>
                            <a:rPr lang="en-US" i="1">
                              <a:latin typeface="Cambria Math" panose="02040503050406030204" pitchFamily="18" charset="0"/>
                            </a:rPr>
                          </m:ctrlPr>
                        </m:dPr>
                        <m:e>
                          <m:f>
                            <m:fPr>
                              <m:ctrlPr>
                                <a:rPr lang="en-US" i="1" smtClean="0">
                                  <a:latin typeface="Cambria Math" panose="02040503050406030204" pitchFamily="18" charset="0"/>
                                </a:rPr>
                              </m:ctrlPr>
                            </m:fPr>
                            <m:num>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num>
                            <m:den>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den>
                          </m:f>
                        </m:e>
                      </m:d>
                    </m:oMath>
                  </m:oMathPara>
                </a14:m>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388088" y="877186"/>
                <a:ext cx="7458740" cy="5911702"/>
              </a:xfrm>
              <a:blipFill>
                <a:blip r:embed="rId2"/>
                <a:stretch>
                  <a:fillRect/>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E83E51F5-D29B-7781-1C95-816B24B0F27B}"/>
              </a:ext>
            </a:extLst>
          </p:cNvPr>
          <p:cNvPicPr>
            <a:picLocks noChangeAspect="1"/>
          </p:cNvPicPr>
          <p:nvPr/>
        </p:nvPicPr>
        <p:blipFill>
          <a:blip r:embed="rId3"/>
          <a:stretch>
            <a:fillRect/>
          </a:stretch>
        </p:blipFill>
        <p:spPr>
          <a:xfrm>
            <a:off x="7612911" y="1478425"/>
            <a:ext cx="4444409" cy="2099431"/>
          </a:xfrm>
          <a:prstGeom prst="rect">
            <a:avLst/>
          </a:prstGeom>
        </p:spPr>
      </p:pic>
      <p:sp>
        <p:nvSpPr>
          <p:cNvPr id="6" name="TextBox 5">
            <a:extLst>
              <a:ext uri="{FF2B5EF4-FFF2-40B4-BE49-F238E27FC236}">
                <a16:creationId xmlns:a16="http://schemas.microsoft.com/office/drawing/2014/main" id="{BFF93452-0127-4C3A-19D7-37D2CB429FB2}"/>
              </a:ext>
            </a:extLst>
          </p:cNvPr>
          <p:cNvSpPr txBox="1"/>
          <p:nvPr/>
        </p:nvSpPr>
        <p:spPr>
          <a:xfrm>
            <a:off x="7713921" y="3577856"/>
            <a:ext cx="4343399" cy="369332"/>
          </a:xfrm>
          <a:prstGeom prst="rect">
            <a:avLst/>
          </a:prstGeom>
          <a:noFill/>
        </p:spPr>
        <p:txBody>
          <a:bodyPr wrap="square" rtlCol="0">
            <a:spAutoFit/>
          </a:bodyPr>
          <a:lstStyle/>
          <a:p>
            <a:pPr algn="ctr"/>
            <a:r>
              <a:rPr lang="en-US" dirty="0">
                <a:hlinkClick r:id="rId4"/>
              </a:rPr>
              <a:t>Image from Lilian Weng’s VAE blog post </a:t>
            </a:r>
            <a:endParaRPr lang="en-US" dirty="0"/>
          </a:p>
        </p:txBody>
      </p:sp>
    </p:spTree>
    <p:extLst>
      <p:ext uri="{BB962C8B-B14F-4D97-AF65-F5344CB8AC3E}">
        <p14:creationId xmlns:p14="http://schemas.microsoft.com/office/powerpoint/2010/main" val="927651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Autoencoders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388088" y="877186"/>
                <a:ext cx="11803912" cy="5911702"/>
              </a:xfrm>
            </p:spPr>
            <p:txBody>
              <a:bodyPr>
                <a:normAutofit fontScale="85000" lnSpcReduction="20000"/>
              </a:bodyPr>
              <a:lstStyle/>
              <a:p>
                <a:pPr marL="0" indent="0">
                  <a:buNone/>
                </a:pPr>
                <a:r>
                  <a:rPr lang="en-US" dirty="0"/>
                  <a:t>We seek to simultaneous learn parameters </a:t>
                </a:r>
                <a14:m>
                  <m:oMath xmlns:m="http://schemas.openxmlformats.org/officeDocument/2006/math">
                    <m:r>
                      <a:rPr lang="en-US" i="1" smtClean="0">
                        <a:latin typeface="Cambria Math" panose="02040503050406030204" pitchFamily="18" charset="0"/>
                        <a:ea typeface="Cambria Math" panose="02040503050406030204" pitchFamily="18" charset="0"/>
                      </a:rPr>
                      <m:t>𝜑</m:t>
                    </m:r>
                  </m:oMath>
                </a14:m>
                <a:r>
                  <a:rPr lang="en-US" dirty="0"/>
                  <a:t> and </a:t>
                </a:r>
                <a14:m>
                  <m:oMath xmlns:m="http://schemas.openxmlformats.org/officeDocument/2006/math">
                    <m:r>
                      <a:rPr lang="en-US" i="1">
                        <a:latin typeface="Cambria Math" panose="02040503050406030204" pitchFamily="18" charset="0"/>
                        <a:ea typeface="Cambria Math" panose="02040503050406030204" pitchFamily="18" charset="0"/>
                      </a:rPr>
                      <m:t>𝜃</m:t>
                    </m:r>
                  </m:oMath>
                </a14:m>
                <a:r>
                  <a:rPr lang="en-US" dirty="0"/>
                  <a:t> that maximize the likelihood of </a:t>
                </a:r>
                <a14:m>
                  <m:oMath xmlns:m="http://schemas.openxmlformats.org/officeDocument/2006/math">
                    <m:r>
                      <a:rPr lang="en-US" b="0" i="1" smtClean="0">
                        <a:latin typeface="Cambria Math" panose="02040503050406030204" pitchFamily="18" charset="0"/>
                      </a:rPr>
                      <m:t>𝑥</m:t>
                    </m:r>
                  </m:oMath>
                </a14:m>
                <a:r>
                  <a:rPr lang="en-US" dirty="0"/>
                  <a:t> </a:t>
                </a:r>
                <a:endParaRPr lang="en-US" sz="2400" dirty="0"/>
              </a:p>
              <a:p>
                <a:r>
                  <a:rPr lang="en-US" dirty="0"/>
                  <a:t>The ELBO is </a:t>
                </a:r>
              </a:p>
              <a:p>
                <a:pPr marL="0" indent="0">
                  <a:buNone/>
                </a:pPr>
                <a14:m>
                  <m:oMathPara xmlns:m="http://schemas.openxmlformats.org/officeDocument/2006/math">
                    <m:oMathParaPr>
                      <m:jc m:val="centerGroup"/>
                    </m:oMathParaPr>
                    <m:oMath xmlns:m="http://schemas.openxmlformats.org/officeDocument/2006/math">
                      <m:r>
                        <m:rPr>
                          <m:sty m:val="p"/>
                        </m:rPr>
                        <a:rPr lang="en-US">
                          <a:latin typeface="Cambria Math" panose="02040503050406030204" pitchFamily="18" charset="0"/>
                        </a:rPr>
                        <m:t>log</m:t>
                      </m:r>
                      <m:r>
                        <a:rPr lang="en-US" i="1">
                          <a:latin typeface="Cambria Math" panose="02040503050406030204" pitchFamily="18" charset="0"/>
                        </a:rPr>
                        <m:t>⁡(</m:t>
                      </m:r>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e>
                      </m:d>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𝐸</m:t>
                          </m:r>
                        </m:e>
                        <m:sub>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sub>
                      </m:sSub>
                      <m:r>
                        <a:rPr lang="en-US" i="1">
                          <a:latin typeface="Cambria Math" panose="02040503050406030204" pitchFamily="18" charset="0"/>
                        </a:rPr>
                        <m:t>𝑙𝑜𝑔</m:t>
                      </m:r>
                      <m:d>
                        <m:dPr>
                          <m:ctrlPr>
                            <a:rPr lang="en-US" i="1">
                              <a:latin typeface="Cambria Math" panose="02040503050406030204" pitchFamily="18" charset="0"/>
                            </a:rPr>
                          </m:ctrlPr>
                        </m:dPr>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 | </m:t>
                              </m:r>
                              <m:r>
                                <a:rPr lang="en-US" i="1">
                                  <a:latin typeface="Cambria Math" panose="02040503050406030204" pitchFamily="18" charset="0"/>
                                </a:rPr>
                                <m:t>𝑧</m:t>
                              </m:r>
                            </m:e>
                          </m:d>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𝐸</m:t>
                          </m:r>
                        </m:e>
                        <m:sub>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sub>
                      </m:sSub>
                      <m:r>
                        <a:rPr lang="en-US" i="1">
                          <a:latin typeface="Cambria Math" panose="02040503050406030204" pitchFamily="18" charset="0"/>
                        </a:rPr>
                        <m:t>𝑙𝑜𝑔</m:t>
                      </m:r>
                      <m:d>
                        <m:dPr>
                          <m:ctrlPr>
                            <a:rPr lang="en-US" i="1">
                              <a:latin typeface="Cambria Math" panose="02040503050406030204" pitchFamily="18" charset="0"/>
                            </a:rPr>
                          </m:ctrlPr>
                        </m:dPr>
                        <m:e>
                          <m:f>
                            <m:fPr>
                              <m:ctrlPr>
                                <a:rPr lang="en-US" i="1" smtClean="0">
                                  <a:latin typeface="Cambria Math" panose="02040503050406030204" pitchFamily="18" charset="0"/>
                                </a:rPr>
                              </m:ctrlPr>
                            </m:fPr>
                            <m:num>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num>
                            <m:den>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den>
                          </m:f>
                        </m:e>
                      </m:d>
                    </m:oMath>
                  </m:oMathPara>
                </a14:m>
                <a:endParaRPr lang="en-US" dirty="0"/>
              </a:p>
              <a:p>
                <a:r>
                  <a:rPr lang="en-US" dirty="0"/>
                  <a:t>Restate ELBO in terms of KL divergence   </a:t>
                </a:r>
              </a:p>
              <a:p>
                <a:pPr marL="0" indent="0">
                  <a:buNone/>
                </a:pPr>
                <a14:m>
                  <m:oMathPara xmlns:m="http://schemas.openxmlformats.org/officeDocument/2006/math">
                    <m:oMathParaPr>
                      <m:jc m:val="centerGroup"/>
                    </m:oMathParaPr>
                    <m:oMath xmlns:m="http://schemas.openxmlformats.org/officeDocument/2006/math">
                      <m:func>
                        <m:funcPr>
                          <m:ctrlPr>
                            <a:rPr lang="en-US" i="1">
                              <a:latin typeface="Cambria Math" panose="02040503050406030204" pitchFamily="18" charset="0"/>
                            </a:rPr>
                          </m:ctrlPr>
                        </m:funcPr>
                        <m:fName>
                          <m:r>
                            <m:rPr>
                              <m:sty m:val="p"/>
                            </m:rPr>
                            <a:rPr lang="en-US" smtClean="0">
                              <a:latin typeface="Cambria Math" panose="02040503050406030204" pitchFamily="18" charset="0"/>
                            </a:rPr>
                            <m:t>log</m:t>
                          </m:r>
                        </m:fName>
                        <m:e>
                          <m:d>
                            <m:dPr>
                              <m:ctrlPr>
                                <a:rPr lang="en-US" i="1">
                                  <a:latin typeface="Cambria Math" panose="02040503050406030204" pitchFamily="18" charset="0"/>
                                </a:rPr>
                              </m:ctrlPr>
                            </m:dPr>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e>
                              </m:d>
                            </m:e>
                          </m:d>
                        </m:e>
                      </m:func>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𝐸</m:t>
                          </m:r>
                        </m:e>
                        <m:sub>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sub>
                      </m:sSub>
                      <m:r>
                        <a:rPr lang="en-US" i="1">
                          <a:latin typeface="Cambria Math" panose="02040503050406030204" pitchFamily="18" charset="0"/>
                        </a:rPr>
                        <m:t>𝑙𝑜𝑔</m:t>
                      </m:r>
                      <m:d>
                        <m:dPr>
                          <m:ctrlPr>
                            <a:rPr lang="en-US" i="1">
                              <a:latin typeface="Cambria Math" panose="02040503050406030204" pitchFamily="18" charset="0"/>
                            </a:rPr>
                          </m:ctrlPr>
                        </m:dPr>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 | </m:t>
                              </m:r>
                              <m:r>
                                <a:rPr lang="en-US" i="1">
                                  <a:latin typeface="Cambria Math" panose="02040503050406030204" pitchFamily="18" charset="0"/>
                                </a:rPr>
                                <m:t>𝑧</m:t>
                              </m:r>
                            </m:e>
                          </m:d>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𝐾𝐿</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r>
                            <a:rPr lang="en-US" b="0" i="1" smtClean="0">
                              <a:latin typeface="Cambria Math" panose="02040503050406030204" pitchFamily="18" charset="0"/>
                            </a:rPr>
                            <m:t>||</m:t>
                          </m:r>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 </m:t>
                          </m:r>
                        </m:e>
                      </m:d>
                    </m:oMath>
                  </m:oMathPara>
                </a14:m>
                <a:endParaRPr lang="en-US" dirty="0"/>
              </a:p>
              <a:p>
                <a:r>
                  <a:rPr lang="en-US" dirty="0"/>
                  <a:t>How can we interpret the above formulation?  </a:t>
                </a:r>
              </a:p>
              <a:p>
                <a:pPr lvl="1"/>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𝐸</m:t>
                        </m:r>
                      </m:e>
                      <m:sub>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sub>
                    </m:sSub>
                    <m:r>
                      <a:rPr lang="en-US" i="1">
                        <a:latin typeface="Cambria Math" panose="02040503050406030204" pitchFamily="18" charset="0"/>
                      </a:rPr>
                      <m:t>𝑙𝑜𝑔</m:t>
                    </m:r>
                    <m:d>
                      <m:dPr>
                        <m:ctrlPr>
                          <a:rPr lang="en-US" i="1">
                            <a:latin typeface="Cambria Math" panose="02040503050406030204" pitchFamily="18" charset="0"/>
                          </a:rPr>
                        </m:ctrlPr>
                      </m:dPr>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 | </m:t>
                            </m:r>
                            <m:r>
                              <a:rPr lang="en-US" i="1">
                                <a:latin typeface="Cambria Math" panose="02040503050406030204" pitchFamily="18" charset="0"/>
                              </a:rPr>
                              <m:t>𝑧</m:t>
                            </m:r>
                          </m:e>
                        </m:d>
                      </m:e>
                    </m:d>
                  </m:oMath>
                </a14:m>
                <a:r>
                  <a:rPr lang="en-US" dirty="0"/>
                  <a:t> measures the log likelihood of reconstructing the input image, </a:t>
                </a:r>
                <a14:m>
                  <m:oMath xmlns:m="http://schemas.openxmlformats.org/officeDocument/2006/math">
                    <m:r>
                      <a:rPr lang="en-US" i="1">
                        <a:latin typeface="Cambria Math" panose="02040503050406030204" pitchFamily="18" charset="0"/>
                      </a:rPr>
                      <m:t>𝑥</m:t>
                    </m:r>
                  </m:oMath>
                </a14:m>
                <a:endParaRPr lang="en-US" dirty="0"/>
              </a:p>
              <a:p>
                <a:pPr lvl="1"/>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𝐾𝐿</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r>
                          <a:rPr lang="en-US" b="0" i="1" smtClean="0">
                            <a:latin typeface="Cambria Math" panose="02040503050406030204" pitchFamily="18" charset="0"/>
                          </a:rPr>
                          <m:t>||</m:t>
                        </m:r>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 </m:t>
                        </m:r>
                      </m:e>
                    </m:d>
                  </m:oMath>
                </a14:m>
                <a:r>
                  <a:rPr lang="en-US" dirty="0"/>
                  <a:t> measures the divergence between the encoder distribution,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oMath>
                </a14:m>
                <a:r>
                  <a:rPr lang="en-US" dirty="0"/>
                  <a:t>, and the prior belief or likelihood of the latent space, </a:t>
                </a:r>
                <a14:m>
                  <m:oMath xmlns:m="http://schemas.openxmlformats.org/officeDocument/2006/math">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 </m:t>
                    </m:r>
                  </m:oMath>
                </a14:m>
                <a:endParaRPr lang="en-US" dirty="0"/>
              </a:p>
              <a:p>
                <a:pPr lvl="1"/>
                <a:r>
                  <a:rPr lang="en-US" dirty="0"/>
                  <a:t>To maximize </a:t>
                </a:r>
                <a14:m>
                  <m:oMath xmlns:m="http://schemas.openxmlformats.org/officeDocument/2006/math">
                    <m:func>
                      <m:funcPr>
                        <m:ctrlPr>
                          <a:rPr lang="en-US" i="1" smtClean="0">
                            <a:latin typeface="Cambria Math" panose="02040503050406030204" pitchFamily="18" charset="0"/>
                          </a:rPr>
                        </m:ctrlPr>
                      </m:funcPr>
                      <m:fName>
                        <m:r>
                          <m:rPr>
                            <m:sty m:val="p"/>
                          </m:rPr>
                          <a:rPr lang="en-US" smtClean="0">
                            <a:latin typeface="Cambria Math" panose="02040503050406030204" pitchFamily="18" charset="0"/>
                          </a:rPr>
                          <m:t>log</m:t>
                        </m:r>
                      </m:fName>
                      <m:e>
                        <m:d>
                          <m:dPr>
                            <m:ctrlPr>
                              <a:rPr lang="en-US" i="1">
                                <a:latin typeface="Cambria Math" panose="02040503050406030204" pitchFamily="18" charset="0"/>
                              </a:rPr>
                            </m:ctrlPr>
                          </m:dPr>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e>
                            </m:d>
                          </m:e>
                        </m:d>
                      </m:e>
                    </m:func>
                  </m:oMath>
                </a14:m>
                <a:r>
                  <a:rPr lang="en-US" dirty="0"/>
                  <a:t> we must maximize the reconstruction likelihood and minimize the divergence with respect to the prior distribution of the latent space </a:t>
                </a:r>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388088" y="877186"/>
                <a:ext cx="11803912" cy="5911702"/>
              </a:xfr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854790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Autoencoders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388088" y="877186"/>
                <a:ext cx="11803912" cy="5911702"/>
              </a:xfrm>
            </p:spPr>
            <p:txBody>
              <a:bodyPr>
                <a:normAutofit fontScale="85000" lnSpcReduction="20000"/>
              </a:bodyPr>
              <a:lstStyle/>
              <a:p>
                <a:pPr marL="0" indent="0">
                  <a:buNone/>
                </a:pPr>
                <a:r>
                  <a:rPr lang="en-US" dirty="0"/>
                  <a:t>We seek to simultaneous learn parameters </a:t>
                </a:r>
                <a14:m>
                  <m:oMath xmlns:m="http://schemas.openxmlformats.org/officeDocument/2006/math">
                    <m:r>
                      <a:rPr lang="en-US" i="1" smtClean="0">
                        <a:latin typeface="Cambria Math" panose="02040503050406030204" pitchFamily="18" charset="0"/>
                        <a:ea typeface="Cambria Math" panose="02040503050406030204" pitchFamily="18" charset="0"/>
                      </a:rPr>
                      <m:t>𝜑</m:t>
                    </m:r>
                  </m:oMath>
                </a14:m>
                <a:r>
                  <a:rPr lang="en-US" dirty="0"/>
                  <a:t> and </a:t>
                </a:r>
                <a14:m>
                  <m:oMath xmlns:m="http://schemas.openxmlformats.org/officeDocument/2006/math">
                    <m:r>
                      <a:rPr lang="en-US" i="1">
                        <a:latin typeface="Cambria Math" panose="02040503050406030204" pitchFamily="18" charset="0"/>
                        <a:ea typeface="Cambria Math" panose="02040503050406030204" pitchFamily="18" charset="0"/>
                      </a:rPr>
                      <m:t>𝜃</m:t>
                    </m:r>
                  </m:oMath>
                </a14:m>
                <a:r>
                  <a:rPr lang="en-US" dirty="0"/>
                  <a:t> that maximize the likelihood of </a:t>
                </a:r>
                <a14:m>
                  <m:oMath xmlns:m="http://schemas.openxmlformats.org/officeDocument/2006/math">
                    <m:r>
                      <a:rPr lang="en-US" b="0" i="1" smtClean="0">
                        <a:latin typeface="Cambria Math" panose="02040503050406030204" pitchFamily="18" charset="0"/>
                      </a:rPr>
                      <m:t>𝑥</m:t>
                    </m:r>
                  </m:oMath>
                </a14:m>
                <a:r>
                  <a:rPr lang="en-US" dirty="0"/>
                  <a:t> </a:t>
                </a:r>
                <a:endParaRPr lang="en-US" sz="2400" dirty="0"/>
              </a:p>
              <a:p>
                <a:r>
                  <a:rPr lang="en-US" dirty="0"/>
                  <a:t>The ELBO is </a:t>
                </a:r>
                <a14:m>
                  <m:oMath xmlns:m="http://schemas.openxmlformats.org/officeDocument/2006/math">
                    <m:func>
                      <m:funcPr>
                        <m:ctrlPr>
                          <a:rPr lang="en-US" i="1">
                            <a:latin typeface="Cambria Math" panose="02040503050406030204" pitchFamily="18" charset="0"/>
                          </a:rPr>
                        </m:ctrlPr>
                      </m:funcPr>
                      <m:fName>
                        <m:r>
                          <m:rPr>
                            <m:sty m:val="p"/>
                          </m:rPr>
                          <a:rPr lang="en-US" smtClean="0">
                            <a:latin typeface="Cambria Math" panose="02040503050406030204" pitchFamily="18" charset="0"/>
                          </a:rPr>
                          <m:t>log</m:t>
                        </m:r>
                      </m:fName>
                      <m:e>
                        <m:d>
                          <m:dPr>
                            <m:ctrlPr>
                              <a:rPr lang="en-US" i="1">
                                <a:latin typeface="Cambria Math" panose="02040503050406030204" pitchFamily="18" charset="0"/>
                              </a:rPr>
                            </m:ctrlPr>
                          </m:dPr>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e>
                            </m:d>
                          </m:e>
                        </m:d>
                      </m:e>
                    </m:func>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𝐸</m:t>
                        </m:r>
                      </m:e>
                      <m:sub>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sub>
                    </m:sSub>
                    <m:r>
                      <a:rPr lang="en-US" i="1">
                        <a:latin typeface="Cambria Math" panose="02040503050406030204" pitchFamily="18" charset="0"/>
                      </a:rPr>
                      <m:t>𝑙𝑜𝑔</m:t>
                    </m:r>
                    <m:d>
                      <m:dPr>
                        <m:ctrlPr>
                          <a:rPr lang="en-US" i="1">
                            <a:latin typeface="Cambria Math" panose="02040503050406030204" pitchFamily="18" charset="0"/>
                          </a:rPr>
                        </m:ctrlPr>
                      </m:dPr>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 | </m:t>
                            </m:r>
                            <m:r>
                              <a:rPr lang="en-US" i="1">
                                <a:latin typeface="Cambria Math" panose="02040503050406030204" pitchFamily="18" charset="0"/>
                              </a:rPr>
                              <m:t>𝑧</m:t>
                            </m:r>
                          </m:e>
                        </m:d>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𝐾𝐿</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r>
                          <a:rPr lang="en-US" b="0" i="1" smtClean="0">
                            <a:latin typeface="Cambria Math" panose="02040503050406030204" pitchFamily="18" charset="0"/>
                          </a:rPr>
                          <m:t>||</m:t>
                        </m:r>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 </m:t>
                        </m:r>
                      </m:e>
                    </m:d>
                  </m:oMath>
                </a14:m>
                <a:endParaRPr lang="en-US" dirty="0"/>
              </a:p>
              <a:p>
                <a:r>
                  <a:rPr lang="en-US" dirty="0"/>
                  <a:t>What choice of distributions should we use for the above?</a:t>
                </a:r>
              </a:p>
              <a:p>
                <a:r>
                  <a:rPr lang="en-US" dirty="0"/>
                  <a:t>A tractable choice is to use multivariate Normal distributions</a:t>
                </a:r>
              </a:p>
              <a:p>
                <a:pPr marL="457200" lvl="1"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r>
                        <a:rPr lang="en-US" i="1" smtClean="0">
                          <a:latin typeface="Cambria Math" panose="02040503050406030204" pitchFamily="18" charset="0"/>
                          <a:ea typeface="Cambria Math" panose="02040503050406030204" pitchFamily="18" charset="0"/>
                        </a:rPr>
                        <m:t>ℕ</m:t>
                      </m:r>
                      <m:d>
                        <m:dPr>
                          <m:ctrlPr>
                            <a:rPr lang="en-US"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rPr>
                            <m:t>𝑧</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𝜇</m:t>
                              </m:r>
                            </m:e>
                            <m:sub>
                              <m:r>
                                <a:rPr lang="en-US" i="1">
                                  <a:latin typeface="Cambria Math" panose="02040503050406030204" pitchFamily="18" charset="0"/>
                                  <a:ea typeface="Cambria Math" panose="02040503050406030204" pitchFamily="18" charset="0"/>
                                </a:rPr>
                                <m:t>𝜑</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 </m:t>
                                  </m:r>
                                </m:sub>
                              </m:sSub>
                            </m:e>
                          </m:d>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𝜎</m:t>
                              </m:r>
                            </m:e>
                            <m:sub>
                              <m:r>
                                <a:rPr lang="en-US" i="1">
                                  <a:latin typeface="Cambria Math" panose="02040503050406030204" pitchFamily="18" charset="0"/>
                                  <a:ea typeface="Cambria Math" panose="02040503050406030204" pitchFamily="18" charset="0"/>
                                </a:rPr>
                                <m:t>𝜑</m:t>
                              </m:r>
                            </m:sub>
                            <m:sup>
                              <m:r>
                                <a:rPr lang="en-US" b="0" i="1" smtClean="0">
                                  <a:latin typeface="Cambria Math" panose="02040503050406030204" pitchFamily="18" charset="0"/>
                                </a:rPr>
                                <m:t>2</m:t>
                              </m:r>
                            </m:sup>
                          </m:sSubSup>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 </m:t>
                                  </m:r>
                                </m:sub>
                              </m:sSub>
                            </m:e>
                          </m:d>
                          <m:r>
                            <a:rPr lang="en-US" b="0" i="1" smtClean="0">
                              <a:latin typeface="Cambria Math" panose="02040503050406030204" pitchFamily="18" charset="0"/>
                            </a:rPr>
                            <m:t>𝐼</m:t>
                          </m:r>
                        </m:e>
                      </m:d>
                    </m:oMath>
                  </m:oMathPara>
                </a14:m>
                <a:endParaRPr lang="en-US" dirty="0"/>
              </a:p>
              <a:p>
                <a:pPr marL="457200" lvl="1"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smtClean="0">
                          <a:latin typeface="Cambria Math" panose="02040503050406030204" pitchFamily="18" charset="0"/>
                          <a:ea typeface="Cambria Math" panose="02040503050406030204" pitchFamily="18" charset="0"/>
                        </a:rPr>
                        <m:t>ℕ</m:t>
                      </m:r>
                      <m:d>
                        <m:dPr>
                          <m:ctrlPr>
                            <a:rPr lang="en-US"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rPr>
                            <m:t>𝑧</m:t>
                          </m:r>
                          <m:r>
                            <a:rPr lang="en-US" b="0" i="1" smtClean="0">
                              <a:latin typeface="Cambria Math" panose="02040503050406030204" pitchFamily="18" charset="0"/>
                            </a:rPr>
                            <m:t>;0, </m:t>
                          </m:r>
                          <m:r>
                            <a:rPr lang="en-US" b="0" i="1" smtClean="0">
                              <a:latin typeface="Cambria Math" panose="02040503050406030204" pitchFamily="18" charset="0"/>
                            </a:rPr>
                            <m:t>𝐼</m:t>
                          </m:r>
                        </m:e>
                      </m:d>
                    </m:oMath>
                  </m:oMathPara>
                </a14:m>
                <a:endParaRPr lang="en-US" b="0" i="1" dirty="0">
                  <a:latin typeface="Cambria Math" panose="02040503050406030204" pitchFamily="18" charset="0"/>
                </a:endParaRPr>
              </a:p>
              <a:p>
                <a:r>
                  <a:rPr lang="en-US" dirty="0"/>
                  <a:t>Using Normal distributions gives an approximate form of the ELBO that can be Monte Carlo sampled over </a:t>
                </a:r>
                <a14:m>
                  <m:oMath xmlns:m="http://schemas.openxmlformats.org/officeDocument/2006/math">
                    <m:r>
                      <a:rPr lang="en-US" b="0" i="1" smtClean="0">
                        <a:latin typeface="Cambria Math" panose="02040503050406030204" pitchFamily="18" charset="0"/>
                      </a:rPr>
                      <m:t>𝐿</m:t>
                    </m:r>
                  </m:oMath>
                </a14:m>
                <a:r>
                  <a:rPr lang="en-US" dirty="0"/>
                  <a:t> latent variables, </a:t>
                </a:r>
                <a14:m>
                  <m:oMath xmlns:m="http://schemas.openxmlformats.org/officeDocument/2006/math">
                    <m:sSubSup>
                      <m:sSubSupPr>
                        <m:ctrlPr>
                          <a:rPr lang="en-US" i="1" smtClean="0">
                            <a:latin typeface="Cambria Math" panose="02040503050406030204" pitchFamily="18" charset="0"/>
                          </a:rPr>
                        </m:ctrlPr>
                      </m:sSubSupPr>
                      <m:e>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𝑧</m:t>
                            </m:r>
                          </m:e>
                          <m:sup>
                            <m:d>
                              <m:dPr>
                                <m:ctrlPr>
                                  <a:rPr lang="en-US" b="0" i="1" smtClean="0">
                                    <a:latin typeface="Cambria Math" panose="02040503050406030204" pitchFamily="18" charset="0"/>
                                  </a:rPr>
                                </m:ctrlPr>
                              </m:dPr>
                              <m:e>
                                <m:r>
                                  <a:rPr lang="en-US" b="0" i="1" smtClean="0">
                                    <a:latin typeface="Cambria Math" panose="02040503050406030204" pitchFamily="18" charset="0"/>
                                  </a:rPr>
                                  <m:t>𝑙</m:t>
                                </m:r>
                              </m:e>
                            </m:d>
                          </m:sup>
                        </m:sSup>
                        <m:r>
                          <a:rPr lang="en-US" b="0" i="1" smtClean="0">
                            <a:latin typeface="Cambria Math" panose="02040503050406030204" pitchFamily="18" charset="0"/>
                          </a:rPr>
                          <m:t>}</m:t>
                        </m:r>
                      </m:e>
                      <m:sub>
                        <m:r>
                          <a:rPr lang="en-US" b="0" i="1" smtClean="0">
                            <a:latin typeface="Cambria Math" panose="02040503050406030204" pitchFamily="18" charset="0"/>
                          </a:rPr>
                          <m:t>𝑙</m:t>
                        </m:r>
                        <m:r>
                          <a:rPr lang="en-US" b="0" i="1" smtClean="0">
                            <a:latin typeface="Cambria Math" panose="02040503050406030204" pitchFamily="18" charset="0"/>
                          </a:rPr>
                          <m:t>=1</m:t>
                        </m:r>
                      </m:sub>
                      <m:sup>
                        <m:r>
                          <a:rPr lang="en-US" b="0" i="1" smtClean="0">
                            <a:latin typeface="Cambria Math" panose="02040503050406030204" pitchFamily="18" charset="0"/>
                          </a:rPr>
                          <m:t>𝐿</m:t>
                        </m:r>
                      </m:sup>
                    </m:sSubSup>
                  </m:oMath>
                </a14:m>
                <a:r>
                  <a:rPr lang="en-US" dirty="0"/>
                  <a:t> for each observation, </a:t>
                </a:r>
                <a14:m>
                  <m:oMath xmlns:m="http://schemas.openxmlformats.org/officeDocument/2006/math">
                    <m:r>
                      <a:rPr lang="en-US" b="0" i="1" smtClean="0">
                        <a:latin typeface="Cambria Math" panose="02040503050406030204" pitchFamily="18" charset="0"/>
                      </a:rPr>
                      <m:t>𝑥</m:t>
                    </m:r>
                  </m:oMath>
                </a14:m>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func>
                            <m:funcPr>
                              <m:ctrlPr>
                                <a:rPr lang="en-US" i="1" smtClean="0">
                                  <a:latin typeface="Cambria Math" panose="02040503050406030204" pitchFamily="18" charset="0"/>
                                </a:rPr>
                              </m:ctrlPr>
                            </m:funcPr>
                            <m:fName>
                              <m:r>
                                <a:rPr lang="en-US" b="0" i="1" smtClean="0">
                                  <a:latin typeface="Cambria Math" panose="02040503050406030204" pitchFamily="18" charset="0"/>
                                </a:rPr>
                                <m:t>𝑎𝑟𝑔</m:t>
                              </m:r>
                              <m:r>
                                <a:rPr lang="en-US" b="0" i="1" smtClean="0">
                                  <a:latin typeface="Cambria Math" panose="02040503050406030204" pitchFamily="18" charset="0"/>
                                </a:rPr>
                                <m:t> </m:t>
                              </m:r>
                              <m:limLow>
                                <m:limLowPr>
                                  <m:ctrlPr>
                                    <a:rPr lang="en-US" i="1" smtClean="0">
                                      <a:latin typeface="Cambria Math" panose="02040503050406030204" pitchFamily="18" charset="0"/>
                                    </a:rPr>
                                  </m:ctrlPr>
                                </m:limLowPr>
                                <m:e>
                                  <m:r>
                                    <m:rPr>
                                      <m:sty m:val="p"/>
                                    </m:rPr>
                                    <a:rPr lang="en-US" i="0" smtClean="0">
                                      <a:latin typeface="Cambria Math" panose="02040503050406030204" pitchFamily="18" charset="0"/>
                                    </a:rPr>
                                    <m:t>max</m:t>
                                  </m:r>
                                </m:e>
                                <m:lim>
                                  <m:r>
                                    <a:rPr lang="en-US" i="1">
                                      <a:latin typeface="Cambria Math" panose="02040503050406030204" pitchFamily="18" charset="0"/>
                                      <a:ea typeface="Cambria Math" panose="02040503050406030204" pitchFamily="18" charset="0"/>
                                    </a:rPr>
                                    <m:t>𝜑</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𝜃</m:t>
                                  </m:r>
                                </m:lim>
                              </m:limLow>
                            </m:fName>
                            <m:e>
                              <m:sSub>
                                <m:sSubPr>
                                  <m:ctrlPr>
                                    <a:rPr lang="en-US" i="1">
                                      <a:latin typeface="Cambria Math" panose="02040503050406030204" pitchFamily="18" charset="0"/>
                                    </a:rPr>
                                  </m:ctrlPr>
                                </m:sSubPr>
                                <m:e>
                                  <m:r>
                                    <a:rPr lang="en-US" i="1">
                                      <a:latin typeface="Cambria Math" panose="02040503050406030204" pitchFamily="18" charset="0"/>
                                    </a:rPr>
                                    <m:t>𝐸</m:t>
                                  </m:r>
                                </m:e>
                                <m:sub>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sub>
                              </m:sSub>
                              <m:r>
                                <a:rPr lang="en-US" i="1">
                                  <a:latin typeface="Cambria Math" panose="02040503050406030204" pitchFamily="18" charset="0"/>
                                </a:rPr>
                                <m:t>𝑙𝑜𝑔</m:t>
                              </m:r>
                              <m:d>
                                <m:dPr>
                                  <m:ctrlPr>
                                    <a:rPr lang="en-US" i="1">
                                      <a:latin typeface="Cambria Math" panose="02040503050406030204" pitchFamily="18" charset="0"/>
                                    </a:rPr>
                                  </m:ctrlPr>
                                </m:dPr>
                                <m:e>
                                  <m:sSub>
                                    <m:sSubPr>
                                      <m:ctrlPr>
                                        <a:rPr lang="en-US" i="1" smtClean="0">
                                          <a:latin typeface="Cambria Math" panose="02040503050406030204" pitchFamily="18" charset="0"/>
                                        </a:rPr>
                                      </m:ctrlPr>
                                    </m:sSubPr>
                                    <m:e>
                                      <m:r>
                                        <a:rPr lang="en-US" b="0" i="1" smtClean="0">
                                          <a:latin typeface="Cambria Math" panose="02040503050406030204" pitchFamily="18" charset="0"/>
                                        </a:rPr>
                                        <m:t>𝑝</m:t>
                                      </m:r>
                                    </m:e>
                                    <m:sub>
                                      <m:r>
                                        <a:rPr lang="en-US" i="1" smtClean="0">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 | </m:t>
                                      </m:r>
                                      <m:r>
                                        <a:rPr lang="en-US" i="1">
                                          <a:latin typeface="Cambria Math" panose="02040503050406030204" pitchFamily="18" charset="0"/>
                                        </a:rPr>
                                        <m:t>𝑧</m:t>
                                      </m:r>
                                    </m:e>
                                  </m:d>
                                </m:e>
                              </m:d>
                            </m:e>
                          </m:func>
                        </m:e>
                        <m:sub>
                          <m:r>
                            <a:rPr lang="en-US" b="0" i="1" smtClean="0">
                              <a:latin typeface="Cambria Math" panose="02040503050406030204" pitchFamily="18" charset="0"/>
                            </a:rPr>
                            <m:t> </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𝐷</m:t>
                          </m:r>
                        </m:e>
                        <m:sub>
                          <m:r>
                            <a:rPr lang="en-US" i="1">
                              <a:latin typeface="Cambria Math" panose="02040503050406030204" pitchFamily="18" charset="0"/>
                            </a:rPr>
                            <m:t>𝐾𝐿</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r>
                            <a:rPr lang="en-US" i="1" smtClean="0">
                              <a:latin typeface="Cambria Math" panose="02040503050406030204" pitchFamily="18" charset="0"/>
                            </a:rPr>
                            <m:t>|</m:t>
                          </m:r>
                          <m:r>
                            <a:rPr lang="en-US" i="1">
                              <a:latin typeface="Cambria Math" panose="02040503050406030204" pitchFamily="18" charset="0"/>
                            </a:rPr>
                            <m:t>|</m:t>
                          </m:r>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 </m:t>
                          </m:r>
                        </m:e>
                      </m:d>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func>
                            <m:funcPr>
                              <m:ctrlPr>
                                <a:rPr lang="en-US" i="1">
                                  <a:latin typeface="Cambria Math" panose="02040503050406030204" pitchFamily="18" charset="0"/>
                                </a:rPr>
                              </m:ctrlPr>
                            </m:funcPr>
                            <m:fName>
                              <m:r>
                                <a:rPr lang="en-US" i="1">
                                  <a:latin typeface="Cambria Math" panose="02040503050406030204" pitchFamily="18" charset="0"/>
                                </a:rPr>
                                <m:t>𝑎𝑟𝑔</m:t>
                              </m:r>
                              <m:r>
                                <a:rPr lang="en-US" i="1">
                                  <a:latin typeface="Cambria Math" panose="02040503050406030204" pitchFamily="18" charset="0"/>
                                </a:rPr>
                                <m:t> </m:t>
                              </m:r>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ea typeface="Cambria Math" panose="02040503050406030204" pitchFamily="18" charset="0"/>
                                    </a:rPr>
                                    <m:t>𝜑</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𝜃</m:t>
                                  </m:r>
                                </m:lim>
                              </m:limLow>
                            </m:fName>
                            <m:e>
                              <m:nary>
                                <m:naryPr>
                                  <m:chr m:val="∑"/>
                                  <m:ctrlPr>
                                    <a:rPr lang="en-US" i="1" smtClean="0">
                                      <a:latin typeface="Cambria Math" panose="02040503050406030204" pitchFamily="18" charset="0"/>
                                      <a:ea typeface="Cambria Math" panose="02040503050406030204" pitchFamily="18" charset="0"/>
                                    </a:rPr>
                                  </m:ctrlPr>
                                </m:naryPr>
                                <m:sub>
                                  <m:r>
                                    <m:rPr>
                                      <m:brk m:alnAt="23"/>
                                    </m:rPr>
                                    <a:rPr lang="en-US" b="0" i="1" smtClean="0">
                                      <a:latin typeface="Cambria Math" panose="02040503050406030204" pitchFamily="18" charset="0"/>
                                      <a:ea typeface="Cambria Math" panose="02040503050406030204" pitchFamily="18" charset="0"/>
                                    </a:rPr>
                                    <m:t>𝑙</m:t>
                                  </m:r>
                                  <m:r>
                                    <a:rPr lang="en-US" b="0" i="1" smtClean="0">
                                      <a:latin typeface="Cambria Math" panose="02040503050406030204" pitchFamily="18" charset="0"/>
                                      <a:ea typeface="Cambria Math" panose="02040503050406030204" pitchFamily="18" charset="0"/>
                                    </a:rPr>
                                    <m:t>=1</m:t>
                                  </m:r>
                                </m:sub>
                                <m:sup>
                                  <m:r>
                                    <a:rPr lang="en-US" b="0" i="1" smtClean="0">
                                      <a:latin typeface="Cambria Math" panose="02040503050406030204" pitchFamily="18" charset="0"/>
                                      <a:ea typeface="Cambria Math" panose="02040503050406030204" pitchFamily="18" charset="0"/>
                                    </a:rPr>
                                    <m:t>𝐿</m:t>
                                  </m:r>
                                </m:sup>
                                <m:e>
                                  <m:r>
                                    <a:rPr lang="en-US" i="1">
                                      <a:latin typeface="Cambria Math" panose="02040503050406030204" pitchFamily="18" charset="0"/>
                                    </a:rPr>
                                    <m:t>𝑙𝑜𝑔</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 | </m:t>
                                          </m:r>
                                          <m:sSup>
                                            <m:sSupPr>
                                              <m:ctrlPr>
                                                <a:rPr lang="en-US" i="1" smtClean="0">
                                                  <a:latin typeface="Cambria Math" panose="02040503050406030204" pitchFamily="18" charset="0"/>
                                                </a:rPr>
                                              </m:ctrlPr>
                                            </m:sSupPr>
                                            <m:e>
                                              <m:r>
                                                <a:rPr lang="en-US" b="0" i="1" smtClean="0">
                                                  <a:latin typeface="Cambria Math" panose="02040503050406030204" pitchFamily="18" charset="0"/>
                                                </a:rPr>
                                                <m:t>𝑧</m:t>
                                              </m:r>
                                            </m:e>
                                            <m:sup>
                                              <m:r>
                                                <a:rPr lang="en-US" b="0" i="1" smtClean="0">
                                                  <a:latin typeface="Cambria Math" panose="02040503050406030204" pitchFamily="18" charset="0"/>
                                                </a:rPr>
                                                <m:t>(</m:t>
                                              </m:r>
                                              <m:r>
                                                <a:rPr lang="en-US" b="0" i="1" smtClean="0">
                                                  <a:latin typeface="Cambria Math" panose="02040503050406030204" pitchFamily="18" charset="0"/>
                                                </a:rPr>
                                                <m:t>𝑙</m:t>
                                              </m:r>
                                              <m:r>
                                                <a:rPr lang="en-US" b="0" i="1" smtClean="0">
                                                  <a:latin typeface="Cambria Math" panose="02040503050406030204" pitchFamily="18" charset="0"/>
                                                </a:rPr>
                                                <m:t>)</m:t>
                                              </m:r>
                                            </m:sup>
                                          </m:sSup>
                                        </m:e>
                                      </m:d>
                                    </m:e>
                                  </m:d>
                                </m:e>
                              </m:nary>
                            </m:e>
                          </m:func>
                        </m:e>
                        <m:sub>
                          <m:r>
                            <a:rPr lang="en-US" i="1">
                              <a:latin typeface="Cambria Math" panose="02040503050406030204" pitchFamily="18" charset="0"/>
                            </a:rPr>
                            <m:t> </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𝐷</m:t>
                          </m:r>
                        </m:e>
                        <m:sub>
                          <m:r>
                            <a:rPr lang="en-US" i="1">
                              <a:latin typeface="Cambria Math" panose="02040503050406030204" pitchFamily="18" charset="0"/>
                            </a:rPr>
                            <m:t>𝐾𝐿</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r>
                            <a:rPr lang="en-US" i="1">
                              <a:latin typeface="Cambria Math" panose="02040503050406030204" pitchFamily="18" charset="0"/>
                            </a:rPr>
                            <m:t>||</m:t>
                          </m:r>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 </m:t>
                          </m:r>
                        </m:e>
                      </m:d>
                    </m:oMath>
                  </m:oMathPara>
                </a14:m>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388088" y="877186"/>
                <a:ext cx="11803912" cy="5911702"/>
              </a:xfr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900676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Autoencoders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388088" y="877186"/>
                <a:ext cx="11803912" cy="5911702"/>
              </a:xfrm>
            </p:spPr>
            <p:txBody>
              <a:bodyPr>
                <a:normAutofit fontScale="92500"/>
              </a:bodyPr>
              <a:lstStyle/>
              <a:p>
                <a:pPr marL="0" indent="0">
                  <a:buNone/>
                </a:pPr>
                <a:r>
                  <a:rPr lang="en-US" dirty="0"/>
                  <a:t>We seek to simultaneous learn parameters </a:t>
                </a:r>
                <a14:m>
                  <m:oMath xmlns:m="http://schemas.openxmlformats.org/officeDocument/2006/math">
                    <m:r>
                      <a:rPr lang="en-US" i="1" smtClean="0">
                        <a:latin typeface="Cambria Math" panose="02040503050406030204" pitchFamily="18" charset="0"/>
                        <a:ea typeface="Cambria Math" panose="02040503050406030204" pitchFamily="18" charset="0"/>
                      </a:rPr>
                      <m:t>𝜑</m:t>
                    </m:r>
                  </m:oMath>
                </a14:m>
                <a:r>
                  <a:rPr lang="en-US" dirty="0"/>
                  <a:t> and </a:t>
                </a:r>
                <a14:m>
                  <m:oMath xmlns:m="http://schemas.openxmlformats.org/officeDocument/2006/math">
                    <m:r>
                      <a:rPr lang="en-US" i="1">
                        <a:latin typeface="Cambria Math" panose="02040503050406030204" pitchFamily="18" charset="0"/>
                        <a:ea typeface="Cambria Math" panose="02040503050406030204" pitchFamily="18" charset="0"/>
                      </a:rPr>
                      <m:t>𝜃</m:t>
                    </m:r>
                  </m:oMath>
                </a14:m>
                <a:r>
                  <a:rPr lang="en-US" dirty="0"/>
                  <a:t> that maximize the likelihood of </a:t>
                </a:r>
                <a14:m>
                  <m:oMath xmlns:m="http://schemas.openxmlformats.org/officeDocument/2006/math">
                    <m:r>
                      <a:rPr lang="en-US" b="0" i="1" smtClean="0">
                        <a:latin typeface="Cambria Math" panose="02040503050406030204" pitchFamily="18" charset="0"/>
                      </a:rPr>
                      <m:t>𝑥</m:t>
                    </m:r>
                  </m:oMath>
                </a14:m>
                <a:r>
                  <a:rPr lang="en-US" dirty="0"/>
                  <a:t> </a:t>
                </a:r>
                <a:endParaRPr lang="en-US" sz="2400" dirty="0"/>
              </a:p>
              <a:p>
                <a:r>
                  <a:rPr lang="en-US" dirty="0"/>
                  <a:t>Using Normal distributions gives an approximate form of the ELBO that can be Monte Carlo sampled over </a:t>
                </a:r>
                <a14:m>
                  <m:oMath xmlns:m="http://schemas.openxmlformats.org/officeDocument/2006/math">
                    <m:r>
                      <a:rPr lang="en-US" i="1">
                        <a:latin typeface="Cambria Math" panose="02040503050406030204" pitchFamily="18" charset="0"/>
                      </a:rPr>
                      <m:t>𝐿</m:t>
                    </m:r>
                  </m:oMath>
                </a14:m>
                <a:r>
                  <a:rPr lang="en-US" dirty="0"/>
                  <a:t> latent variables, </a:t>
                </a:r>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𝑧</m:t>
                            </m:r>
                          </m:e>
                          <m:sup>
                            <m:d>
                              <m:dPr>
                                <m:ctrlPr>
                                  <a:rPr lang="en-US" i="1">
                                    <a:latin typeface="Cambria Math" panose="02040503050406030204" pitchFamily="18" charset="0"/>
                                  </a:rPr>
                                </m:ctrlPr>
                              </m:dPr>
                              <m:e>
                                <m:r>
                                  <a:rPr lang="en-US" i="1">
                                    <a:latin typeface="Cambria Math" panose="02040503050406030204" pitchFamily="18" charset="0"/>
                                  </a:rPr>
                                  <m:t>𝑙</m:t>
                                </m:r>
                              </m:e>
                            </m:d>
                          </m:sup>
                        </m:sSup>
                        <m:r>
                          <a:rPr lang="en-US" i="1">
                            <a:latin typeface="Cambria Math" panose="02040503050406030204" pitchFamily="18" charset="0"/>
                          </a:rPr>
                          <m:t>}</m:t>
                        </m:r>
                      </m:e>
                      <m:sub>
                        <m:r>
                          <a:rPr lang="en-US" i="1">
                            <a:latin typeface="Cambria Math" panose="02040503050406030204" pitchFamily="18" charset="0"/>
                          </a:rPr>
                          <m:t>𝑙</m:t>
                        </m:r>
                        <m:r>
                          <a:rPr lang="en-US" i="1">
                            <a:latin typeface="Cambria Math" panose="02040503050406030204" pitchFamily="18" charset="0"/>
                          </a:rPr>
                          <m:t>=1</m:t>
                        </m:r>
                      </m:sub>
                      <m:sup>
                        <m:r>
                          <a:rPr lang="en-US" i="1">
                            <a:latin typeface="Cambria Math" panose="02040503050406030204" pitchFamily="18" charset="0"/>
                          </a:rPr>
                          <m:t>𝐿</m:t>
                        </m:r>
                      </m:sup>
                    </m:sSubSup>
                  </m:oMath>
                </a14:m>
                <a:r>
                  <a:rPr lang="en-US" dirty="0"/>
                  <a:t> for each observation, </a:t>
                </a:r>
                <a14:m>
                  <m:oMath xmlns:m="http://schemas.openxmlformats.org/officeDocument/2006/math">
                    <m:r>
                      <a:rPr lang="en-US" i="1">
                        <a:latin typeface="Cambria Math" panose="02040503050406030204" pitchFamily="18" charset="0"/>
                      </a:rPr>
                      <m:t>𝑥</m:t>
                    </m:r>
                  </m:oMath>
                </a14:m>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func>
                            <m:funcPr>
                              <m:ctrlPr>
                                <a:rPr lang="en-US" i="1" smtClean="0">
                                  <a:latin typeface="Cambria Math" panose="02040503050406030204" pitchFamily="18" charset="0"/>
                                </a:rPr>
                              </m:ctrlPr>
                            </m:funcPr>
                            <m:fName>
                              <m:r>
                                <a:rPr lang="en-US" b="0" i="1" smtClean="0">
                                  <a:latin typeface="Cambria Math" panose="02040503050406030204" pitchFamily="18" charset="0"/>
                                </a:rPr>
                                <m:t>𝑎𝑟𝑔</m:t>
                              </m:r>
                              <m:r>
                                <a:rPr lang="en-US" b="0" i="1" smtClean="0">
                                  <a:latin typeface="Cambria Math" panose="02040503050406030204" pitchFamily="18" charset="0"/>
                                </a:rPr>
                                <m:t> </m:t>
                              </m:r>
                              <m:limLow>
                                <m:limLowPr>
                                  <m:ctrlPr>
                                    <a:rPr lang="en-US" i="1" smtClean="0">
                                      <a:latin typeface="Cambria Math" panose="02040503050406030204" pitchFamily="18" charset="0"/>
                                    </a:rPr>
                                  </m:ctrlPr>
                                </m:limLowPr>
                                <m:e>
                                  <m:r>
                                    <m:rPr>
                                      <m:sty m:val="p"/>
                                    </m:rPr>
                                    <a:rPr lang="en-US" i="0" smtClean="0">
                                      <a:latin typeface="Cambria Math" panose="02040503050406030204" pitchFamily="18" charset="0"/>
                                    </a:rPr>
                                    <m:t>max</m:t>
                                  </m:r>
                                </m:e>
                                <m:lim>
                                  <m:r>
                                    <a:rPr lang="en-US" i="1">
                                      <a:latin typeface="Cambria Math" panose="02040503050406030204" pitchFamily="18" charset="0"/>
                                      <a:ea typeface="Cambria Math" panose="02040503050406030204" pitchFamily="18" charset="0"/>
                                    </a:rPr>
                                    <m:t>𝜑</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𝜃</m:t>
                                  </m:r>
                                </m:lim>
                              </m:limLow>
                            </m:fName>
                            <m:e>
                              <m:sSub>
                                <m:sSubPr>
                                  <m:ctrlPr>
                                    <a:rPr lang="en-US" i="1">
                                      <a:latin typeface="Cambria Math" panose="02040503050406030204" pitchFamily="18" charset="0"/>
                                    </a:rPr>
                                  </m:ctrlPr>
                                </m:sSubPr>
                                <m:e>
                                  <m:r>
                                    <a:rPr lang="en-US" i="1">
                                      <a:latin typeface="Cambria Math" panose="02040503050406030204" pitchFamily="18" charset="0"/>
                                    </a:rPr>
                                    <m:t>𝐸</m:t>
                                  </m:r>
                                </m:e>
                                <m:sub>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sub>
                              </m:sSub>
                              <m:r>
                                <a:rPr lang="en-US" i="1">
                                  <a:latin typeface="Cambria Math" panose="02040503050406030204" pitchFamily="18" charset="0"/>
                                </a:rPr>
                                <m:t>𝑙𝑜𝑔</m:t>
                              </m:r>
                              <m:d>
                                <m:dPr>
                                  <m:ctrlPr>
                                    <a:rPr lang="en-US" i="1">
                                      <a:latin typeface="Cambria Math" panose="02040503050406030204" pitchFamily="18" charset="0"/>
                                    </a:rPr>
                                  </m:ctrlPr>
                                </m:dPr>
                                <m:e>
                                  <m:sSub>
                                    <m:sSubPr>
                                      <m:ctrlPr>
                                        <a:rPr lang="en-US" i="1" smtClean="0">
                                          <a:latin typeface="Cambria Math" panose="02040503050406030204" pitchFamily="18" charset="0"/>
                                        </a:rPr>
                                      </m:ctrlPr>
                                    </m:sSubPr>
                                    <m:e>
                                      <m:r>
                                        <a:rPr lang="en-US" b="0" i="1" smtClean="0">
                                          <a:latin typeface="Cambria Math" panose="02040503050406030204" pitchFamily="18" charset="0"/>
                                        </a:rPr>
                                        <m:t>𝑝</m:t>
                                      </m:r>
                                    </m:e>
                                    <m:sub>
                                      <m:r>
                                        <a:rPr lang="en-US" i="1" smtClean="0">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 | </m:t>
                                      </m:r>
                                      <m:r>
                                        <a:rPr lang="en-US" i="1">
                                          <a:latin typeface="Cambria Math" panose="02040503050406030204" pitchFamily="18" charset="0"/>
                                        </a:rPr>
                                        <m:t>𝑧</m:t>
                                      </m:r>
                                    </m:e>
                                  </m:d>
                                </m:e>
                              </m:d>
                            </m:e>
                          </m:func>
                        </m:e>
                        <m:sub>
                          <m:r>
                            <a:rPr lang="en-US" b="0" i="1" smtClean="0">
                              <a:latin typeface="Cambria Math" panose="02040503050406030204" pitchFamily="18" charset="0"/>
                            </a:rPr>
                            <m:t> </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𝐷</m:t>
                          </m:r>
                        </m:e>
                        <m:sub>
                          <m:r>
                            <a:rPr lang="en-US" i="1">
                              <a:latin typeface="Cambria Math" panose="02040503050406030204" pitchFamily="18" charset="0"/>
                            </a:rPr>
                            <m:t>𝐾𝐿</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r>
                            <a:rPr lang="en-US" i="1" smtClean="0">
                              <a:latin typeface="Cambria Math" panose="02040503050406030204" pitchFamily="18" charset="0"/>
                            </a:rPr>
                            <m:t>|</m:t>
                          </m:r>
                          <m:r>
                            <a:rPr lang="en-US" i="1">
                              <a:latin typeface="Cambria Math" panose="02040503050406030204" pitchFamily="18" charset="0"/>
                            </a:rPr>
                            <m:t>|</m:t>
                          </m:r>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 </m:t>
                          </m:r>
                        </m:e>
                      </m:d>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func>
                            <m:funcPr>
                              <m:ctrlPr>
                                <a:rPr lang="en-US" i="1">
                                  <a:latin typeface="Cambria Math" panose="02040503050406030204" pitchFamily="18" charset="0"/>
                                </a:rPr>
                              </m:ctrlPr>
                            </m:funcPr>
                            <m:fName>
                              <m:r>
                                <a:rPr lang="en-US" i="1">
                                  <a:latin typeface="Cambria Math" panose="02040503050406030204" pitchFamily="18" charset="0"/>
                                </a:rPr>
                                <m:t>𝑎𝑟𝑔</m:t>
                              </m:r>
                              <m:r>
                                <a:rPr lang="en-US" i="1">
                                  <a:latin typeface="Cambria Math" panose="02040503050406030204" pitchFamily="18" charset="0"/>
                                </a:rPr>
                                <m:t> </m:t>
                              </m:r>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ea typeface="Cambria Math" panose="02040503050406030204" pitchFamily="18" charset="0"/>
                                    </a:rPr>
                                    <m:t>𝜑</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𝜃</m:t>
                                  </m:r>
                                </m:lim>
                              </m:limLow>
                            </m:fName>
                            <m:e>
                              <m:nary>
                                <m:naryPr>
                                  <m:chr m:val="∑"/>
                                  <m:ctrlPr>
                                    <a:rPr lang="en-US" i="1" smtClean="0">
                                      <a:latin typeface="Cambria Math" panose="02040503050406030204" pitchFamily="18" charset="0"/>
                                      <a:ea typeface="Cambria Math" panose="02040503050406030204" pitchFamily="18" charset="0"/>
                                    </a:rPr>
                                  </m:ctrlPr>
                                </m:naryPr>
                                <m:sub>
                                  <m:r>
                                    <m:rPr>
                                      <m:brk m:alnAt="23"/>
                                    </m:rPr>
                                    <a:rPr lang="en-US" b="0" i="1" smtClean="0">
                                      <a:latin typeface="Cambria Math" panose="02040503050406030204" pitchFamily="18" charset="0"/>
                                      <a:ea typeface="Cambria Math" panose="02040503050406030204" pitchFamily="18" charset="0"/>
                                    </a:rPr>
                                    <m:t>𝑙</m:t>
                                  </m:r>
                                  <m:r>
                                    <a:rPr lang="en-US" b="0" i="1" smtClean="0">
                                      <a:latin typeface="Cambria Math" panose="02040503050406030204" pitchFamily="18" charset="0"/>
                                      <a:ea typeface="Cambria Math" panose="02040503050406030204" pitchFamily="18" charset="0"/>
                                    </a:rPr>
                                    <m:t>=1</m:t>
                                  </m:r>
                                </m:sub>
                                <m:sup>
                                  <m:r>
                                    <a:rPr lang="en-US" b="0" i="1" smtClean="0">
                                      <a:latin typeface="Cambria Math" panose="02040503050406030204" pitchFamily="18" charset="0"/>
                                      <a:ea typeface="Cambria Math" panose="02040503050406030204" pitchFamily="18" charset="0"/>
                                    </a:rPr>
                                    <m:t>𝐿</m:t>
                                  </m:r>
                                </m:sup>
                                <m:e>
                                  <m:r>
                                    <a:rPr lang="en-US" i="1">
                                      <a:latin typeface="Cambria Math" panose="02040503050406030204" pitchFamily="18" charset="0"/>
                                    </a:rPr>
                                    <m:t>𝑙𝑜𝑔</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 | </m:t>
                                          </m:r>
                                          <m:sSup>
                                            <m:sSupPr>
                                              <m:ctrlPr>
                                                <a:rPr lang="en-US" i="1" smtClean="0">
                                                  <a:latin typeface="Cambria Math" panose="02040503050406030204" pitchFamily="18" charset="0"/>
                                                </a:rPr>
                                              </m:ctrlPr>
                                            </m:sSupPr>
                                            <m:e>
                                              <m:r>
                                                <a:rPr lang="en-US" b="0" i="1" smtClean="0">
                                                  <a:latin typeface="Cambria Math" panose="02040503050406030204" pitchFamily="18" charset="0"/>
                                                </a:rPr>
                                                <m:t>𝑧</m:t>
                                              </m:r>
                                            </m:e>
                                            <m:sup>
                                              <m:r>
                                                <a:rPr lang="en-US" b="0" i="1" smtClean="0">
                                                  <a:latin typeface="Cambria Math" panose="02040503050406030204" pitchFamily="18" charset="0"/>
                                                </a:rPr>
                                                <m:t>(</m:t>
                                              </m:r>
                                              <m:r>
                                                <a:rPr lang="en-US" b="0" i="1" smtClean="0">
                                                  <a:latin typeface="Cambria Math" panose="02040503050406030204" pitchFamily="18" charset="0"/>
                                                </a:rPr>
                                                <m:t>𝑙</m:t>
                                              </m:r>
                                              <m:r>
                                                <a:rPr lang="en-US" b="0" i="1" smtClean="0">
                                                  <a:latin typeface="Cambria Math" panose="02040503050406030204" pitchFamily="18" charset="0"/>
                                                </a:rPr>
                                                <m:t>)</m:t>
                                              </m:r>
                                            </m:sup>
                                          </m:sSup>
                                        </m:e>
                                      </m:d>
                                    </m:e>
                                  </m:d>
                                </m:e>
                              </m:nary>
                            </m:e>
                          </m:func>
                        </m:e>
                        <m:sub>
                          <m:r>
                            <a:rPr lang="en-US" i="1">
                              <a:latin typeface="Cambria Math" panose="02040503050406030204" pitchFamily="18" charset="0"/>
                            </a:rPr>
                            <m:t> </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𝐷</m:t>
                          </m:r>
                        </m:e>
                        <m:sub>
                          <m:r>
                            <a:rPr lang="en-US" i="1">
                              <a:latin typeface="Cambria Math" panose="02040503050406030204" pitchFamily="18" charset="0"/>
                            </a:rPr>
                            <m:t>𝐾𝐿</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r>
                            <a:rPr lang="en-US" i="1">
                              <a:latin typeface="Cambria Math" panose="02040503050406030204" pitchFamily="18" charset="0"/>
                            </a:rPr>
                            <m:t>||</m:t>
                          </m:r>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 </m:t>
                          </m:r>
                        </m:e>
                      </m:d>
                    </m:oMath>
                  </m:oMathPara>
                </a14:m>
                <a:endParaRPr lang="en-US" dirty="0"/>
              </a:p>
              <a:p>
                <a:r>
                  <a:rPr lang="en-US" dirty="0"/>
                  <a:t>But the above relation is not differentiable over the observable space!</a:t>
                </a:r>
              </a:p>
              <a:p>
                <a:r>
                  <a:rPr lang="en-US" dirty="0"/>
                  <a:t>We need to apply a </a:t>
                </a:r>
                <a:r>
                  <a:rPr lang="en-US" b="1" dirty="0"/>
                  <a:t>reparameterization trick  </a:t>
                </a:r>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388088" y="877186"/>
                <a:ext cx="11803912" cy="5911702"/>
              </a:xfr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309432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Autoencoders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388088" y="877186"/>
                <a:ext cx="11803912" cy="5911702"/>
              </a:xfrm>
            </p:spPr>
            <p:txBody>
              <a:bodyPr>
                <a:normAutofit fontScale="85000" lnSpcReduction="10000"/>
              </a:bodyPr>
              <a:lstStyle/>
              <a:p>
                <a:pPr marL="0" indent="0">
                  <a:buNone/>
                </a:pPr>
                <a:r>
                  <a:rPr lang="en-US" dirty="0"/>
                  <a:t>We seek to simultaneous learn parameters </a:t>
                </a:r>
                <a14:m>
                  <m:oMath xmlns:m="http://schemas.openxmlformats.org/officeDocument/2006/math">
                    <m:r>
                      <a:rPr lang="en-US" i="1" smtClean="0">
                        <a:latin typeface="Cambria Math" panose="02040503050406030204" pitchFamily="18" charset="0"/>
                        <a:ea typeface="Cambria Math" panose="02040503050406030204" pitchFamily="18" charset="0"/>
                      </a:rPr>
                      <m:t>𝜑</m:t>
                    </m:r>
                  </m:oMath>
                </a14:m>
                <a:r>
                  <a:rPr lang="en-US" dirty="0"/>
                  <a:t> and </a:t>
                </a:r>
                <a14:m>
                  <m:oMath xmlns:m="http://schemas.openxmlformats.org/officeDocument/2006/math">
                    <m:r>
                      <a:rPr lang="en-US" i="1">
                        <a:latin typeface="Cambria Math" panose="02040503050406030204" pitchFamily="18" charset="0"/>
                        <a:ea typeface="Cambria Math" panose="02040503050406030204" pitchFamily="18" charset="0"/>
                      </a:rPr>
                      <m:t>𝜃</m:t>
                    </m:r>
                  </m:oMath>
                </a14:m>
                <a:r>
                  <a:rPr lang="en-US" dirty="0"/>
                  <a:t> that maximize the likelihood of </a:t>
                </a:r>
                <a14:m>
                  <m:oMath xmlns:m="http://schemas.openxmlformats.org/officeDocument/2006/math">
                    <m:r>
                      <a:rPr lang="en-US" b="0" i="1" smtClean="0">
                        <a:latin typeface="Cambria Math" panose="02040503050406030204" pitchFamily="18" charset="0"/>
                      </a:rPr>
                      <m:t>𝑥</m:t>
                    </m:r>
                  </m:oMath>
                </a14:m>
                <a:r>
                  <a:rPr lang="en-US" dirty="0"/>
                  <a:t> </a:t>
                </a:r>
                <a:endParaRPr lang="en-US" sz="2400" dirty="0"/>
              </a:p>
              <a:p>
                <a:r>
                  <a:rPr lang="en-US" dirty="0"/>
                  <a:t>We need to apply a </a:t>
                </a:r>
                <a:r>
                  <a:rPr lang="en-US" b="1" dirty="0"/>
                  <a:t>reparameterization trick</a:t>
                </a:r>
                <a:r>
                  <a:rPr lang="en-US" dirty="0"/>
                  <a:t>, where the random variable is written as a deterministic function of a noise variable, </a:t>
                </a: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𝑁</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𝜎</m:t>
                            </m:r>
                          </m:e>
                          <m:sup>
                            <m:r>
                              <a:rPr lang="en-US" b="0" i="1" smtClean="0">
                                <a:latin typeface="Cambria Math" panose="02040503050406030204" pitchFamily="18" charset="0"/>
                                <a:ea typeface="Cambria Math" panose="02040503050406030204" pitchFamily="18" charset="0"/>
                              </a:rPr>
                              <m:t>2</m:t>
                            </m:r>
                          </m:sup>
                        </m:sSup>
                      </m:e>
                    </m:d>
                  </m:oMath>
                </a14:m>
                <a:r>
                  <a:rPr lang="en-US" dirty="0"/>
                  <a:t>    </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𝜀</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𝜎</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𝜖</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𝑁</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𝜖</m:t>
                          </m:r>
                          <m:r>
                            <a:rPr lang="en-US" b="0" i="1" smtClean="0">
                              <a:latin typeface="Cambria Math" panose="02040503050406030204" pitchFamily="18" charset="0"/>
                              <a:ea typeface="Cambria Math" panose="02040503050406030204" pitchFamily="18" charset="0"/>
                            </a:rPr>
                            <m:t>;0,</m:t>
                          </m:r>
                          <m:r>
                            <a:rPr lang="en-US" b="0" i="1" smtClean="0">
                              <a:latin typeface="Cambria Math" panose="02040503050406030204" pitchFamily="18" charset="0"/>
                              <a:ea typeface="Cambria Math" panose="02040503050406030204" pitchFamily="18" charset="0"/>
                            </a:rPr>
                            <m:t>𝐼</m:t>
                          </m:r>
                        </m:e>
                      </m:d>
                    </m:oMath>
                  </m:oMathPara>
                </a14:m>
                <a:endParaRPr lang="en-US" dirty="0"/>
              </a:p>
              <a:p>
                <a:r>
                  <a:rPr lang="en-US" dirty="0"/>
                  <a:t>Using the above, the sampling is from a linear relationship using a standard Normal </a:t>
                </a:r>
              </a:p>
              <a:p>
                <a:pPr lvl="1"/>
                <a:r>
                  <a:rPr lang="en-US" dirty="0"/>
                  <a:t>Mean is shifted and the variance scaled</a:t>
                </a:r>
              </a:p>
              <a:p>
                <a:pPr lvl="1"/>
                <a:r>
                  <a:rPr lang="en-US" dirty="0"/>
                  <a:t>Optimization problem is now differentiable   </a:t>
                </a:r>
              </a:p>
              <a:p>
                <a:r>
                  <a:rPr lang="en-US" dirty="0"/>
                  <a:t>For the VAE we can extend the reparameterization to a multivariate form for the latent variables, </a:t>
                </a:r>
                <a14:m>
                  <m:oMath xmlns:m="http://schemas.openxmlformats.org/officeDocument/2006/math">
                    <m:r>
                      <a:rPr lang="en-US" b="0" i="1" smtClean="0">
                        <a:latin typeface="Cambria Math" panose="02040503050406030204" pitchFamily="18" charset="0"/>
                      </a:rPr>
                      <m:t>𝑧</m:t>
                    </m:r>
                  </m:oMath>
                </a14:m>
                <a:endParaRPr lang="en-US" b="0"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𝑧</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ea typeface="Cambria Math" panose="02040503050406030204" pitchFamily="18" charset="0"/>
                            </a:rPr>
                            <m:t>𝜑</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𝜖</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𝜎</m:t>
                          </m:r>
                        </m:e>
                        <m:sub>
                          <m:r>
                            <a:rPr lang="en-US" b="0" i="1" smtClean="0">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rPr>
                          </m:ctrlPr>
                        </m:dPr>
                        <m:e>
                          <m:r>
                            <a:rPr lang="en-US" i="1">
                              <a:latin typeface="Cambria Math" panose="02040503050406030204" pitchFamily="18" charset="0"/>
                            </a:rPr>
                            <m:t>𝑥</m:t>
                          </m:r>
                        </m:e>
                      </m:d>
                    </m:oMath>
                  </m:oMathPara>
                </a14:m>
                <a:endParaRPr lang="en-US" dirty="0"/>
              </a:p>
              <a:p>
                <a:pPr marL="0" indent="0">
                  <a:buNone/>
                </a:pPr>
                <a:r>
                  <a:rPr lang="en-US" dirty="0"/>
                  <a:t>	Where, </a:t>
                </a:r>
                <a14:m>
                  <m:oMath xmlns:m="http://schemas.openxmlformats.org/officeDocument/2006/math">
                    <m:r>
                      <a:rPr lang="en-US" b="0" i="1" smtClean="0">
                        <a:latin typeface="Cambria Math" panose="02040503050406030204" pitchFamily="18" charset="0"/>
                        <a:ea typeface="Cambria Math" panose="02040503050406030204" pitchFamily="18" charset="0"/>
                      </a:rPr>
                      <m:t>⨀</m:t>
                    </m:r>
                  </m:oMath>
                </a14:m>
                <a:r>
                  <a:rPr lang="en-US" dirty="0"/>
                  <a:t> represents element-wise multiplication   </a:t>
                </a:r>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388088" y="877186"/>
                <a:ext cx="11803912" cy="5911702"/>
              </a:xfr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032868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Autoencoders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388088" y="877186"/>
                <a:ext cx="11803912" cy="945752"/>
              </a:xfrm>
            </p:spPr>
            <p:txBody>
              <a:bodyPr>
                <a:normAutofit fontScale="92500" lnSpcReduction="10000"/>
              </a:bodyPr>
              <a:lstStyle/>
              <a:p>
                <a:pPr marL="0" indent="0">
                  <a:buNone/>
                </a:pPr>
                <a:r>
                  <a:rPr lang="en-US" dirty="0"/>
                  <a:t>We seek to simultaneous learn parameters </a:t>
                </a:r>
                <a14:m>
                  <m:oMath xmlns:m="http://schemas.openxmlformats.org/officeDocument/2006/math">
                    <m:r>
                      <a:rPr lang="en-US" i="1" smtClean="0">
                        <a:latin typeface="Cambria Math" panose="02040503050406030204" pitchFamily="18" charset="0"/>
                        <a:ea typeface="Cambria Math" panose="02040503050406030204" pitchFamily="18" charset="0"/>
                      </a:rPr>
                      <m:t>𝜑</m:t>
                    </m:r>
                  </m:oMath>
                </a14:m>
                <a:r>
                  <a:rPr lang="en-US" dirty="0"/>
                  <a:t> and </a:t>
                </a:r>
                <a14:m>
                  <m:oMath xmlns:m="http://schemas.openxmlformats.org/officeDocument/2006/math">
                    <m:r>
                      <a:rPr lang="en-US" i="1">
                        <a:latin typeface="Cambria Math" panose="02040503050406030204" pitchFamily="18" charset="0"/>
                        <a:ea typeface="Cambria Math" panose="02040503050406030204" pitchFamily="18" charset="0"/>
                      </a:rPr>
                      <m:t>𝜃</m:t>
                    </m:r>
                  </m:oMath>
                </a14:m>
                <a:r>
                  <a:rPr lang="en-US" dirty="0"/>
                  <a:t> that maximize the likelihood of </a:t>
                </a:r>
                <a14:m>
                  <m:oMath xmlns:m="http://schemas.openxmlformats.org/officeDocument/2006/math">
                    <m:r>
                      <a:rPr lang="en-US" b="0" i="1" smtClean="0">
                        <a:latin typeface="Cambria Math" panose="02040503050406030204" pitchFamily="18" charset="0"/>
                      </a:rPr>
                      <m:t>𝑥</m:t>
                    </m:r>
                  </m:oMath>
                </a14:m>
                <a:r>
                  <a:rPr lang="en-US" dirty="0"/>
                  <a:t> </a:t>
                </a:r>
                <a:endParaRPr lang="en-US" sz="2400"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388088" y="877186"/>
                <a:ext cx="11803912" cy="945752"/>
              </a:xfr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A4695518-9AAA-A891-8F15-4E1404CD141D}"/>
                  </a:ext>
                </a:extLst>
              </p:cNvPr>
              <p:cNvSpPr txBox="1">
                <a:spLocks/>
              </p:cNvSpPr>
              <p:nvPr/>
            </p:nvSpPr>
            <p:spPr>
              <a:xfrm>
                <a:off x="388088" y="1908816"/>
                <a:ext cx="4734897" cy="41813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Reparameterization has a linear Gaussian multivariate form for the latent variables, </a:t>
                </a:r>
                <a14:m>
                  <m:oMath xmlns:m="http://schemas.openxmlformats.org/officeDocument/2006/math">
                    <m:r>
                      <a:rPr lang="en-US" i="1" smtClean="0">
                        <a:latin typeface="Cambria Math" panose="02040503050406030204" pitchFamily="18" charset="0"/>
                      </a:rPr>
                      <m:t>𝑧</m:t>
                    </m:r>
                  </m:oMath>
                </a14:m>
                <a:endParaRPr lang="en-US" dirty="0"/>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𝑧</m:t>
                      </m:r>
                      <m:r>
                        <a:rPr lang="en-US" i="1" smtClean="0">
                          <a:latin typeface="Cambria Math" panose="02040503050406030204" pitchFamily="18" charset="0"/>
                        </a:rPr>
                        <m:t>=</m:t>
                      </m:r>
                      <m:sSub>
                        <m:sSubPr>
                          <m:ctrlPr>
                            <a:rPr lang="en-US" i="1" smtClean="0">
                              <a:latin typeface="Cambria Math" panose="02040503050406030204" pitchFamily="18" charset="0"/>
                            </a:rPr>
                          </m:ctrlPr>
                        </m:sSubPr>
                        <m:e>
                          <m:r>
                            <a:rPr lang="en-US" i="1" smtClean="0">
                              <a:latin typeface="Cambria Math" panose="02040503050406030204" pitchFamily="18" charset="0"/>
                            </a:rPr>
                            <m:t>𝑢</m:t>
                          </m:r>
                        </m:e>
                        <m:sub>
                          <m:r>
                            <a:rPr lang="en-US" i="1" smtClean="0">
                              <a:latin typeface="Cambria Math" panose="02040503050406030204" pitchFamily="18" charset="0"/>
                              <a:ea typeface="Cambria Math" panose="02040503050406030204" pitchFamily="18" charset="0"/>
                            </a:rPr>
                            <m:t>𝜑</m:t>
                          </m:r>
                        </m:sub>
                      </m:sSub>
                      <m:d>
                        <m:dPr>
                          <m:ctrlPr>
                            <a:rPr lang="en-US" i="1" smtClean="0">
                              <a:latin typeface="Cambria Math" panose="02040503050406030204" pitchFamily="18" charset="0"/>
                            </a:rPr>
                          </m:ctrlPr>
                        </m:dPr>
                        <m:e>
                          <m:r>
                            <a:rPr lang="en-US" i="1" smtClean="0">
                              <a:latin typeface="Cambria Math" panose="02040503050406030204" pitchFamily="18" charset="0"/>
                            </a:rPr>
                            <m:t>𝑥</m:t>
                          </m:r>
                        </m:e>
                      </m:d>
                      <m:r>
                        <a:rPr lang="en-US" i="1" smtClean="0">
                          <a:latin typeface="Cambria Math" panose="02040503050406030204" pitchFamily="18" charset="0"/>
                        </a:rPr>
                        <m:t>+</m:t>
                      </m:r>
                      <m:r>
                        <a:rPr lang="en-US" i="1" smtClean="0">
                          <a:latin typeface="Cambria Math" panose="02040503050406030204" pitchFamily="18" charset="0"/>
                          <a:ea typeface="Cambria Math" panose="02040503050406030204" pitchFamily="18" charset="0"/>
                        </a:rPr>
                        <m:t>𝜖</m:t>
                      </m:r>
                      <m:r>
                        <a:rPr lang="en-US"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𝜎</m:t>
                          </m:r>
                        </m:e>
                        <m:sub>
                          <m:r>
                            <a:rPr lang="en-US" i="1" smtClean="0">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rPr>
                          </m:ctrlPr>
                        </m:dPr>
                        <m:e>
                          <m:r>
                            <a:rPr lang="en-US" i="1">
                              <a:latin typeface="Cambria Math" panose="02040503050406030204" pitchFamily="18" charset="0"/>
                            </a:rPr>
                            <m:t>𝑥</m:t>
                          </m:r>
                        </m:e>
                      </m:d>
                    </m:oMath>
                  </m:oMathPara>
                </a14:m>
                <a:endParaRPr lang="en-US" dirty="0"/>
              </a:p>
              <a:p>
                <a:r>
                  <a:rPr lang="en-US" dirty="0"/>
                  <a:t>The function is now linear and differentiable for backpropagation   </a:t>
                </a:r>
              </a:p>
            </p:txBody>
          </p:sp>
        </mc:Choice>
        <mc:Fallback xmlns="">
          <p:sp>
            <p:nvSpPr>
              <p:cNvPr id="4" name="Content Placeholder 2">
                <a:extLst>
                  <a:ext uri="{FF2B5EF4-FFF2-40B4-BE49-F238E27FC236}">
                    <a16:creationId xmlns:a16="http://schemas.microsoft.com/office/drawing/2014/main" id="{A4695518-9AAA-A891-8F15-4E1404CD141D}"/>
                  </a:ext>
                </a:extLst>
              </p:cNvPr>
              <p:cNvSpPr txBox="1">
                <a:spLocks noRot="1" noChangeAspect="1" noMove="1" noResize="1" noEditPoints="1" noAdjustHandles="1" noChangeArrowheads="1" noChangeShapeType="1" noTextEdit="1"/>
              </p:cNvSpPr>
              <p:nvPr/>
            </p:nvSpPr>
            <p:spPr>
              <a:xfrm>
                <a:off x="388088" y="1908816"/>
                <a:ext cx="4734897" cy="4181321"/>
              </a:xfrm>
              <a:prstGeom prst="rect">
                <a:avLst/>
              </a:prstGeom>
              <a:blipFill>
                <a:blip r:embed="rId3"/>
                <a:stretch>
                  <a:fillRect l="-2320" t="-2332" r="-387"/>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20CA8758-60FA-5780-A3AC-9C7336CFD9E5}"/>
              </a:ext>
            </a:extLst>
          </p:cNvPr>
          <p:cNvPicPr>
            <a:picLocks noChangeAspect="1"/>
          </p:cNvPicPr>
          <p:nvPr/>
        </p:nvPicPr>
        <p:blipFill>
          <a:blip r:embed="rId4"/>
          <a:stretch>
            <a:fillRect/>
          </a:stretch>
        </p:blipFill>
        <p:spPr>
          <a:xfrm>
            <a:off x="5240979" y="1402958"/>
            <a:ext cx="6931883" cy="4335488"/>
          </a:xfrm>
          <a:prstGeom prst="rect">
            <a:avLst/>
          </a:prstGeom>
        </p:spPr>
      </p:pic>
      <p:sp>
        <p:nvSpPr>
          <p:cNvPr id="7" name="TextBox 6">
            <a:extLst>
              <a:ext uri="{FF2B5EF4-FFF2-40B4-BE49-F238E27FC236}">
                <a16:creationId xmlns:a16="http://schemas.microsoft.com/office/drawing/2014/main" id="{C49EB75B-870F-7F73-264E-B473E0DB6D54}"/>
              </a:ext>
            </a:extLst>
          </p:cNvPr>
          <p:cNvSpPr txBox="1"/>
          <p:nvPr/>
        </p:nvSpPr>
        <p:spPr>
          <a:xfrm>
            <a:off x="5586046" y="6101862"/>
            <a:ext cx="6500446" cy="369332"/>
          </a:xfrm>
          <a:prstGeom prst="rect">
            <a:avLst/>
          </a:prstGeom>
          <a:noFill/>
        </p:spPr>
        <p:txBody>
          <a:bodyPr wrap="square" rtlCol="0">
            <a:spAutoFit/>
          </a:bodyPr>
          <a:lstStyle/>
          <a:p>
            <a:pPr algn="ctr"/>
            <a:r>
              <a:rPr lang="en-US" b="0" i="0" dirty="0">
                <a:solidFill>
                  <a:srgbClr val="888888"/>
                </a:solidFill>
                <a:effectLst/>
                <a:latin typeface="-apple-system"/>
              </a:rPr>
              <a:t>Image source: </a:t>
            </a:r>
            <a:r>
              <a:rPr lang="en-US" b="0" i="0" dirty="0">
                <a:solidFill>
                  <a:srgbClr val="888888"/>
                </a:solidFill>
                <a:effectLst/>
                <a:latin typeface="-apple-system"/>
                <a:hlinkClick r:id="rId5"/>
              </a:rPr>
              <a:t>Slide 12 in </a:t>
            </a:r>
            <a:r>
              <a:rPr lang="en-US" b="0" i="0" dirty="0" err="1">
                <a:solidFill>
                  <a:srgbClr val="888888"/>
                </a:solidFill>
                <a:effectLst/>
                <a:latin typeface="-apple-system"/>
                <a:hlinkClick r:id="rId5"/>
              </a:rPr>
              <a:t>Kingma’s</a:t>
            </a:r>
            <a:r>
              <a:rPr lang="en-US" b="0" i="0" dirty="0">
                <a:solidFill>
                  <a:srgbClr val="888888"/>
                </a:solidFill>
                <a:effectLst/>
                <a:latin typeface="-apple-system"/>
                <a:hlinkClick r:id="rId5"/>
              </a:rPr>
              <a:t> NIPS 2015 workshop talk</a:t>
            </a:r>
            <a:endParaRPr lang="en-US" dirty="0"/>
          </a:p>
        </p:txBody>
      </p:sp>
    </p:spTree>
    <p:extLst>
      <p:ext uri="{BB962C8B-B14F-4D97-AF65-F5344CB8AC3E}">
        <p14:creationId xmlns:p14="http://schemas.microsoft.com/office/powerpoint/2010/main" val="363683063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24188</TotalTime>
  <Words>6224</Words>
  <Application>Microsoft Office PowerPoint</Application>
  <PresentationFormat>Widescreen</PresentationFormat>
  <Paragraphs>693</Paragraphs>
  <Slides>95</Slides>
  <Notes>20</Notes>
  <HiddenSlides>6</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95</vt:i4>
      </vt:variant>
    </vt:vector>
  </HeadingPairs>
  <TitlesOfParts>
    <vt:vector size="106" baseType="lpstr">
      <vt:lpstr>-apple-system</vt:lpstr>
      <vt:lpstr>Arial</vt:lpstr>
      <vt:lpstr>Calibri</vt:lpstr>
      <vt:lpstr>Calibri Light</vt:lpstr>
      <vt:lpstr>Cambria Math</vt:lpstr>
      <vt:lpstr>Lucida Grande</vt:lpstr>
      <vt:lpstr>Segoe UI</vt:lpstr>
      <vt:lpstr>Segoe UI Light</vt:lpstr>
      <vt:lpstr>Segoe UI Symbol</vt:lpstr>
      <vt:lpstr>Office Theme</vt:lpstr>
      <vt:lpstr>1_Office Theme</vt:lpstr>
      <vt:lpstr>CSCI E-25 Computer Vision</vt:lpstr>
      <vt:lpstr>Generative Models for CV </vt:lpstr>
      <vt:lpstr>Generative Models</vt:lpstr>
      <vt:lpstr>Generative Models</vt:lpstr>
      <vt:lpstr>Generative Models</vt:lpstr>
      <vt:lpstr>Generative Models</vt:lpstr>
      <vt:lpstr>Algorithms for Generative Models</vt:lpstr>
      <vt:lpstr>Algorithms for Generative Models  </vt:lpstr>
      <vt:lpstr>Algorithms for Generative Models  </vt:lpstr>
      <vt:lpstr>Alternatives to GANs </vt:lpstr>
      <vt:lpstr>Generative Adversarial Networks, GANs</vt:lpstr>
      <vt:lpstr>PowerPoint Presentation</vt:lpstr>
      <vt:lpstr>Game theory and GAN training</vt:lpstr>
      <vt:lpstr>Game theory and GAN training</vt:lpstr>
      <vt:lpstr>Introduction to GANs </vt:lpstr>
      <vt:lpstr>Variational Autoencoders, VAEs</vt:lpstr>
      <vt:lpstr>Flow-Based Models   </vt:lpstr>
      <vt:lpstr>Generative Diffusion Models  </vt:lpstr>
      <vt:lpstr>Generative Diffusion Models</vt:lpstr>
      <vt:lpstr>Generative Diffusion Models </vt:lpstr>
      <vt:lpstr>Forward and Reverse Diffusion Processes</vt:lpstr>
      <vt:lpstr>Diffusion Processes    </vt:lpstr>
      <vt:lpstr>Diffusion Processes</vt:lpstr>
      <vt:lpstr>Diffusion Processes    </vt:lpstr>
      <vt:lpstr>Diffusion Processes    </vt:lpstr>
      <vt:lpstr>Diffusion Processes</vt:lpstr>
      <vt:lpstr>Diffusion Processes</vt:lpstr>
      <vt:lpstr>Diffusion Processes</vt:lpstr>
      <vt:lpstr>Diffusion Processes as Stack of Restricted VAEs</vt:lpstr>
      <vt:lpstr>Diffusion Processes Built From Restricted VAEs</vt:lpstr>
      <vt:lpstr>Forward Diffusion Processes</vt:lpstr>
      <vt:lpstr>Forward Diffusion Processes</vt:lpstr>
      <vt:lpstr>Forward Diffusion Processes    </vt:lpstr>
      <vt:lpstr>Forward Diffusion Processes    </vt:lpstr>
      <vt:lpstr>Forward Diffusion Processes    </vt:lpstr>
      <vt:lpstr>Reverse Diffusion Processes    </vt:lpstr>
      <vt:lpstr>Reverse Diffusion Processes    </vt:lpstr>
      <vt:lpstr>Variational Theory and Evidence Lower Bound </vt:lpstr>
      <vt:lpstr>Variational Theory and the Evidence Lower Bound</vt:lpstr>
      <vt:lpstr>Variational Theory and the Evidence Lower Bound</vt:lpstr>
      <vt:lpstr>Variational Theory and the Evidence Lower Bound</vt:lpstr>
      <vt:lpstr>Variational Theory and the Evidence Lower Bound</vt:lpstr>
      <vt:lpstr>Variational Theory and the Evidence Lower Bound</vt:lpstr>
      <vt:lpstr>Variational Theory and the Evidence Lower Bound</vt:lpstr>
      <vt:lpstr>Denoising Diffusion Probabilistic Model (DDPM)</vt:lpstr>
      <vt:lpstr>DDPM</vt:lpstr>
      <vt:lpstr>DDPM</vt:lpstr>
      <vt:lpstr>DDPM</vt:lpstr>
      <vt:lpstr>DDPM    </vt:lpstr>
      <vt:lpstr>DDPM</vt:lpstr>
      <vt:lpstr>DDPM</vt:lpstr>
      <vt:lpstr>DDPM</vt:lpstr>
      <vt:lpstr>DDPM</vt:lpstr>
      <vt:lpstr>DDPM</vt:lpstr>
      <vt:lpstr>DDPM</vt:lpstr>
      <vt:lpstr>DDPM</vt:lpstr>
      <vt:lpstr>DDPM</vt:lpstr>
      <vt:lpstr>DDPM</vt:lpstr>
      <vt:lpstr>Denoising Diffusion Implicit Models (DDIM)</vt:lpstr>
      <vt:lpstr>DDIM</vt:lpstr>
      <vt:lpstr>DDIM</vt:lpstr>
      <vt:lpstr>DDIM</vt:lpstr>
      <vt:lpstr>DDIM</vt:lpstr>
      <vt:lpstr>Gaussian Diffusion Processes    </vt:lpstr>
      <vt:lpstr>Gaussian Diffusion Processes    </vt:lpstr>
      <vt:lpstr>Gaussian Diffusion Processes    </vt:lpstr>
      <vt:lpstr>Evaluation of Generative Image Models</vt:lpstr>
      <vt:lpstr>Evaluation of Generative Image Models</vt:lpstr>
      <vt:lpstr>Evaluation of Generative Image Models</vt:lpstr>
      <vt:lpstr>Evaluation of Generative Image Models</vt:lpstr>
      <vt:lpstr>Evaluation of Generative Image Models</vt:lpstr>
      <vt:lpstr>Evaluation of Generative Image Models</vt:lpstr>
      <vt:lpstr>Evaluation of Generative Image Models</vt:lpstr>
      <vt:lpstr>Evaluation of Generative Image Models</vt:lpstr>
      <vt:lpstr>Evaluation of Generative Image Models</vt:lpstr>
      <vt:lpstr>Evaluation of Generative Image Models </vt:lpstr>
      <vt:lpstr>Evaluation of Generative Image Models</vt:lpstr>
      <vt:lpstr>Evaluation of Generative Image Models</vt:lpstr>
      <vt:lpstr>Guided Image Generation </vt:lpstr>
      <vt:lpstr>Guided Image Generation </vt:lpstr>
      <vt:lpstr>Guided Image Generation </vt:lpstr>
      <vt:lpstr>Guided Image Generation </vt:lpstr>
      <vt:lpstr>Guided Image Generation </vt:lpstr>
      <vt:lpstr>Guided Image Generation </vt:lpstr>
      <vt:lpstr>Guided Image Generation </vt:lpstr>
      <vt:lpstr>Guided Image Generation </vt:lpstr>
      <vt:lpstr>Summary</vt:lpstr>
      <vt:lpstr>Variational Autoencoders</vt:lpstr>
      <vt:lpstr>Variational Autoencoders</vt:lpstr>
      <vt:lpstr>Variational Autoencoders</vt:lpstr>
      <vt:lpstr>Variational Autoencoders</vt:lpstr>
      <vt:lpstr>Variational Autoencoders</vt:lpstr>
      <vt:lpstr>Variational Autoencoders</vt:lpstr>
      <vt:lpstr>Variational Autoencoders</vt:lpstr>
      <vt:lpstr>Variational Autoencoders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Stephen Elston</dc:creator>
  <cp:lastModifiedBy>Stephen Elston</cp:lastModifiedBy>
  <cp:revision>698</cp:revision>
  <dcterms:created xsi:type="dcterms:W3CDTF">2018-12-31T16:25:12Z</dcterms:created>
  <dcterms:modified xsi:type="dcterms:W3CDTF">2026-01-08T00:21:55Z</dcterms:modified>
</cp:coreProperties>
</file>